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86" r:id="rId2"/>
    <p:sldId id="287" r:id="rId3"/>
    <p:sldId id="296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56" r:id="rId13"/>
    <p:sldId id="257" r:id="rId14"/>
    <p:sldId id="285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301" r:id="rId29"/>
    <p:sldId id="302" r:id="rId30"/>
    <p:sldId id="303" r:id="rId31"/>
    <p:sldId id="304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98" r:id="rId41"/>
    <p:sldId id="299" r:id="rId42"/>
    <p:sldId id="279" r:id="rId43"/>
    <p:sldId id="280" r:id="rId44"/>
    <p:sldId id="297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2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8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3DC92-F394-46C4-ABFE-B20397396A30}" type="datetimeFigureOut">
              <a:rPr lang="en-US" smtClean="0"/>
              <a:pPr/>
              <a:t>2/25/2016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1DBE6-642F-4E81-A44B-FCAA075E65E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1DBE6-642F-4E81-A44B-FCAA075E65ED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C9A2-E7AD-4C08-8AFB-5AD41C7BE7BC}" type="datetime1">
              <a:rPr lang="en-US" smtClean="0"/>
              <a:t>2/25/2016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 Vijay More, MET's IOE, BKC, Adgaon Nashik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EF23-7278-4E80-BC80-0A16C1E868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235C-6898-4345-AC04-8911A9861E6D}" type="datetime1">
              <a:rPr lang="en-US" smtClean="0"/>
              <a:t>2/25/2016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 Vijay More, MET's IOE, BKC, Adgaon Nashik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EF23-7278-4E80-BC80-0A16C1E868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98F7-E781-4F1C-924E-452AD22B9E0B}" type="datetime1">
              <a:rPr lang="en-US" smtClean="0"/>
              <a:t>2/25/2016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 Vijay More, MET's IOE, BKC, Adgaon Nashik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EF23-7278-4E80-BC80-0A16C1E868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Prof Vijay More, MET's IOE, BKC, Adgaon Nashik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Prof Vijay More, MET's IOE, BKC, Adgaon Nashik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Prof Vijay More, MET's IOE, BKC, Adgaon Nashik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Prof Vijay More, MET's IOE, BKC, Adgaon Nashik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8E48-7B0B-4852-BD50-AD73E501A9A3}" type="datetime1">
              <a:rPr lang="en-US" smtClean="0"/>
              <a:t>2/25/2016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 Vijay More, MET's IOE, BKC, Adgaon Nashik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EF23-7278-4E80-BC80-0A16C1E868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659D-90BF-49FC-9896-19432D75717F}" type="datetime1">
              <a:rPr lang="en-US" smtClean="0"/>
              <a:t>2/25/2016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 Vijay More, MET's IOE, BKC, Adgaon Nashik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EF23-7278-4E80-BC80-0A16C1E868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6DC4-CAB2-4CE5-9528-FD7285A0C3B0}" type="datetime1">
              <a:rPr lang="en-US" smtClean="0"/>
              <a:t>2/25/2016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 Vijay More, MET's IOE, BKC, Adgaon Nashik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EF23-7278-4E80-BC80-0A16C1E868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8C1D-F0E5-444F-A649-D97F165A1C08}" type="datetime1">
              <a:rPr lang="en-US" smtClean="0"/>
              <a:t>2/25/2016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 Vijay More, MET's IOE, BKC, Adgaon Nashik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EF23-7278-4E80-BC80-0A16C1E868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060D-F96C-4A6B-B39A-DC7F7AB164A3}" type="datetime1">
              <a:rPr lang="en-US" smtClean="0"/>
              <a:t>2/25/2016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 Vijay More, MET's IOE, BKC, Adgaon Nashik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EF23-7278-4E80-BC80-0A16C1E868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4757-C2E5-4500-A0C6-00E007218C54}" type="datetime1">
              <a:rPr lang="en-US" smtClean="0"/>
              <a:t>2/25/2016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 Vijay More, MET's IOE, BKC, Adgaon Nashik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EF23-7278-4E80-BC80-0A16C1E868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A530-3977-4976-9B7F-C0CC39A2149A}" type="datetime1">
              <a:rPr lang="en-US" smtClean="0"/>
              <a:t>2/25/2016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 Vijay More, MET's IOE, BKC, Adgaon Nashik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EF23-7278-4E80-BC80-0A16C1E868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FC3F-91DE-439E-AC89-F84AE6C4C17B}" type="datetime1">
              <a:rPr lang="en-US" smtClean="0"/>
              <a:t>2/25/2016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 Vijay More, MET's IOE, BKC, Adgaon Nashik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EF23-7278-4E80-BC80-0A16C1E868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63BB5-211F-4B19-A89B-8C003516EC50}" type="datetime1">
              <a:rPr lang="en-US" smtClean="0"/>
              <a:t>2/25/2016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Prof Vijay More, MET's IOE, BKC, Adgaon Nashik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CEF23-7278-4E80-BC80-0A16C1E8689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85728"/>
            <a:ext cx="8286808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FF0000"/>
                </a:solidFill>
              </a:rPr>
              <a:t>High Performance Computing</a:t>
            </a:r>
          </a:p>
          <a:p>
            <a:pPr algn="ctr"/>
            <a:r>
              <a:rPr lang="en-IN" sz="2400" b="1" dirty="0" smtClean="0">
                <a:solidFill>
                  <a:srgbClr val="FF0000"/>
                </a:solidFill>
              </a:rPr>
              <a:t>(410450)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algn="ctr"/>
            <a:r>
              <a:rPr lang="en-IN" sz="2400" b="1" dirty="0" smtClean="0"/>
              <a:t>Subject Teacher: Prof Vijay More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sz="2400" b="1" dirty="0" smtClean="0"/>
              <a:t>Examination Scheme</a:t>
            </a:r>
          </a:p>
          <a:p>
            <a:r>
              <a:rPr lang="en-IN" sz="2400" dirty="0" smtClean="0"/>
              <a:t>In semester Assessment: 30</a:t>
            </a:r>
          </a:p>
          <a:p>
            <a:r>
              <a:rPr lang="en-IN" sz="2400" dirty="0" smtClean="0"/>
              <a:t>End Semester Assessment : 70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50199" y="6356350"/>
            <a:ext cx="5643602" cy="365125"/>
          </a:xfrm>
        </p:spPr>
        <p:txBody>
          <a:bodyPr/>
          <a:lstStyle/>
          <a:p>
            <a:r>
              <a:rPr lang="en-IN" dirty="0" smtClean="0"/>
              <a:t>Prof Vijay More, MET's IOE, BKC, </a:t>
            </a:r>
            <a:r>
              <a:rPr lang="en-IN" dirty="0" err="1" smtClean="0"/>
              <a:t>Adgaon</a:t>
            </a:r>
            <a:r>
              <a:rPr lang="en-IN" dirty="0" smtClean="0"/>
              <a:t> </a:t>
            </a:r>
            <a:r>
              <a:rPr lang="en-IN" dirty="0" err="1" smtClean="0"/>
              <a:t>Nashik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1428736"/>
            <a:ext cx="792961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FF0000"/>
                </a:solidFill>
              </a:rPr>
              <a:t>Text Books:</a:t>
            </a:r>
          </a:p>
          <a:p>
            <a:endParaRPr lang="en-IN" sz="2400" dirty="0" smtClean="0"/>
          </a:p>
          <a:p>
            <a:pPr marL="449263" indent="-449263"/>
            <a:r>
              <a:rPr lang="en-IN" sz="2400" dirty="0" smtClean="0"/>
              <a:t>1. 	Kai </a:t>
            </a:r>
            <a:r>
              <a:rPr lang="en-IN" sz="2400" dirty="0" err="1" smtClean="0"/>
              <a:t>Hwang,"Advanced</a:t>
            </a:r>
            <a:r>
              <a:rPr lang="en-IN" sz="2400" dirty="0" smtClean="0"/>
              <a:t> Computer Architecture: Parallelism, Scalability, Programmability", McGraw Hill 1993</a:t>
            </a:r>
          </a:p>
          <a:p>
            <a:pPr marL="449263" indent="-449263"/>
            <a:r>
              <a:rPr lang="en-IN" sz="2400" dirty="0" smtClean="0"/>
              <a:t>2. 	David Culler </a:t>
            </a:r>
            <a:r>
              <a:rPr lang="en-IN" sz="2400" dirty="0" err="1" smtClean="0"/>
              <a:t>Jaswinder</a:t>
            </a:r>
            <a:r>
              <a:rPr lang="en-IN" sz="2400" dirty="0" smtClean="0"/>
              <a:t> Pal Singh, "Parallel Computer Architecture: A hardware/Software Approach", Morgan Kaufmann,1999.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7422" y="6421461"/>
            <a:ext cx="4429156" cy="365125"/>
          </a:xfrm>
        </p:spPr>
        <p:txBody>
          <a:bodyPr/>
          <a:lstStyle/>
          <a:p>
            <a:r>
              <a:rPr lang="en-IN" dirty="0" smtClean="0"/>
              <a:t>Prof Vijay More, MET's IOE, BKC, </a:t>
            </a:r>
            <a:r>
              <a:rPr lang="en-IN" dirty="0" err="1" smtClean="0"/>
              <a:t>Adgaon</a:t>
            </a:r>
            <a:r>
              <a:rPr lang="en-IN" dirty="0" smtClean="0"/>
              <a:t> </a:t>
            </a:r>
            <a:r>
              <a:rPr lang="en-IN" dirty="0" err="1" smtClean="0"/>
              <a:t>Nashik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8501122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FF0000"/>
                </a:solidFill>
              </a:rPr>
              <a:t>Reference Books:</a:t>
            </a:r>
          </a:p>
          <a:p>
            <a:endParaRPr lang="en-IN" dirty="0" smtClean="0"/>
          </a:p>
          <a:p>
            <a:pPr marL="363538" indent="-363538"/>
            <a:r>
              <a:rPr lang="en-IN" sz="2400" dirty="0" smtClean="0"/>
              <a:t>1. 	Kai Hwang,, "Scalable Parallel Computing", McGraw Hill 1998.</a:t>
            </a:r>
          </a:p>
          <a:p>
            <a:pPr marL="363538" indent="-363538"/>
            <a:r>
              <a:rPr lang="en-IN" sz="2400" dirty="0" smtClean="0"/>
              <a:t>2. 	George S. </a:t>
            </a:r>
            <a:r>
              <a:rPr lang="en-IN" sz="2400" dirty="0" err="1" smtClean="0"/>
              <a:t>Almasi</a:t>
            </a:r>
            <a:r>
              <a:rPr lang="en-IN" sz="2400" dirty="0" smtClean="0"/>
              <a:t> and Alan Gottlieb, "Highly Parallel Computing", The Benjamin and Cummings Pub. Co., Inc</a:t>
            </a:r>
          </a:p>
          <a:p>
            <a:pPr marL="363538" indent="-363538"/>
            <a:r>
              <a:rPr lang="en-IN" sz="2400" dirty="0" smtClean="0"/>
              <a:t>3.	William James Dally and Brian </a:t>
            </a:r>
            <a:r>
              <a:rPr lang="en-IN" sz="2400" dirty="0" err="1" smtClean="0"/>
              <a:t>Towles</a:t>
            </a:r>
            <a:r>
              <a:rPr lang="en-IN" sz="2400" dirty="0" smtClean="0"/>
              <a:t>, "Principles and Practices on Interconnection Networks", Morgan </a:t>
            </a:r>
            <a:r>
              <a:rPr lang="en-IN" sz="2400" dirty="0" err="1" smtClean="0"/>
              <a:t>Kauman</a:t>
            </a:r>
            <a:r>
              <a:rPr lang="en-IN" sz="2400" dirty="0" smtClean="0"/>
              <a:t> 2004.</a:t>
            </a:r>
          </a:p>
          <a:p>
            <a:pPr marL="363538" indent="-363538"/>
            <a:r>
              <a:rPr lang="en-IN" sz="2400" dirty="0" smtClean="0"/>
              <a:t>4. 	Hubert Nguyen, GPU Gems 3 - by (Chapter 29 to Chapter 41)</a:t>
            </a:r>
          </a:p>
          <a:p>
            <a:pPr marL="363538" indent="-363538"/>
            <a:r>
              <a:rPr lang="en-IN" sz="2400" dirty="0" smtClean="0"/>
              <a:t>5. 	</a:t>
            </a:r>
            <a:r>
              <a:rPr lang="en-IN" sz="2400" dirty="0" err="1" smtClean="0"/>
              <a:t>Ananth</a:t>
            </a:r>
            <a:r>
              <a:rPr lang="en-IN" sz="2400" dirty="0" smtClean="0"/>
              <a:t> </a:t>
            </a:r>
            <a:r>
              <a:rPr lang="en-IN" sz="2400" dirty="0" err="1" smtClean="0"/>
              <a:t>Grama</a:t>
            </a:r>
            <a:r>
              <a:rPr lang="en-IN" sz="2400" dirty="0" smtClean="0"/>
              <a:t>, </a:t>
            </a:r>
            <a:r>
              <a:rPr lang="en-IN" sz="2400" dirty="0" err="1" smtClean="0"/>
              <a:t>Anshul</a:t>
            </a:r>
            <a:r>
              <a:rPr lang="en-IN" sz="2400" dirty="0" smtClean="0"/>
              <a:t> Gupta, George </a:t>
            </a:r>
            <a:r>
              <a:rPr lang="en-IN" sz="2400" dirty="0" err="1" smtClean="0"/>
              <a:t>Karypis</a:t>
            </a:r>
            <a:r>
              <a:rPr lang="en-IN" sz="2400" dirty="0" smtClean="0"/>
              <a:t>, and </a:t>
            </a:r>
            <a:r>
              <a:rPr lang="en-IN" sz="2400" dirty="0" err="1" smtClean="0"/>
              <a:t>Vipin</a:t>
            </a:r>
            <a:r>
              <a:rPr lang="en-IN" sz="2400" dirty="0" smtClean="0"/>
              <a:t> Kumar, "Introduction to Parallel Computing", 2nd edition, Addison-</a:t>
            </a:r>
            <a:r>
              <a:rPr lang="en-IN" sz="2400" dirty="0" err="1" smtClean="0"/>
              <a:t>Welsey</a:t>
            </a:r>
            <a:r>
              <a:rPr lang="en-IN" sz="2400" dirty="0" smtClean="0"/>
              <a:t>, c 2003</a:t>
            </a:r>
          </a:p>
          <a:p>
            <a:pPr marL="363538" indent="-363538"/>
            <a:r>
              <a:rPr lang="en-IN" sz="2400" dirty="0" smtClean="0"/>
              <a:t>6. 	David A. Bader (Ed.), </a:t>
            </a:r>
            <a:r>
              <a:rPr lang="en-IN" sz="2400" dirty="0" err="1" smtClean="0"/>
              <a:t>Petascale</a:t>
            </a:r>
            <a:r>
              <a:rPr lang="en-IN" sz="2400" dirty="0" smtClean="0"/>
              <a:t> Computing: Algorithms and Applications, Chapman &amp; Hall/CRC Computational Science Series, c 2007.</a:t>
            </a:r>
          </a:p>
          <a:p>
            <a:pPr marL="363538" indent="-363538"/>
            <a:r>
              <a:rPr lang="en-IN" sz="2400" dirty="0" smtClean="0"/>
              <a:t>7. 	</a:t>
            </a:r>
            <a:r>
              <a:rPr lang="en-IN" sz="2400" dirty="0" err="1" smtClean="0"/>
              <a:t>BoS</a:t>
            </a:r>
            <a:r>
              <a:rPr lang="en-IN" sz="2400" dirty="0" smtClean="0"/>
              <a:t> Content: Books, Course Notes, Digital contents, Blogs developed by the </a:t>
            </a:r>
            <a:r>
              <a:rPr lang="en-IN" sz="2400" dirty="0" err="1" smtClean="0"/>
              <a:t>BoS</a:t>
            </a:r>
            <a:r>
              <a:rPr lang="en-IN" sz="2400" dirty="0" smtClean="0"/>
              <a:t> for bridging the gaps in the syllabus, problem solving approaches and advances in the course</a:t>
            </a:r>
            <a:endParaRPr lang="en-IN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3174" y="6421461"/>
            <a:ext cx="3929090" cy="365125"/>
          </a:xfrm>
        </p:spPr>
        <p:txBody>
          <a:bodyPr/>
          <a:lstStyle/>
          <a:p>
            <a:r>
              <a:rPr lang="en-IN" dirty="0" smtClean="0"/>
              <a:t>Prof Vijay More, MET's IOE, BKC, </a:t>
            </a:r>
            <a:r>
              <a:rPr lang="en-IN" dirty="0" err="1" smtClean="0"/>
              <a:t>Adgaon</a:t>
            </a:r>
            <a:r>
              <a:rPr lang="en-IN" dirty="0" smtClean="0"/>
              <a:t> </a:t>
            </a:r>
            <a:r>
              <a:rPr lang="en-IN" dirty="0" err="1" smtClean="0"/>
              <a:t>Nashik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0042"/>
            <a:ext cx="7772400" cy="3100409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rgbClr val="C00000"/>
                </a:solidFill>
              </a:rPr>
              <a:t>Introduction to Parallel Computing: </a:t>
            </a:r>
            <a:r>
              <a:rPr lang="en-IN" b="1" dirty="0" smtClean="0">
                <a:solidFill>
                  <a:srgbClr val="C00000"/>
                </a:solidFill>
              </a:rPr>
              <a:t/>
            </a:r>
            <a:br>
              <a:rPr lang="en-IN" b="1" dirty="0" smtClean="0">
                <a:solidFill>
                  <a:srgbClr val="C00000"/>
                </a:solidFill>
              </a:rPr>
            </a:br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>1. Motivating Parallelism</a:t>
            </a:r>
            <a:br>
              <a:rPr lang="en-IN" b="1" dirty="0" smtClean="0"/>
            </a:br>
            <a:r>
              <a:rPr lang="en-IN" b="1" dirty="0" smtClean="0"/>
              <a:t>2. Scope </a:t>
            </a:r>
            <a:r>
              <a:rPr lang="en-IN" b="1" dirty="0"/>
              <a:t>of Parallel Computing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324"/>
            <a:ext cx="8229600" cy="868346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Motivating Parallelism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643998" cy="5572164"/>
          </a:xfrm>
        </p:spPr>
        <p:txBody>
          <a:bodyPr>
            <a:no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/>
              <a:t> 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• </a:t>
            </a:r>
            <a:r>
              <a:rPr lang="en-IN" dirty="0">
                <a:latin typeface="Arial" pitchFamily="34" charset="0"/>
                <a:cs typeface="Arial" pitchFamily="34" charset="0"/>
              </a:rPr>
              <a:t>The role of parallelism in accelerating computing speeds has been recognized for several decades.</a:t>
            </a:r>
          </a:p>
          <a:p>
            <a:pPr>
              <a:spcBef>
                <a:spcPts val="0"/>
              </a:spcBef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 </a:t>
            </a:r>
            <a:endParaRPr lang="en-IN" sz="1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• Its role in providing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range </a:t>
            </a:r>
            <a:r>
              <a:rPr lang="en-IN" dirty="0">
                <a:latin typeface="Arial" pitchFamily="34" charset="0"/>
                <a:cs typeface="Arial" pitchFamily="34" charset="0"/>
              </a:rPr>
              <a:t>of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datapaths</a:t>
            </a:r>
            <a:r>
              <a:rPr lang="en-IN" dirty="0">
                <a:latin typeface="Arial" pitchFamily="34" charset="0"/>
                <a:cs typeface="Arial" pitchFamily="34" charset="0"/>
              </a:rPr>
              <a:t> and increased access to storage elements has been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significantly large in </a:t>
            </a:r>
            <a:r>
              <a:rPr lang="en-IN" dirty="0">
                <a:latin typeface="Arial" pitchFamily="34" charset="0"/>
                <a:cs typeface="Arial" pitchFamily="34" charset="0"/>
              </a:rPr>
              <a:t>commercial applications.</a:t>
            </a:r>
          </a:p>
          <a:p>
            <a:pPr>
              <a:spcBef>
                <a:spcPts val="0"/>
              </a:spcBef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143404" cy="365125"/>
          </a:xfrm>
        </p:spPr>
        <p:txBody>
          <a:bodyPr/>
          <a:lstStyle/>
          <a:p>
            <a:r>
              <a:rPr lang="en-IN" dirty="0" smtClean="0"/>
              <a:t>Prof Vijay More, MET's IOE, BKC, </a:t>
            </a:r>
            <a:r>
              <a:rPr lang="en-IN" dirty="0" err="1" smtClean="0"/>
              <a:t>Adgaon</a:t>
            </a:r>
            <a:r>
              <a:rPr lang="en-IN" dirty="0" smtClean="0"/>
              <a:t> </a:t>
            </a:r>
            <a:r>
              <a:rPr lang="en-IN" dirty="0" err="1" smtClean="0"/>
              <a:t>Nashik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596" y="675388"/>
            <a:ext cx="83582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IN" sz="3200" dirty="0" smtClean="0"/>
          </a:p>
          <a:p>
            <a:pPr>
              <a:buNone/>
            </a:pPr>
            <a:endParaRPr lang="en-IN" sz="3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sz="3200" dirty="0" smtClean="0">
                <a:latin typeface="Arial" pitchFamily="34" charset="0"/>
                <a:cs typeface="Arial" pitchFamily="34" charset="0"/>
              </a:rPr>
              <a:t>• The scalable performance and lower cost of parallel platforms is reflected in the wide variety of applications. </a:t>
            </a:r>
          </a:p>
          <a:p>
            <a:pPr>
              <a:buNone/>
            </a:pPr>
            <a:endParaRPr lang="en-IN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3200" i="1" dirty="0" smtClean="0">
                <a:latin typeface="Arial" pitchFamily="34" charset="0"/>
                <a:cs typeface="Arial" pitchFamily="34" charset="0"/>
              </a:rPr>
              <a:t>• Processor</a:t>
            </a:r>
            <a:r>
              <a:rPr lang="en-IN" sz="3200" dirty="0" smtClean="0">
                <a:latin typeface="Arial" pitchFamily="34" charset="0"/>
                <a:cs typeface="Arial" pitchFamily="34" charset="0"/>
              </a:rPr>
              <a:t> (CPU) is the active part of the computer, which does all the work of data manipulation and decision making.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1736" y="6421461"/>
            <a:ext cx="4071966" cy="365125"/>
          </a:xfrm>
        </p:spPr>
        <p:txBody>
          <a:bodyPr/>
          <a:lstStyle/>
          <a:p>
            <a:r>
              <a:rPr lang="en-IN" dirty="0" smtClean="0"/>
              <a:t>Prof Vijay More, MET's IOE, BKC, </a:t>
            </a:r>
            <a:r>
              <a:rPr lang="en-IN" dirty="0" err="1" smtClean="0"/>
              <a:t>Adgaon</a:t>
            </a:r>
            <a:r>
              <a:rPr lang="en-IN" dirty="0" smtClean="0"/>
              <a:t> </a:t>
            </a:r>
            <a:r>
              <a:rPr lang="en-IN" dirty="0" err="1" smtClean="0"/>
              <a:t>Nashik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 </a:t>
            </a:r>
          </a:p>
          <a:p>
            <a:pPr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•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IN" i="1" dirty="0" err="1" smtClean="0">
                <a:latin typeface="Arial" pitchFamily="34" charset="0"/>
                <a:cs typeface="Arial" pitchFamily="34" charset="0"/>
              </a:rPr>
              <a:t>Datapath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dirty="0">
                <a:latin typeface="Arial" pitchFamily="34" charset="0"/>
                <a:cs typeface="Arial" pitchFamily="34" charset="0"/>
              </a:rPr>
              <a:t>is the hardware that performs all the required data processing operations, for example, ALU, registers, and internal buses.</a:t>
            </a:r>
          </a:p>
          <a:p>
            <a:pPr>
              <a:buNone/>
            </a:pPr>
            <a:r>
              <a:rPr lang="en-IN" i="1" dirty="0">
                <a:latin typeface="Arial" pitchFamily="34" charset="0"/>
                <a:cs typeface="Arial" pitchFamily="34" charset="0"/>
              </a:rPr>
              <a:t> </a:t>
            </a:r>
            <a:endParaRPr lang="en-IN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i="1" dirty="0">
                <a:latin typeface="Arial" pitchFamily="34" charset="0"/>
                <a:cs typeface="Arial" pitchFamily="34" charset="0"/>
              </a:rPr>
              <a:t>• </a:t>
            </a:r>
            <a:r>
              <a:rPr lang="en-IN" i="1" dirty="0" smtClean="0">
                <a:latin typeface="Arial" pitchFamily="34" charset="0"/>
                <a:cs typeface="Arial" pitchFamily="34" charset="0"/>
              </a:rPr>
              <a:t>	Control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dirty="0">
                <a:latin typeface="Arial" pitchFamily="34" charset="0"/>
                <a:cs typeface="Arial" pitchFamily="34" charset="0"/>
              </a:rPr>
              <a:t>is the hardware that tells the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datapath</a:t>
            </a:r>
            <a:r>
              <a:rPr lang="en-IN" dirty="0">
                <a:latin typeface="Arial" pitchFamily="34" charset="0"/>
                <a:cs typeface="Arial" pitchFamily="34" charset="0"/>
              </a:rPr>
              <a:t> what to do, in terms of switching, operation selection, data movement between ALU components, etc.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1736" y="6421461"/>
            <a:ext cx="3929090" cy="365125"/>
          </a:xfrm>
        </p:spPr>
        <p:txBody>
          <a:bodyPr/>
          <a:lstStyle/>
          <a:p>
            <a:r>
              <a:rPr lang="en-IN" dirty="0" smtClean="0"/>
              <a:t>Prof Vijay More, MET's IOE, BKC, </a:t>
            </a:r>
            <a:r>
              <a:rPr lang="en-IN" dirty="0" err="1" smtClean="0"/>
              <a:t>Adgaon</a:t>
            </a:r>
            <a:r>
              <a:rPr lang="en-IN" dirty="0" smtClean="0"/>
              <a:t> </a:t>
            </a:r>
            <a:r>
              <a:rPr lang="en-IN" dirty="0" err="1" smtClean="0"/>
              <a:t>Nashik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1472" y="968763"/>
            <a:ext cx="800105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lvl="0" indent="-363538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200" b="0" i="1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CMSY7"/>
              </a:rPr>
              <a:t>• Developing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/>
              </a:rPr>
              <a:t> parallel hardware and software has traditionally been time and effort intensive.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63538" lvl="0" indent="-36353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3200" b="0" i="1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Arial" pitchFamily="34" charset="0"/>
              <a:ea typeface="Calibri" pitchFamily="34" charset="0"/>
              <a:cs typeface="CMSY7"/>
            </a:endParaRPr>
          </a:p>
          <a:p>
            <a:pPr marL="363538" lvl="0" indent="-3635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3200" b="0" i="1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CMSY7"/>
              </a:rPr>
              <a:t>•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/>
              </a:rPr>
              <a:t>If one is to view this in the context of rapidly improving uniprocessor speeds, one is tempted to question the need for parallel computing.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57422" y="6421461"/>
            <a:ext cx="4286280" cy="365125"/>
          </a:xfrm>
        </p:spPr>
        <p:txBody>
          <a:bodyPr/>
          <a:lstStyle/>
          <a:p>
            <a:r>
              <a:rPr lang="en-IN" dirty="0" smtClean="0"/>
              <a:t>Prof Vijay More, MET's IOE, BKC, </a:t>
            </a:r>
            <a:r>
              <a:rPr lang="en-IN" dirty="0" err="1" smtClean="0"/>
              <a:t>Adgaon</a:t>
            </a:r>
            <a:r>
              <a:rPr lang="en-IN" dirty="0" smtClean="0"/>
              <a:t> </a:t>
            </a:r>
            <a:r>
              <a:rPr lang="en-IN" dirty="0" err="1" smtClean="0"/>
              <a:t>Nashik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7158" y="587289"/>
            <a:ext cx="8501122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/>
              </a:rPr>
              <a:t>There are some unmistakable trends in hardware design, which indicate that uniprocessor (or implicitly parallel) architectures may not be able to sustain the rate of </a:t>
            </a:r>
            <a:r>
              <a:rPr kumimoji="0" lang="en-US" sz="3200" b="0" i="1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Obli"/>
              </a:rPr>
              <a:t>realizable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/>
              </a:rPr>
              <a:t>performance increments in the future.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57422" y="6421461"/>
            <a:ext cx="4286280" cy="365125"/>
          </a:xfrm>
        </p:spPr>
        <p:txBody>
          <a:bodyPr/>
          <a:lstStyle/>
          <a:p>
            <a:r>
              <a:rPr lang="en-IN" dirty="0" smtClean="0"/>
              <a:t>Prof Vijay More, MET's IOE, BKC, </a:t>
            </a:r>
            <a:r>
              <a:rPr lang="en-IN" dirty="0" err="1" smtClean="0"/>
              <a:t>Adgaon</a:t>
            </a:r>
            <a:r>
              <a:rPr lang="en-IN" dirty="0" smtClean="0"/>
              <a:t> </a:t>
            </a:r>
            <a:r>
              <a:rPr lang="en-IN" dirty="0" err="1" smtClean="0"/>
              <a:t>Nashik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72" y="571480"/>
            <a:ext cx="80724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lvl="0" indent="-3635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i="1" dirty="0" smtClean="0">
                <a:solidFill>
                  <a:srgbClr val="231F20"/>
                </a:solidFill>
                <a:latin typeface="Arial" pitchFamily="34" charset="0"/>
                <a:ea typeface="Calibri" pitchFamily="34" charset="0"/>
                <a:cs typeface="CMSY7"/>
              </a:rPr>
              <a:t>• </a:t>
            </a:r>
            <a:r>
              <a:rPr lang="en-US" sz="3200" dirty="0" smtClean="0">
                <a:solidFill>
                  <a:srgbClr val="231F20"/>
                </a:solidFill>
                <a:latin typeface="Arial" pitchFamily="34" charset="0"/>
                <a:ea typeface="Calibri" pitchFamily="34" charset="0"/>
                <a:cs typeface="URWGothicL-Book"/>
              </a:rPr>
              <a:t>This is the result of a number of fundamental physical and computational limitations.</a:t>
            </a:r>
          </a:p>
          <a:p>
            <a:pPr marL="363538" lvl="0" indent="-36353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 smtClean="0">
              <a:solidFill>
                <a:srgbClr val="231F20"/>
              </a:solidFill>
              <a:latin typeface="Arial" pitchFamily="34" charset="0"/>
              <a:ea typeface="Calibri" pitchFamily="34" charset="0"/>
              <a:cs typeface="URWGothicL-Book"/>
            </a:endParaRPr>
          </a:p>
          <a:p>
            <a:pPr marL="363538" lvl="0" indent="-36353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363538" lvl="0" indent="-3635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i="1" dirty="0" smtClean="0">
                <a:solidFill>
                  <a:srgbClr val="231F20"/>
                </a:solidFill>
                <a:latin typeface="Arial" pitchFamily="34" charset="0"/>
                <a:ea typeface="Calibri" pitchFamily="34" charset="0"/>
                <a:cs typeface="CMSY7"/>
              </a:rPr>
              <a:t>• </a:t>
            </a:r>
            <a:r>
              <a:rPr lang="en-US" sz="3200" dirty="0" smtClean="0">
                <a:solidFill>
                  <a:srgbClr val="231F20"/>
                </a:solidFill>
                <a:latin typeface="Arial" pitchFamily="34" charset="0"/>
                <a:ea typeface="Calibri" pitchFamily="34" charset="0"/>
                <a:cs typeface="URWGothicL-Book"/>
              </a:rPr>
              <a:t>The materialization of standardized parallel programming environments, libraries, and hardware has significantly reduced the time to (parallel) solution.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071966" cy="365125"/>
          </a:xfrm>
        </p:spPr>
        <p:txBody>
          <a:bodyPr/>
          <a:lstStyle/>
          <a:p>
            <a:r>
              <a:rPr lang="en-IN" dirty="0" smtClean="0"/>
              <a:t>Prof Vijay More, MET's IOE, BKC, </a:t>
            </a:r>
            <a:r>
              <a:rPr lang="en-IN" dirty="0" err="1" smtClean="0"/>
              <a:t>Adgaon</a:t>
            </a:r>
            <a:r>
              <a:rPr lang="en-IN" dirty="0" smtClean="0"/>
              <a:t> </a:t>
            </a:r>
            <a:r>
              <a:rPr lang="en-IN" dirty="0" err="1" smtClean="0"/>
              <a:t>Nashik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214282" y="142853"/>
            <a:ext cx="8929718" cy="6417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URWGothicL-Demi"/>
              </a:rPr>
              <a:t>The Computational Power Argument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Arial" pitchFamily="34" charset="0"/>
              <a:ea typeface="Calibri" pitchFamily="34" charset="0"/>
              <a:cs typeface="URWGothicL-Boo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/>
              </a:rPr>
              <a:t>Moore’s law states [1965]: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Obli"/>
              </a:rPr>
              <a:t>“The complexity for minimum component costs has increased at a rate of roughly a factor of two per year. Certainly over the short term this rate can be expected to continue, if not to increase.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i="1" dirty="0" smtClean="0">
              <a:solidFill>
                <a:srgbClr val="231F20"/>
              </a:solidFill>
              <a:latin typeface="Arial" pitchFamily="34" charset="0"/>
              <a:ea typeface="Calibri" pitchFamily="34" charset="0"/>
              <a:cs typeface="URWGothicL-BookObl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Obli"/>
              </a:rPr>
              <a:t>Over the longer term, the rate of increase is a bit more uncertain, although there is no reason to believe it will not remain nearly constant for at least 10 years.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i="1" dirty="0" smtClean="0">
              <a:solidFill>
                <a:srgbClr val="231F20"/>
              </a:solidFill>
              <a:latin typeface="Arial" pitchFamily="34" charset="0"/>
              <a:ea typeface="Calibri" pitchFamily="34" charset="0"/>
              <a:cs typeface="URWGothicL-BookObl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Obli"/>
              </a:rPr>
              <a:t>That means by 1975, the number of components per integrated circuit for minimum cost will be 65,000.”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357718" cy="365125"/>
          </a:xfrm>
        </p:spPr>
        <p:txBody>
          <a:bodyPr/>
          <a:lstStyle/>
          <a:p>
            <a:r>
              <a:rPr lang="en-IN" dirty="0" smtClean="0"/>
              <a:t>Prof Vijay More, MET's IOE, BKC, </a:t>
            </a:r>
            <a:r>
              <a:rPr lang="en-IN" dirty="0" err="1" smtClean="0"/>
              <a:t>Adgaon</a:t>
            </a:r>
            <a:r>
              <a:rPr lang="en-IN" dirty="0" smtClean="0"/>
              <a:t> </a:t>
            </a:r>
            <a:r>
              <a:rPr lang="en-IN" dirty="0" err="1" smtClean="0"/>
              <a:t>Nashik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214422"/>
            <a:ext cx="8286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FF0000"/>
                </a:solidFill>
              </a:rPr>
              <a:t>Course Objectives</a:t>
            </a:r>
          </a:p>
          <a:p>
            <a:endParaRPr lang="en-IN" dirty="0" smtClean="0"/>
          </a:p>
          <a:p>
            <a:endParaRPr lang="en-IN" dirty="0" smtClean="0"/>
          </a:p>
          <a:p>
            <a:pPr marL="363538" indent="-363538">
              <a:spcBef>
                <a:spcPts val="1200"/>
              </a:spcBef>
              <a:buFont typeface="Arial" pitchFamily="34" charset="0"/>
              <a:buChar char="•"/>
            </a:pPr>
            <a:r>
              <a:rPr lang="en-IN" sz="2800" dirty="0" smtClean="0"/>
              <a:t>To develop problem solving abilities using HPC</a:t>
            </a:r>
          </a:p>
          <a:p>
            <a:pPr marL="363538" indent="-363538">
              <a:spcBef>
                <a:spcPts val="1200"/>
              </a:spcBef>
              <a:buFont typeface="Arial" pitchFamily="34" charset="0"/>
              <a:buChar char="•"/>
            </a:pPr>
            <a:r>
              <a:rPr lang="en-IN" sz="2800" dirty="0" smtClean="0"/>
              <a:t>To develop time and space efficient algorithms</a:t>
            </a:r>
          </a:p>
          <a:p>
            <a:pPr marL="363538" indent="-363538">
              <a:spcBef>
                <a:spcPts val="1200"/>
              </a:spcBef>
              <a:buFont typeface="Arial" pitchFamily="34" charset="0"/>
              <a:buChar char="•"/>
            </a:pPr>
            <a:r>
              <a:rPr lang="en-IN" sz="2800" dirty="0" smtClean="0"/>
              <a:t>To study algorithmic examples in distributed, concurrent and parallel environments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00298" y="6421461"/>
            <a:ext cx="4000528" cy="365125"/>
          </a:xfrm>
        </p:spPr>
        <p:txBody>
          <a:bodyPr/>
          <a:lstStyle/>
          <a:p>
            <a:r>
              <a:rPr lang="en-IN" dirty="0" smtClean="0"/>
              <a:t>Prof Vijay More, MET's IOE, BKC, </a:t>
            </a:r>
            <a:r>
              <a:rPr lang="en-IN" dirty="0" err="1" smtClean="0"/>
              <a:t>Adgaon</a:t>
            </a:r>
            <a:r>
              <a:rPr lang="en-IN" dirty="0" smtClean="0"/>
              <a:t> </a:t>
            </a:r>
            <a:r>
              <a:rPr lang="en-IN" dirty="0" err="1" smtClean="0"/>
              <a:t>Nashik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0"/>
            <a:ext cx="3146425" cy="314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57158" y="3286124"/>
            <a:ext cx="842968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Gordon Moore at Fairchild R &amp; D in 1962.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3200" dirty="0" smtClean="0">
              <a:latin typeface="Arial" pitchFamily="34" charset="0"/>
              <a:cs typeface="Arial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IN" sz="3200" dirty="0" smtClean="0">
                <a:latin typeface="Arial" pitchFamily="34" charset="0"/>
                <a:cs typeface="Arial" pitchFamily="34" charset="0"/>
              </a:rPr>
              <a:t>Moore attributed this doubling rate to exponential behavior of die sizes, finer minimum dimensions, and “circuit and device cleverness”.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0298" y="6421461"/>
            <a:ext cx="4071966" cy="365125"/>
          </a:xfrm>
        </p:spPr>
        <p:txBody>
          <a:bodyPr/>
          <a:lstStyle/>
          <a:p>
            <a:r>
              <a:rPr lang="en-IN" dirty="0" smtClean="0"/>
              <a:t>Prof Vijay More, MET's IOE, BKC, </a:t>
            </a:r>
            <a:r>
              <a:rPr lang="en-IN" dirty="0" err="1" smtClean="0"/>
              <a:t>Adgaon</a:t>
            </a:r>
            <a:r>
              <a:rPr lang="en-IN" dirty="0" smtClean="0"/>
              <a:t> </a:t>
            </a:r>
            <a:r>
              <a:rPr lang="en-IN" dirty="0" err="1" smtClean="0"/>
              <a:t>Nashik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285720" y="285728"/>
            <a:ext cx="857256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/>
              </a:rPr>
              <a:t>In 1975, he revised this law as follows: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1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Arial" pitchFamily="34" charset="0"/>
              <a:ea typeface="Calibri" pitchFamily="34" charset="0"/>
              <a:cs typeface="URWGothicL-BookObli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1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Obli"/>
              </a:rPr>
              <a:t>“There is no room left to squeeze anything out by being clever. Going forward from here we have to depend on the two size factors - bigger dies and finer dimensions.”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Arial" pitchFamily="34" charset="0"/>
              <a:ea typeface="Calibri" pitchFamily="34" charset="0"/>
              <a:cs typeface="URWGothicL-Book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/>
              </a:rPr>
              <a:t>He revised his rate of </a:t>
            </a:r>
            <a:r>
              <a:rPr kumimoji="0" lang="en-US" sz="3200" b="0" i="1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Obli"/>
              </a:rPr>
              <a:t>circuit complexity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/>
              </a:rPr>
              <a:t>doubling to 18 months and projected from 1975 onwards at this reduced rate.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 smtClean="0">
              <a:solidFill>
                <a:srgbClr val="231F2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57422" y="6421461"/>
            <a:ext cx="4214842" cy="365125"/>
          </a:xfrm>
        </p:spPr>
        <p:txBody>
          <a:bodyPr/>
          <a:lstStyle/>
          <a:p>
            <a:r>
              <a:rPr lang="en-IN" dirty="0" smtClean="0"/>
              <a:t>Prof Vijay More, MET's IOE, BKC, </a:t>
            </a:r>
            <a:r>
              <a:rPr lang="en-IN" dirty="0" err="1" smtClean="0"/>
              <a:t>Adgaon</a:t>
            </a:r>
            <a:r>
              <a:rPr lang="en-IN" dirty="0" smtClean="0"/>
              <a:t> </a:t>
            </a:r>
            <a:r>
              <a:rPr lang="en-IN" dirty="0" err="1" smtClean="0"/>
              <a:t>Nashik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14282" y="219513"/>
            <a:ext cx="8643998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2800" dirty="0" smtClean="0">
                <a:latin typeface="Arial" pitchFamily="34" charset="0"/>
                <a:cs typeface="Arial" pitchFamily="34" charset="0"/>
              </a:rPr>
              <a:t>A die in the context of integrated circuits is a small block of semiconducting material, on which a given functional circuit is fabricated.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 smtClean="0">
              <a:solidFill>
                <a:srgbClr val="231F20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By 2004,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 charset="0"/>
              </a:rPr>
              <a:t>clock frequencies had gotten fast enough-around 3 GHz that any further increases would have caused the chips to melt from the heat they generated.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Arial" pitchFamily="34" charset="0"/>
              <a:ea typeface="Calibri" pitchFamily="34" charset="0"/>
              <a:cs typeface="URWGothicL-Book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 charset="0"/>
              </a:rPr>
              <a:t>So while the manufacturers continued to increase the number of transistors per chip, they no longer increased the clock frequencies. Instead, they started putting multiple processor cores on the chip.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00298" y="6421461"/>
            <a:ext cx="4214842" cy="365125"/>
          </a:xfrm>
        </p:spPr>
        <p:txBody>
          <a:bodyPr/>
          <a:lstStyle/>
          <a:p>
            <a:r>
              <a:rPr lang="en-IN" dirty="0" smtClean="0"/>
              <a:t>Prof Vijay More, MET's IOE, BKC, </a:t>
            </a:r>
            <a:r>
              <a:rPr lang="en-IN" dirty="0" err="1" smtClean="0"/>
              <a:t>Adgaon</a:t>
            </a:r>
            <a:r>
              <a:rPr lang="en-IN" dirty="0" smtClean="0"/>
              <a:t> </a:t>
            </a:r>
            <a:r>
              <a:rPr lang="en-IN" dirty="0" err="1" smtClean="0"/>
              <a:t>Nashik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214282" y="171229"/>
            <a:ext cx="8715436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231F20"/>
                </a:solidFill>
                <a:latin typeface="Arial" pitchFamily="34" charset="0"/>
                <a:ea typeface="Calibri" pitchFamily="34" charset="0"/>
                <a:cs typeface="URWGothicL-Book" charset="0"/>
              </a:rPr>
              <a:t>How does one translate transistors into useful OPS (operations per second)?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i="1" dirty="0" smtClean="0">
              <a:solidFill>
                <a:srgbClr val="231F20"/>
              </a:solidFill>
              <a:latin typeface="Arial" pitchFamily="34" charset="0"/>
              <a:ea typeface="Calibri" pitchFamily="34" charset="0"/>
              <a:cs typeface="CMSY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Arial" pitchFamily="34" charset="0"/>
              <a:ea typeface="Calibri" pitchFamily="34" charset="0"/>
              <a:cs typeface="CMSY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CMSY7"/>
              </a:rPr>
              <a:t>•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 charset="0"/>
              </a:rPr>
              <a:t>The logical alternative is to rely on parallelism, both implicit and explicit.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Arial" pitchFamily="34" charset="0"/>
              <a:ea typeface="Calibri" pitchFamily="34" charset="0"/>
              <a:cs typeface="CMSY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CMSY7"/>
              </a:rPr>
              <a:t>•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 charset="0"/>
              </a:rPr>
              <a:t>Most serial processors rely extensively on implicit parallelism.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Arial" pitchFamily="34" charset="0"/>
              <a:ea typeface="Calibri" pitchFamily="34" charset="0"/>
              <a:cs typeface="URWGothicL-Book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00298" y="6421461"/>
            <a:ext cx="4143404" cy="365125"/>
          </a:xfrm>
        </p:spPr>
        <p:txBody>
          <a:bodyPr/>
          <a:lstStyle/>
          <a:p>
            <a:r>
              <a:rPr lang="en-IN" dirty="0" smtClean="0"/>
              <a:t>Prof Vijay More, MET's IOE, BKC, </a:t>
            </a:r>
            <a:r>
              <a:rPr lang="en-IN" dirty="0" err="1" smtClean="0"/>
              <a:t>Adgaon</a:t>
            </a:r>
            <a:r>
              <a:rPr lang="en-IN" dirty="0" smtClean="0"/>
              <a:t> </a:t>
            </a:r>
            <a:r>
              <a:rPr lang="en-IN" dirty="0" err="1" smtClean="0"/>
              <a:t>Nashik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7158" y="594913"/>
            <a:ext cx="835824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Arial" pitchFamily="34" charset="0"/>
                <a:ea typeface="Calibri" pitchFamily="34" charset="0"/>
                <a:cs typeface="URWGothicL-Book" charset="0"/>
              </a:rPr>
              <a:t>Implicit parallelism is a characteristic of a programming language that allows a compiler or interpreter to automatically exploit the parallelism inherent to the computations expressed by some of the language’s constructs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3200" dirty="0" smtClean="0">
              <a:latin typeface="Arial" pitchFamily="34" charset="0"/>
              <a:cs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3200" dirty="0" smtClean="0">
                <a:latin typeface="Arial" pitchFamily="34" charset="0"/>
                <a:cs typeface="Arial" pitchFamily="34" charset="0"/>
              </a:rPr>
              <a:t>A pure implicitly parallel language does not need special directives, operators or functions to enable parallel execution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57422" y="6421461"/>
            <a:ext cx="4572032" cy="365125"/>
          </a:xfrm>
        </p:spPr>
        <p:txBody>
          <a:bodyPr/>
          <a:lstStyle/>
          <a:p>
            <a:r>
              <a:rPr lang="en-IN" dirty="0" smtClean="0"/>
              <a:t>Prof Vijay More, MET's IOE, BKC, </a:t>
            </a:r>
            <a:r>
              <a:rPr lang="en-IN" dirty="0" err="1" smtClean="0"/>
              <a:t>Adgaon</a:t>
            </a:r>
            <a:r>
              <a:rPr lang="en-IN" dirty="0" smtClean="0"/>
              <a:t> </a:t>
            </a:r>
            <a:r>
              <a:rPr lang="en-IN" dirty="0" err="1" smtClean="0"/>
              <a:t>Nashik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285720" y="428604"/>
            <a:ext cx="857256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URWGothicL-Demi"/>
              </a:rPr>
              <a:t>The Memory/Disk Speed Argument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Arial" pitchFamily="34" charset="0"/>
              <a:ea typeface="Calibri" pitchFamily="34" charset="0"/>
              <a:cs typeface="CMSY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i="1" dirty="0" smtClean="0">
              <a:solidFill>
                <a:srgbClr val="231F20"/>
              </a:solidFill>
              <a:latin typeface="Arial" pitchFamily="34" charset="0"/>
              <a:ea typeface="Calibri" pitchFamily="34" charset="0"/>
              <a:cs typeface="CMSY7"/>
            </a:endParaRPr>
          </a:p>
          <a:p>
            <a:pPr marL="363538" marR="0" lvl="0" indent="-3635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1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CMSY7"/>
              </a:rPr>
              <a:t>• 	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/>
              </a:rPr>
              <a:t>While clock rates of high-end processors have increased at roughly 40% per year over the past decade, DRAM access times have only improved at the rate of roughly 10% per year over this interval.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63538" marR="0" lvl="0" indent="-3635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1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Arial" pitchFamily="34" charset="0"/>
              <a:ea typeface="Calibri" pitchFamily="34" charset="0"/>
              <a:cs typeface="CMSY7"/>
            </a:endParaRPr>
          </a:p>
          <a:p>
            <a:pPr marL="363538" marR="0" lvl="0" indent="-3635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1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CMSY7"/>
              </a:rPr>
              <a:t>• 	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/>
              </a:rPr>
              <a:t>This mismatch in speed causes significant performance bottlenecks.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214842" cy="365125"/>
          </a:xfrm>
        </p:spPr>
        <p:txBody>
          <a:bodyPr/>
          <a:lstStyle/>
          <a:p>
            <a:r>
              <a:rPr lang="en-IN" dirty="0" smtClean="0"/>
              <a:t>Prof Vijay More, MET's IOE, BKC, </a:t>
            </a:r>
            <a:r>
              <a:rPr lang="en-IN" dirty="0" err="1" smtClean="0"/>
              <a:t>Adgaon</a:t>
            </a:r>
            <a:r>
              <a:rPr lang="en-IN" dirty="0" smtClean="0"/>
              <a:t> </a:t>
            </a:r>
            <a:r>
              <a:rPr lang="en-IN" dirty="0" err="1" smtClean="0"/>
              <a:t>Nashik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285720" y="904949"/>
            <a:ext cx="857256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63538" marR="0" lvl="0" indent="-363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1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CMSY7"/>
              </a:rPr>
              <a:t>• 	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/>
              </a:rPr>
              <a:t>Parallel platforms provide increased bandwidth to the memory system.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63538" marR="0" lvl="0" indent="-3635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1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Arial" pitchFamily="34" charset="0"/>
              <a:ea typeface="Calibri" pitchFamily="34" charset="0"/>
              <a:cs typeface="CMSY7"/>
            </a:endParaRPr>
          </a:p>
          <a:p>
            <a:pPr marL="363538" marR="0" lvl="0" indent="-3635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1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CMSY7"/>
              </a:rPr>
              <a:t>• 	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/>
              </a:rPr>
              <a:t>Parallel platforms also provide higher aggregate caches.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1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Arial" pitchFamily="34" charset="0"/>
              <a:ea typeface="Calibri" pitchFamily="34" charset="0"/>
              <a:cs typeface="CMSY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1637" y="6356350"/>
            <a:ext cx="5500726" cy="365125"/>
          </a:xfrm>
        </p:spPr>
        <p:txBody>
          <a:bodyPr/>
          <a:lstStyle/>
          <a:p>
            <a:r>
              <a:rPr lang="en-IN" dirty="0" smtClean="0"/>
              <a:t>Prof Vijay More, MET's IOE, BKC, </a:t>
            </a:r>
            <a:r>
              <a:rPr lang="en-IN" dirty="0" err="1" smtClean="0"/>
              <a:t>Adgaon</a:t>
            </a:r>
            <a:r>
              <a:rPr lang="en-IN" dirty="0" smtClean="0"/>
              <a:t> </a:t>
            </a:r>
            <a:r>
              <a:rPr lang="en-IN" dirty="0" err="1" smtClean="0"/>
              <a:t>Nashik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58" y="611573"/>
            <a:ext cx="835824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lvl="0" indent="-363538"/>
            <a:r>
              <a:rPr lang="en-US" sz="3200" i="1" dirty="0" smtClean="0">
                <a:solidFill>
                  <a:srgbClr val="231F2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• 	</a:t>
            </a:r>
            <a:r>
              <a:rPr lang="en-US" sz="3200" dirty="0" smtClean="0">
                <a:solidFill>
                  <a:srgbClr val="231F2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Principles of </a:t>
            </a:r>
            <a:r>
              <a:rPr lang="en-US" sz="3200" u="sng" dirty="0" smtClean="0">
                <a:solidFill>
                  <a:srgbClr val="231F2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locality of data reference </a:t>
            </a:r>
            <a:r>
              <a:rPr lang="en-US" sz="3200" dirty="0" smtClean="0">
                <a:solidFill>
                  <a:srgbClr val="231F2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and bulk access, which guide parallel algorithm design also apply to memory optimization.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marL="363538" indent="-363538"/>
            <a:endParaRPr lang="en-IN" sz="3200" i="1" dirty="0" smtClean="0">
              <a:latin typeface="Arial" pitchFamily="34" charset="0"/>
              <a:cs typeface="Arial" pitchFamily="34" charset="0"/>
            </a:endParaRPr>
          </a:p>
          <a:p>
            <a:pPr marL="363538" indent="-363538"/>
            <a:r>
              <a:rPr lang="en-IN" sz="3200" i="1" dirty="0" smtClean="0">
                <a:latin typeface="Arial" pitchFamily="34" charset="0"/>
                <a:cs typeface="Arial" pitchFamily="34" charset="0"/>
              </a:rPr>
              <a:t>• 	</a:t>
            </a:r>
            <a:r>
              <a:rPr lang="en-IN" sz="3200" dirty="0" smtClean="0">
                <a:latin typeface="Arial" pitchFamily="34" charset="0"/>
                <a:cs typeface="Arial" pitchFamily="34" charset="0"/>
              </a:rPr>
              <a:t>Some of the fastest growing applications of parallel computing utilize not their raw computational speed, rather their ability to pump data to memory and disk faster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7422" y="6421461"/>
            <a:ext cx="4214842" cy="365125"/>
          </a:xfrm>
        </p:spPr>
        <p:txBody>
          <a:bodyPr/>
          <a:lstStyle/>
          <a:p>
            <a:r>
              <a:rPr lang="en-IN" dirty="0" smtClean="0"/>
              <a:t>Prof Vijay More, MET's IOE, BKC, </a:t>
            </a:r>
            <a:r>
              <a:rPr lang="en-IN" dirty="0" err="1" smtClean="0"/>
              <a:t>Adgaon</a:t>
            </a:r>
            <a:r>
              <a:rPr lang="en-IN" dirty="0" smtClean="0"/>
              <a:t> </a:t>
            </a:r>
            <a:r>
              <a:rPr lang="en-IN" dirty="0" err="1" smtClean="0"/>
              <a:t>Nashik</a:t>
            </a: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285728"/>
            <a:ext cx="871543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>
                <a:solidFill>
                  <a:srgbClr val="FF0000"/>
                </a:solidFill>
              </a:rPr>
              <a:t>Locality of Reference Property:</a:t>
            </a:r>
          </a:p>
          <a:p>
            <a:endParaRPr lang="en-IN" sz="3200" dirty="0" smtClean="0"/>
          </a:p>
          <a:p>
            <a:r>
              <a:rPr lang="en-IN" sz="3200" dirty="0" smtClean="0"/>
              <a:t>Particular portion of </a:t>
            </a:r>
            <a:r>
              <a:rPr lang="en-IN" sz="3200" u="sng" dirty="0" smtClean="0"/>
              <a:t>memory address space is accessed frequently</a:t>
            </a:r>
            <a:r>
              <a:rPr lang="en-IN" sz="3200" dirty="0" smtClean="0"/>
              <a:t> by a program during its execution in any time window. E.g. Innermost loop.</a:t>
            </a:r>
          </a:p>
          <a:p>
            <a:endParaRPr lang="en-IN" sz="3200" dirty="0" smtClean="0"/>
          </a:p>
          <a:p>
            <a:r>
              <a:rPr lang="en-IN" sz="3200" dirty="0" smtClean="0"/>
              <a:t>There are three dimensions of locality property.</a:t>
            </a:r>
          </a:p>
          <a:p>
            <a:pPr marL="514350" indent="-514350">
              <a:buAutoNum type="arabicPeriod"/>
            </a:pPr>
            <a:r>
              <a:rPr lang="en-IN" sz="3200" dirty="0" smtClean="0"/>
              <a:t>Temporal locality</a:t>
            </a:r>
          </a:p>
          <a:p>
            <a:pPr marL="514350" indent="-514350">
              <a:buAutoNum type="arabicPeriod"/>
            </a:pPr>
            <a:r>
              <a:rPr lang="en-IN" sz="3200" dirty="0" smtClean="0"/>
              <a:t>Spatial locality</a:t>
            </a:r>
          </a:p>
          <a:p>
            <a:pPr marL="514350" indent="-514350">
              <a:buAutoNum type="arabicPeriod"/>
            </a:pPr>
            <a:r>
              <a:rPr lang="en-IN" sz="3200" dirty="0" smtClean="0"/>
              <a:t>Sequential locality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43108" y="6356350"/>
            <a:ext cx="4857784" cy="365125"/>
          </a:xfrm>
        </p:spPr>
        <p:txBody>
          <a:bodyPr/>
          <a:lstStyle/>
          <a:p>
            <a:r>
              <a:rPr kumimoji="0" lang="en-US" dirty="0" smtClean="0"/>
              <a:t>Prof Vijay More, MET's IOE, BKC, </a:t>
            </a:r>
            <a:r>
              <a:rPr kumimoji="0" lang="en-US" dirty="0" err="1" smtClean="0"/>
              <a:t>Adgaon</a:t>
            </a:r>
            <a:r>
              <a:rPr kumimoji="0" lang="en-US" dirty="0" smtClean="0"/>
              <a:t> </a:t>
            </a:r>
            <a:r>
              <a:rPr kumimoji="0" lang="en-US" dirty="0" err="1" smtClean="0"/>
              <a:t>Nashik</a:t>
            </a:r>
            <a:endParaRPr kumimoji="0"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285728"/>
            <a:ext cx="871543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IN" sz="3200" b="1" dirty="0" smtClean="0">
                <a:solidFill>
                  <a:srgbClr val="FF0000"/>
                </a:solidFill>
              </a:rPr>
              <a:t>Temporal Locality</a:t>
            </a:r>
          </a:p>
          <a:p>
            <a:pPr marL="514350" indent="-514350"/>
            <a:endParaRPr lang="en-IN" sz="3200" b="1" dirty="0" smtClean="0"/>
          </a:p>
          <a:p>
            <a:pPr marL="514350" indent="-514350"/>
            <a:r>
              <a:rPr lang="en-IN" sz="3200" dirty="0" smtClean="0"/>
              <a:t>Items recently referred are </a:t>
            </a:r>
            <a:r>
              <a:rPr lang="en-IN" sz="3200" u="sng" dirty="0" smtClean="0"/>
              <a:t>likely to be referenced in near future</a:t>
            </a:r>
            <a:r>
              <a:rPr lang="en-IN" sz="3200" dirty="0" smtClean="0"/>
              <a:t> by loop, stack, temporary variables, or subroutines, etc.</a:t>
            </a:r>
          </a:p>
          <a:p>
            <a:pPr marL="514350" indent="-514350"/>
            <a:endParaRPr lang="en-IN" sz="3200" dirty="0" smtClean="0"/>
          </a:p>
          <a:p>
            <a:pPr marL="514350" indent="-514350"/>
            <a:r>
              <a:rPr lang="en-IN" sz="3200" dirty="0" smtClean="0"/>
              <a:t>Once a loop is entered (or subroutine is called), </a:t>
            </a:r>
          </a:p>
          <a:p>
            <a:pPr marL="514350" indent="-514350"/>
            <a:r>
              <a:rPr lang="en-IN" sz="3200" dirty="0" smtClean="0"/>
              <a:t>a small code segment is referenced many times repeatedly.</a:t>
            </a:r>
          </a:p>
          <a:p>
            <a:pPr marL="514350" indent="-514350"/>
            <a:endParaRPr lang="en-IN" sz="3200" dirty="0" smtClean="0"/>
          </a:p>
          <a:p>
            <a:pPr marL="514350" indent="-514350"/>
            <a:r>
              <a:rPr lang="en-IN" sz="3200" dirty="0" smtClean="0"/>
              <a:t>This temporal locality is clustered in recently used areas.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28794" y="6356350"/>
            <a:ext cx="5286412" cy="365125"/>
          </a:xfrm>
        </p:spPr>
        <p:txBody>
          <a:bodyPr/>
          <a:lstStyle/>
          <a:p>
            <a:r>
              <a:rPr kumimoji="0" lang="en-US" dirty="0" smtClean="0"/>
              <a:t>Prof Vijay More, MET's IOE, BKC, </a:t>
            </a:r>
            <a:r>
              <a:rPr kumimoji="0" lang="en-US" dirty="0" err="1" smtClean="0"/>
              <a:t>Adgaon</a:t>
            </a:r>
            <a:r>
              <a:rPr kumimoji="0" lang="en-US" dirty="0" smtClean="0"/>
              <a:t> </a:t>
            </a:r>
            <a:r>
              <a:rPr kumimoji="0" lang="en-US" dirty="0" err="1" smtClean="0"/>
              <a:t>Nashik</a:t>
            </a:r>
            <a:endParaRPr kumimoji="0"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8429684" cy="622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FF0000"/>
                </a:solidFill>
              </a:rPr>
              <a:t>Course Outcomes</a:t>
            </a:r>
          </a:p>
          <a:p>
            <a:endParaRPr lang="en-IN" dirty="0" smtClean="0"/>
          </a:p>
          <a:p>
            <a:pPr marL="361950" indent="-361950" algn="just">
              <a:spcBef>
                <a:spcPts val="300"/>
              </a:spcBef>
              <a:buFont typeface="Arial" pitchFamily="34" charset="0"/>
              <a:buChar char="•"/>
            </a:pPr>
            <a:r>
              <a:rPr lang="en-IN" sz="2800" dirty="0" smtClean="0"/>
              <a:t> To transform algorithms in the computational area to efficient programming code for modern computer architectures</a:t>
            </a:r>
          </a:p>
          <a:p>
            <a:pPr marL="361950" indent="-361950" algn="just">
              <a:spcBef>
                <a:spcPts val="300"/>
              </a:spcBef>
              <a:buFont typeface="Arial" pitchFamily="34" charset="0"/>
              <a:buChar char="•"/>
            </a:pPr>
            <a:r>
              <a:rPr lang="en-IN" sz="2800" dirty="0" smtClean="0"/>
              <a:t> To write, organize and handle programs for scientific computations</a:t>
            </a:r>
          </a:p>
          <a:p>
            <a:pPr marL="361950" indent="-361950" algn="just">
              <a:spcBef>
                <a:spcPts val="300"/>
              </a:spcBef>
              <a:buFont typeface="Arial" pitchFamily="34" charset="0"/>
              <a:buChar char="•"/>
            </a:pPr>
            <a:r>
              <a:rPr lang="en-IN" sz="2800" dirty="0" smtClean="0"/>
              <a:t> To create presentation of using tools for performance optimization and debugging</a:t>
            </a:r>
          </a:p>
          <a:p>
            <a:pPr marL="361950" indent="-361950" algn="just">
              <a:spcBef>
                <a:spcPts val="300"/>
              </a:spcBef>
              <a:buFont typeface="Arial" pitchFamily="34" charset="0"/>
              <a:buChar char="•"/>
            </a:pPr>
            <a:r>
              <a:rPr lang="en-IN" sz="2800" dirty="0" smtClean="0"/>
              <a:t> To present analysis of code with respect to performance and suggest and implement performance improvements</a:t>
            </a:r>
          </a:p>
          <a:p>
            <a:pPr marL="361950" indent="-361950" algn="just">
              <a:spcBef>
                <a:spcPts val="300"/>
              </a:spcBef>
              <a:buFont typeface="Arial" pitchFamily="34" charset="0"/>
              <a:buChar char="•"/>
            </a:pPr>
            <a:r>
              <a:rPr lang="en-IN" sz="2800" dirty="0" smtClean="0"/>
              <a:t> To present test cases to solve problems for multi-core or distributed, concurrent/Parallel environments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3174" y="6421461"/>
            <a:ext cx="4000528" cy="365125"/>
          </a:xfrm>
        </p:spPr>
        <p:txBody>
          <a:bodyPr/>
          <a:lstStyle/>
          <a:p>
            <a:r>
              <a:rPr lang="en-IN" dirty="0" smtClean="0"/>
              <a:t>Prof Vijay More, MET's IOE, BKC, </a:t>
            </a:r>
            <a:r>
              <a:rPr lang="en-IN" dirty="0" err="1" smtClean="0"/>
              <a:t>Adgaon</a:t>
            </a:r>
            <a:r>
              <a:rPr lang="en-IN" dirty="0" smtClean="0"/>
              <a:t> </a:t>
            </a:r>
            <a:r>
              <a:rPr lang="en-IN" dirty="0" err="1" smtClean="0"/>
              <a:t>Nashik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285728"/>
            <a:ext cx="871543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IN" sz="3200" b="1" dirty="0" smtClean="0">
                <a:solidFill>
                  <a:srgbClr val="FF0000"/>
                </a:solidFill>
              </a:rPr>
              <a:t>2.	Spatial Locality</a:t>
            </a:r>
          </a:p>
          <a:p>
            <a:pPr marL="514350" indent="-514350"/>
            <a:endParaRPr lang="en-IN" sz="3200" b="1" dirty="0" smtClean="0"/>
          </a:p>
          <a:p>
            <a:pPr marL="514350" indent="-514350"/>
            <a:r>
              <a:rPr lang="en-IN" sz="3200" dirty="0" smtClean="0"/>
              <a:t>It is the tendency of a process to access items whose </a:t>
            </a:r>
            <a:r>
              <a:rPr lang="en-IN" sz="3200" u="sng" dirty="0" smtClean="0"/>
              <a:t>addresses are near to each other</a:t>
            </a:r>
            <a:r>
              <a:rPr lang="en-IN" sz="3200" dirty="0" smtClean="0"/>
              <a:t>, e.g. tables, arrays involves access to special areas which are clustered together.</a:t>
            </a:r>
          </a:p>
          <a:p>
            <a:pPr marL="514350" indent="-514350"/>
            <a:endParaRPr lang="en-IN" sz="3200" dirty="0" smtClean="0"/>
          </a:p>
          <a:p>
            <a:pPr marL="514350" indent="-514350"/>
            <a:r>
              <a:rPr lang="en-IN" sz="3200" dirty="0" smtClean="0"/>
              <a:t>Program segment containing subroutines and macros are kept together in the neighbourhood of memory space.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r>
              <a:rPr kumimoji="0" lang="en-US" smtClean="0"/>
              <a:t>Prof Vijay More, MET's IOE, BKC, Adgaon Nashik</a:t>
            </a:r>
            <a:endParaRPr kumimoji="0"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285728"/>
            <a:ext cx="871543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IN" sz="3200" b="1" dirty="0" smtClean="0">
                <a:solidFill>
                  <a:srgbClr val="FF0000"/>
                </a:solidFill>
              </a:rPr>
              <a:t>3. 	Sequential Locality</a:t>
            </a:r>
          </a:p>
          <a:p>
            <a:pPr marL="514350" indent="-514350"/>
            <a:endParaRPr lang="en-IN" sz="3200" b="1" dirty="0" smtClean="0"/>
          </a:p>
          <a:p>
            <a:pPr marL="514350" indent="-514350"/>
            <a:r>
              <a:rPr lang="en-IN" sz="3200" dirty="0" smtClean="0"/>
              <a:t>Execution of instructions in a program follow a </a:t>
            </a:r>
            <a:r>
              <a:rPr lang="en-IN" sz="3200" u="sng" dirty="0" smtClean="0"/>
              <a:t>sequential order</a:t>
            </a:r>
            <a:r>
              <a:rPr lang="en-IN" sz="3200" dirty="0" smtClean="0"/>
              <a:t> unless out-of-order instructions encountered.</a:t>
            </a:r>
          </a:p>
          <a:p>
            <a:pPr marL="514350" indent="-514350"/>
            <a:endParaRPr lang="en-IN" sz="3200" dirty="0" smtClean="0"/>
          </a:p>
          <a:p>
            <a:pPr marL="514350" indent="-514350"/>
            <a:r>
              <a:rPr lang="en-IN" sz="3200" dirty="0" smtClean="0"/>
              <a:t>The ratio of in-order execution to out-of-order execution is generally 5 to 1.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000232" y="6356350"/>
            <a:ext cx="5143536" cy="365125"/>
          </a:xfrm>
        </p:spPr>
        <p:txBody>
          <a:bodyPr/>
          <a:lstStyle/>
          <a:p>
            <a:r>
              <a:rPr kumimoji="0" lang="en-US" dirty="0" smtClean="0"/>
              <a:t>Prof Vijay More, MET's IOE, BKC, </a:t>
            </a:r>
            <a:r>
              <a:rPr kumimoji="0" lang="en-US" dirty="0" err="1" smtClean="0"/>
              <a:t>Adgaon</a:t>
            </a:r>
            <a:r>
              <a:rPr kumimoji="0" lang="en-US" dirty="0" smtClean="0"/>
              <a:t> </a:t>
            </a:r>
            <a:r>
              <a:rPr kumimoji="0" lang="en-US" dirty="0" err="1" smtClean="0"/>
              <a:t>Nashik</a:t>
            </a:r>
            <a:endParaRPr kumimoji="0"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285720" y="285728"/>
            <a:ext cx="8501122" cy="630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URWGothicL-Demi"/>
              </a:rPr>
              <a:t>The Data Communication Argument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Arial" pitchFamily="34" charset="0"/>
              <a:ea typeface="Calibri" pitchFamily="34" charset="0"/>
              <a:cs typeface="CMSY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CMSY7"/>
              </a:rPr>
              <a:t>•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URWGothicL-Book"/>
              </a:rPr>
              <a:t>As the network evolves, the vision of the Internet as one large computing platform has emerged.</a:t>
            </a:r>
            <a:endParaRPr kumimoji="0" lang="en-US" sz="11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Calibri" pitchFamily="34" charset="0"/>
              <a:cs typeface="CMSY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CMSY7"/>
              </a:rPr>
              <a:t>•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URWGothicL-Book"/>
              </a:rPr>
              <a:t>This view is exploited by applications such as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URWGothicL-Book"/>
              </a:rPr>
              <a:t>SETI@home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URWGothicL-Book"/>
              </a:rPr>
              <a:t> and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URWGothicL-Book"/>
              </a:rPr>
              <a:t>Folding@home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URWGothicL-Book"/>
              </a:rPr>
              <a:t>.</a:t>
            </a:r>
            <a:endParaRPr kumimoji="0" lang="en-US" sz="11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Calibri" pitchFamily="34" charset="0"/>
              <a:cs typeface="CMSY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CMSY7"/>
              </a:rPr>
              <a:t>•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URWGothicL-Book"/>
              </a:rPr>
              <a:t>In many other applications (typically databases and data mining) the volume of data is such that they cannot be moved.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800" i="1" dirty="0" smtClean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800" i="1" dirty="0" smtClean="0">
                <a:latin typeface="Arial" pitchFamily="34" charset="0"/>
                <a:cs typeface="Arial" pitchFamily="34" charset="0"/>
              </a:rPr>
              <a:t>•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Any analyses on this data must be performed over the network using parallel techniques.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71736" y="6421461"/>
            <a:ext cx="4214842" cy="365125"/>
          </a:xfrm>
        </p:spPr>
        <p:txBody>
          <a:bodyPr/>
          <a:lstStyle/>
          <a:p>
            <a:r>
              <a:rPr lang="en-IN" dirty="0" smtClean="0"/>
              <a:t>Prof Vijay More, MET's IOE, BKC, </a:t>
            </a:r>
            <a:r>
              <a:rPr lang="en-IN" dirty="0" err="1" smtClean="0"/>
              <a:t>Adgaon</a:t>
            </a:r>
            <a:r>
              <a:rPr lang="en-IN" dirty="0" smtClean="0"/>
              <a:t> </a:t>
            </a:r>
            <a:r>
              <a:rPr lang="en-IN" dirty="0" err="1" smtClean="0"/>
              <a:t>Nashik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285720" y="285728"/>
            <a:ext cx="857256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/>
              </a:rPr>
              <a:t>The search for extraterrestrial intelligence (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/>
              </a:rPr>
              <a:t>SETI</a:t>
            </a:r>
            <a:r>
              <a:rPr lang="en-US" sz="2800" dirty="0" err="1" smtClean="0">
                <a:solidFill>
                  <a:srgbClr val="231F20"/>
                </a:solidFill>
                <a:latin typeface="Arial" pitchFamily="34" charset="0"/>
                <a:ea typeface="Calibri" pitchFamily="34" charset="0"/>
                <a:cs typeface="URWGothicL-Book"/>
              </a:rPr>
              <a:t>@home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/>
              </a:rPr>
              <a:t>) is the collective name for a number of activities undertaken to search for intelligent extraterrestrial life.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Arial" pitchFamily="34" charset="0"/>
              <a:ea typeface="Calibri" pitchFamily="34" charset="0"/>
              <a:cs typeface="URWGothicL-Boo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/>
              </a:rPr>
              <a:t>Folding@home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/>
              </a:rPr>
              <a:t> is a distributed computing project for disease research that simulates protein folding, computational drug design, and other types of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/>
              </a:rPr>
              <a:t>molecular dynamics.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/>
              </a:rPr>
              <a:t>The project uses the idle processing resources of thousands of personal computers owned by volunteers who have installed the software on their systems.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3174" y="6421461"/>
            <a:ext cx="3857652" cy="365125"/>
          </a:xfrm>
        </p:spPr>
        <p:txBody>
          <a:bodyPr/>
          <a:lstStyle/>
          <a:p>
            <a:r>
              <a:rPr lang="en-IN" dirty="0" smtClean="0"/>
              <a:t>Prof Vijay More, MET's IOE, BKC, </a:t>
            </a:r>
            <a:r>
              <a:rPr lang="en-IN" dirty="0" err="1" smtClean="0"/>
              <a:t>Adgaon</a:t>
            </a:r>
            <a:r>
              <a:rPr lang="en-IN" dirty="0" smtClean="0"/>
              <a:t> </a:t>
            </a:r>
            <a:r>
              <a:rPr lang="en-IN" dirty="0" err="1" smtClean="0"/>
              <a:t>Nashik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285720" y="285728"/>
            <a:ext cx="857256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URWGothicL-Demi"/>
              </a:rPr>
              <a:t>Scope of Parallel Computing Applications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1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Arial" pitchFamily="34" charset="0"/>
              <a:ea typeface="Calibri" pitchFamily="34" charset="0"/>
              <a:cs typeface="CMSY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1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CMSY7"/>
              </a:rPr>
              <a:t>•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 charset="0"/>
              </a:rPr>
              <a:t>Parallelism finds applications in very diverse application domains for different motivating reasons.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1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Arial" pitchFamily="34" charset="0"/>
              <a:ea typeface="Calibri" pitchFamily="34" charset="0"/>
              <a:cs typeface="CMSY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1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CMSY7"/>
              </a:rPr>
              <a:t>•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 charset="0"/>
              </a:rPr>
              <a:t>These range from improved application performance to cost considerations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00298" y="6421461"/>
            <a:ext cx="4143404" cy="365125"/>
          </a:xfrm>
        </p:spPr>
        <p:txBody>
          <a:bodyPr/>
          <a:lstStyle/>
          <a:p>
            <a:r>
              <a:rPr lang="en-IN" dirty="0" smtClean="0"/>
              <a:t>Prof Vijay More, MET's IOE, BKC, </a:t>
            </a:r>
            <a:r>
              <a:rPr lang="en-IN" dirty="0" err="1" smtClean="0"/>
              <a:t>Adgaon</a:t>
            </a:r>
            <a:r>
              <a:rPr lang="en-IN" dirty="0" smtClean="0"/>
              <a:t> </a:t>
            </a:r>
            <a:r>
              <a:rPr lang="en-IN" dirty="0" err="1" smtClean="0"/>
              <a:t>Nashik</a:t>
            </a:r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214282" y="142852"/>
            <a:ext cx="8715436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URWGothicL-Demi" charset="0"/>
              </a:rPr>
              <a:t>Applications in Engineering and Design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Arial" pitchFamily="34" charset="0"/>
              <a:ea typeface="Calibri" pitchFamily="34" charset="0"/>
              <a:cs typeface="CMSY7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CMSY7" charset="0"/>
              </a:rPr>
              <a:t>•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 charset="0"/>
              </a:rPr>
              <a:t>Design of airfoils (optimizing lift, drag, stability), internal combustion engines (optimizing charge distribution, burn), high-speed circuits (layouts for delays and capacitive and inductive effects), and structures (optimizing structural integrity, design parameters, cost, etc.).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Arial" pitchFamily="34" charset="0"/>
              <a:ea typeface="Calibri" pitchFamily="34" charset="0"/>
              <a:cs typeface="CMSY7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CMSY7" charset="0"/>
              </a:rPr>
              <a:t>•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 charset="0"/>
              </a:rPr>
              <a:t>Design and simulation of micro- and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 charset="0"/>
              </a:rPr>
              <a:t>nano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 charset="0"/>
              </a:rPr>
              <a:t>-scale systems.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Arial" pitchFamily="34" charset="0"/>
              <a:ea typeface="Calibri" pitchFamily="34" charset="0"/>
              <a:cs typeface="CMSY7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CMSY7" charset="0"/>
              </a:rPr>
              <a:t>•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 charset="0"/>
              </a:rPr>
              <a:t>Process optimization, operations research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71736" y="6421461"/>
            <a:ext cx="4143404" cy="365125"/>
          </a:xfrm>
        </p:spPr>
        <p:txBody>
          <a:bodyPr/>
          <a:lstStyle/>
          <a:p>
            <a:r>
              <a:rPr lang="en-IN" dirty="0" smtClean="0"/>
              <a:t>Prof Vijay More, MET's IOE, BKC, </a:t>
            </a:r>
            <a:r>
              <a:rPr lang="en-IN" dirty="0" err="1" smtClean="0"/>
              <a:t>Adgaon</a:t>
            </a:r>
            <a:r>
              <a:rPr lang="en-IN" dirty="0" smtClean="0"/>
              <a:t> </a:t>
            </a:r>
            <a:r>
              <a:rPr lang="en-IN" dirty="0" err="1" smtClean="0"/>
              <a:t>Nashik</a:t>
            </a:r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285720" y="285728"/>
            <a:ext cx="857256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URWGothicL-Demi" charset="0"/>
              </a:rPr>
              <a:t>Scientific Applications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Arial" pitchFamily="34" charset="0"/>
              <a:ea typeface="Calibri" pitchFamily="34" charset="0"/>
              <a:cs typeface="CMSY7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CMSY7" charset="0"/>
              </a:rPr>
              <a:t>•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 charset="0"/>
              </a:rPr>
              <a:t>Functional and structural characterization of genes and proteins.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Arial" pitchFamily="34" charset="0"/>
              <a:ea typeface="Calibri" pitchFamily="34" charset="0"/>
              <a:cs typeface="CMSY7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CMSY7" charset="0"/>
              </a:rPr>
              <a:t>•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 charset="0"/>
              </a:rPr>
              <a:t>Advances in computational physics and chemistry have explored new materials, understanding of chemical pathways, chemical bonds, and more efficient processes.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71736" y="6421461"/>
            <a:ext cx="3857652" cy="365125"/>
          </a:xfrm>
        </p:spPr>
        <p:txBody>
          <a:bodyPr/>
          <a:lstStyle/>
          <a:p>
            <a:r>
              <a:rPr lang="en-IN" dirty="0" smtClean="0"/>
              <a:t>Prof Vijay More, MET's IOE, BKC, </a:t>
            </a:r>
            <a:r>
              <a:rPr lang="en-IN" dirty="0" err="1" smtClean="0"/>
              <a:t>Adgaon</a:t>
            </a:r>
            <a:r>
              <a:rPr lang="en-IN" dirty="0" smtClean="0"/>
              <a:t> </a:t>
            </a:r>
            <a:r>
              <a:rPr lang="en-IN" dirty="0" err="1" smtClean="0"/>
              <a:t>Nashik</a:t>
            </a:r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285720" y="740048"/>
            <a:ext cx="857256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CMSY7" charset="0"/>
              </a:rPr>
              <a:t>•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 charset="0"/>
              </a:rPr>
              <a:t>Applications in astrophysics have explored the evolution of galaxies, thermonuclear processes, and the analysis of extremely large datasets from telescopes.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Arial" pitchFamily="34" charset="0"/>
              <a:ea typeface="Calibri" pitchFamily="34" charset="0"/>
              <a:cs typeface="CMSY7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CMSY7" charset="0"/>
              </a:rPr>
              <a:t>•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 charset="0"/>
              </a:rPr>
              <a:t>Weather modeling, mineral prospecting, flood prediction, etc., are other important applications.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Arial" pitchFamily="34" charset="0"/>
              <a:ea typeface="Calibri" pitchFamily="34" charset="0"/>
              <a:cs typeface="CMSY7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CMSY7" charset="0"/>
              </a:rPr>
              <a:t>•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 charset="0"/>
              </a:rPr>
              <a:t>Bioinformatics and astrophysics also present some of the most challenging problems with respect to analyzing extremely large datasets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71736" y="6421461"/>
            <a:ext cx="3929090" cy="365125"/>
          </a:xfrm>
        </p:spPr>
        <p:txBody>
          <a:bodyPr/>
          <a:lstStyle/>
          <a:p>
            <a:r>
              <a:rPr lang="en-IN" dirty="0" smtClean="0"/>
              <a:t>Prof Vijay More, MET's IOE, BKC, </a:t>
            </a:r>
            <a:r>
              <a:rPr lang="en-IN" dirty="0" err="1" smtClean="0"/>
              <a:t>Adgaon</a:t>
            </a:r>
            <a:r>
              <a:rPr lang="en-IN" dirty="0" smtClean="0"/>
              <a:t> </a:t>
            </a:r>
            <a:r>
              <a:rPr lang="en-IN" dirty="0" err="1" smtClean="0"/>
              <a:t>Nashik</a:t>
            </a:r>
            <a:endParaRPr lang="en-I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285720" y="357166"/>
            <a:ext cx="8643998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URWGothicL-Demi"/>
              </a:rPr>
              <a:t>Commercial Applications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1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Arial" pitchFamily="34" charset="0"/>
              <a:ea typeface="Calibri" pitchFamily="34" charset="0"/>
              <a:cs typeface="CMSY7" charset="0"/>
            </a:endParaRPr>
          </a:p>
          <a:p>
            <a:pPr marL="363538" indent="-363538">
              <a:buFont typeface="Arial" pitchFamily="34" charset="0"/>
              <a:buChar char="•"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 charset="0"/>
              </a:rPr>
              <a:t>Some of the largest parallel computers power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the </a:t>
            </a:r>
            <a:r>
              <a:rPr lang="en-IN" sz="3200" dirty="0" smtClean="0">
                <a:latin typeface="Arial" pitchFamily="34" charset="0"/>
                <a:cs typeface="Arial" pitchFamily="34" charset="0"/>
              </a:rPr>
              <a:t>Wall Street risk analysis, portfolio management, automated trading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63538" marR="0" lvl="0" indent="-3635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3200" b="0" i="1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Arial" pitchFamily="34" charset="0"/>
              <a:ea typeface="Calibri" pitchFamily="34" charset="0"/>
              <a:cs typeface="CMSY7" charset="0"/>
            </a:endParaRPr>
          </a:p>
          <a:p>
            <a:pPr marL="363538" marR="0" lvl="0" indent="-3635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 charset="0"/>
              </a:rPr>
              <a:t>Data mining and analysis for optimizing business and marketing decisions.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63538" marR="0" lvl="0" indent="-3635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3200" b="0" i="1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Arial" pitchFamily="34" charset="0"/>
              <a:ea typeface="Calibri" pitchFamily="34" charset="0"/>
              <a:cs typeface="CMSY7" charset="0"/>
            </a:endParaRPr>
          </a:p>
          <a:p>
            <a:pPr marL="363538" marR="0" lvl="0" indent="-3635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 charset="0"/>
              </a:rPr>
              <a:t>Large scale servers (mail and web servers) are often implemented using parallel platforms.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71736" y="6421461"/>
            <a:ext cx="3929090" cy="365125"/>
          </a:xfrm>
        </p:spPr>
        <p:txBody>
          <a:bodyPr/>
          <a:lstStyle/>
          <a:p>
            <a:r>
              <a:rPr lang="en-IN" dirty="0" smtClean="0"/>
              <a:t>Prof Vijay More, MET's IOE, BKC, </a:t>
            </a:r>
            <a:r>
              <a:rPr lang="en-IN" dirty="0" err="1" smtClean="0"/>
              <a:t>Adgaon</a:t>
            </a:r>
            <a:r>
              <a:rPr lang="en-IN" dirty="0" smtClean="0"/>
              <a:t> </a:t>
            </a:r>
            <a:r>
              <a:rPr lang="en-IN" dirty="0" err="1" smtClean="0"/>
              <a:t>Nashik</a:t>
            </a:r>
            <a:endParaRPr lang="en-I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285720" y="357166"/>
            <a:ext cx="857256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61938" marR="0" lvl="0" indent="-2619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 charset="0"/>
              </a:rPr>
              <a:t>Applications such as information retrieval and search are typically powered by large clusters.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261938" marR="0" lvl="0" indent="-261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Arial" pitchFamily="34" charset="0"/>
              <a:ea typeface="Calibri" pitchFamily="34" charset="0"/>
              <a:cs typeface="URWGothicL-Book" charset="0"/>
            </a:endParaRPr>
          </a:p>
          <a:p>
            <a:pPr marL="261938" marR="0" lvl="0" indent="-261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 charset="0"/>
              </a:rPr>
              <a:t>Cloud Computing is inherently on distributed systems processed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 charset="0"/>
              </a:rPr>
              <a:t> by parallel systems over widespread network.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261938" marR="0" lvl="0" indent="-261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Arial" pitchFamily="34" charset="0"/>
              <a:ea typeface="Calibri" pitchFamily="34" charset="0"/>
              <a:cs typeface="URWGothicL-Book" charset="0"/>
            </a:endParaRPr>
          </a:p>
          <a:p>
            <a:pPr marL="261938" marR="0" lvl="0" indent="-261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 charset="0"/>
              </a:rPr>
              <a:t>Big Data is also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 charset="0"/>
              </a:rPr>
              <a:t> emerging technology which </a:t>
            </a:r>
            <a:r>
              <a:rPr lang="en-US" sz="2800" dirty="0" smtClean="0">
                <a:solidFill>
                  <a:srgbClr val="231F20"/>
                </a:solidFill>
                <a:latin typeface="Arial" pitchFamily="34" charset="0"/>
                <a:ea typeface="Calibri" pitchFamily="34" charset="0"/>
                <a:cs typeface="URWGothicL-Book" charset="0"/>
              </a:rPr>
              <a:t>uses integration of various parallel and distributed systems over the network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Arial" pitchFamily="34" charset="0"/>
              <a:ea typeface="Calibri" pitchFamily="34" charset="0"/>
              <a:cs typeface="URWGothicL-Book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214842" cy="365125"/>
          </a:xfrm>
        </p:spPr>
        <p:txBody>
          <a:bodyPr/>
          <a:lstStyle/>
          <a:p>
            <a:r>
              <a:rPr lang="en-IN" dirty="0" smtClean="0"/>
              <a:t>Prof Vijay More, MET's IOE, BKC, </a:t>
            </a:r>
            <a:r>
              <a:rPr lang="en-IN" dirty="0" err="1" smtClean="0"/>
              <a:t>Adgaon</a:t>
            </a:r>
            <a:r>
              <a:rPr lang="en-IN" dirty="0" smtClean="0"/>
              <a:t> </a:t>
            </a:r>
            <a:r>
              <a:rPr lang="en-IN" dirty="0" err="1" smtClean="0"/>
              <a:t>Nashik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857232"/>
            <a:ext cx="81439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FF0000"/>
                </a:solidFill>
              </a:rPr>
              <a:t>Parallel Processing Concepts </a:t>
            </a:r>
          </a:p>
          <a:p>
            <a:endParaRPr lang="en-IN" sz="2400" dirty="0" smtClean="0"/>
          </a:p>
          <a:p>
            <a:r>
              <a:rPr lang="en-IN" sz="2400" dirty="0" smtClean="0"/>
              <a:t>Introduction to Parallel Computing: Motivating Parallelism, Scope of Parallel Computing, Organization and Contents of the Text, Parallel Programming Platforms: Implicit Parallelism: Trends in Microprocessor &amp; Architectures, Limitations of Memory System Performance, Dichotomy of Parallel Computing Platforms, Physical Organization of Parallel Platforms,</a:t>
            </a:r>
          </a:p>
          <a:p>
            <a:r>
              <a:rPr lang="en-IN" sz="2400" dirty="0" smtClean="0"/>
              <a:t>Communication Costs in Parallel Machines Levels of parallelism (instruction, transaction, task, thread, memory, function)</a:t>
            </a:r>
          </a:p>
          <a:p>
            <a:r>
              <a:rPr lang="en-IN" sz="2400" dirty="0" smtClean="0"/>
              <a:t>Models (SIMD, MIMD, SIMT, SPMD, Dataflow Models, Demand-driven Computation) Architectures: N-wide superscalar architectures, multi-core, multi-threaded</a:t>
            </a:r>
            <a:endParaRPr lang="en-IN" sz="2400" dirty="0"/>
          </a:p>
        </p:txBody>
      </p:sp>
      <p:sp>
        <p:nvSpPr>
          <p:cNvPr id="3" name="Down Arrow Callout 2"/>
          <p:cNvSpPr/>
          <p:nvPr/>
        </p:nvSpPr>
        <p:spPr>
          <a:xfrm>
            <a:off x="7143768" y="214290"/>
            <a:ext cx="1785950" cy="642942"/>
          </a:xfrm>
          <a:prstGeom prst="downArrowCallo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rial Black" pitchFamily="34" charset="0"/>
              </a:rPr>
              <a:t>Unit 1</a:t>
            </a:r>
            <a:endParaRPr lang="en-IN" dirty="0">
              <a:latin typeface="Arial Black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3174" y="6421461"/>
            <a:ext cx="3714776" cy="365125"/>
          </a:xfrm>
        </p:spPr>
        <p:txBody>
          <a:bodyPr/>
          <a:lstStyle/>
          <a:p>
            <a:r>
              <a:rPr lang="en-IN" dirty="0" smtClean="0"/>
              <a:t>Prof Vijay More, MET's IOE, BKC, </a:t>
            </a:r>
            <a:r>
              <a:rPr lang="en-IN" dirty="0" err="1" smtClean="0"/>
              <a:t>Adgaon</a:t>
            </a:r>
            <a:r>
              <a:rPr lang="en-IN" dirty="0" smtClean="0"/>
              <a:t> </a:t>
            </a:r>
            <a:r>
              <a:rPr lang="en-IN" dirty="0" err="1" smtClean="0"/>
              <a:t>Nashik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500042"/>
            <a:ext cx="8572560" cy="5429288"/>
          </a:xfrm>
        </p:spPr>
        <p:txBody>
          <a:bodyPr>
            <a:noAutofit/>
          </a:bodyPr>
          <a:lstStyle/>
          <a:p>
            <a:r>
              <a:rPr lang="en-IN" sz="3000" dirty="0" smtClean="0">
                <a:latin typeface="Arial" pitchFamily="34" charset="0"/>
                <a:cs typeface="Arial" pitchFamily="34" charset="0"/>
              </a:rPr>
              <a:t>Computer aided engineering (CAE): Automotive design and testing, transportation, structural, mechanical design</a:t>
            </a:r>
          </a:p>
          <a:p>
            <a:r>
              <a:rPr lang="en-IN" sz="3000" dirty="0" smtClean="0">
                <a:latin typeface="Arial" pitchFamily="34" charset="0"/>
                <a:cs typeface="Arial" pitchFamily="34" charset="0"/>
              </a:rPr>
              <a:t>Chemical engineering: Process and molecular design</a:t>
            </a:r>
          </a:p>
          <a:p>
            <a:r>
              <a:rPr lang="en-IN" sz="3000" dirty="0" smtClean="0">
                <a:latin typeface="Arial" pitchFamily="34" charset="0"/>
                <a:cs typeface="Arial" pitchFamily="34" charset="0"/>
              </a:rPr>
              <a:t>Digital content creation (DCC) and distribution: Computer aided graphics in film and media</a:t>
            </a:r>
          </a:p>
          <a:p>
            <a:r>
              <a:rPr lang="en-IN" sz="3000" dirty="0" smtClean="0">
                <a:latin typeface="Arial" pitchFamily="34" charset="0"/>
                <a:cs typeface="Arial" pitchFamily="34" charset="0"/>
              </a:rPr>
              <a:t>Economics/financial: Wall Street risk analysis, portfolio management, automated trading</a:t>
            </a:r>
          </a:p>
          <a:p>
            <a:r>
              <a:rPr lang="en-IN" sz="3000" dirty="0" smtClean="0">
                <a:latin typeface="Arial" pitchFamily="34" charset="0"/>
                <a:cs typeface="Arial" pitchFamily="34" charset="0"/>
              </a:rPr>
              <a:t>Electronic design and automation (EDA): Electronic component design and verification</a:t>
            </a:r>
            <a:endParaRPr lang="en-IN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0298" y="6421461"/>
            <a:ext cx="4071966" cy="365125"/>
          </a:xfrm>
        </p:spPr>
        <p:txBody>
          <a:bodyPr/>
          <a:lstStyle/>
          <a:p>
            <a:r>
              <a:rPr lang="en-IN" dirty="0" smtClean="0"/>
              <a:t>Prof Vijay More, MET's IOE, BKC, </a:t>
            </a:r>
            <a:r>
              <a:rPr lang="en-IN" dirty="0" err="1" smtClean="0"/>
              <a:t>Adgaon</a:t>
            </a:r>
            <a:r>
              <a:rPr lang="en-IN" dirty="0" smtClean="0"/>
              <a:t> </a:t>
            </a:r>
            <a:r>
              <a:rPr lang="en-IN" dirty="0" err="1" smtClean="0"/>
              <a:t>Nashik</a:t>
            </a:r>
            <a:endParaRPr lang="en-I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3"/>
            <a:ext cx="8229600" cy="500066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Geosciences and geo-engineering: Oil and gas exploration and reservoir modeling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Mechanical design and drafting: 2D and 3D design and verification, mechanical modeling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Defence and energy: Nuclear stewardship, basic and applied research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Government labs: Basic and applied research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University/academic: Basic and applied research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Weather forecasting: Near term and climate/earth modeling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0298" y="6421461"/>
            <a:ext cx="4071966" cy="365125"/>
          </a:xfrm>
        </p:spPr>
        <p:txBody>
          <a:bodyPr/>
          <a:lstStyle/>
          <a:p>
            <a:r>
              <a:rPr lang="en-IN" dirty="0" smtClean="0"/>
              <a:t>Prof Vijay More, MET's IOE, BKC, </a:t>
            </a:r>
            <a:r>
              <a:rPr lang="en-IN" dirty="0" err="1" smtClean="0"/>
              <a:t>Adgaon</a:t>
            </a:r>
            <a:r>
              <a:rPr lang="en-IN" dirty="0" smtClean="0"/>
              <a:t> </a:t>
            </a:r>
            <a:r>
              <a:rPr lang="en-IN" dirty="0" err="1" smtClean="0"/>
              <a:t>Nashik</a:t>
            </a:r>
            <a:endParaRPr lang="en-I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285720" y="285728"/>
            <a:ext cx="8572560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URWGothicL-Demi"/>
              </a:rPr>
              <a:t>Applications in Computer Systems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Arial" pitchFamily="34" charset="0"/>
              <a:ea typeface="Calibri" pitchFamily="34" charset="0"/>
              <a:cs typeface="CMSY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CMSY7"/>
              </a:rPr>
              <a:t>•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/>
              </a:rPr>
              <a:t>Network intrusion detection, cryptography, multiparty computations are some of the core users of parallel computing techniques.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Arial" pitchFamily="34" charset="0"/>
              <a:ea typeface="Calibri" pitchFamily="34" charset="0"/>
              <a:cs typeface="CMSY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CMSY7"/>
              </a:rPr>
              <a:t>•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Calibri" pitchFamily="34" charset="0"/>
                <a:cs typeface="URWGothicL-Book"/>
              </a:rPr>
              <a:t>Embedded systems increasingly rely on distributed control algorithms.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00298" y="6421461"/>
            <a:ext cx="4071966" cy="365125"/>
          </a:xfrm>
        </p:spPr>
        <p:txBody>
          <a:bodyPr/>
          <a:lstStyle/>
          <a:p>
            <a:r>
              <a:rPr lang="en-IN" dirty="0" smtClean="0"/>
              <a:t>Prof Vijay More, MET's IOE, BKC, </a:t>
            </a:r>
            <a:r>
              <a:rPr lang="en-IN" dirty="0" err="1" smtClean="0"/>
              <a:t>Adgaon</a:t>
            </a:r>
            <a:r>
              <a:rPr lang="en-IN" dirty="0" smtClean="0"/>
              <a:t> </a:t>
            </a:r>
            <a:r>
              <a:rPr lang="en-IN" dirty="0" err="1" smtClean="0"/>
              <a:t>Nashik</a:t>
            </a:r>
            <a:endParaRPr lang="en-I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357166"/>
            <a:ext cx="85725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 smtClean="0">
                <a:solidFill>
                  <a:srgbClr val="231F20"/>
                </a:solidFill>
                <a:latin typeface="Arial" pitchFamily="34" charset="0"/>
                <a:ea typeface="Calibri" pitchFamily="34" charset="0"/>
                <a:cs typeface="CMSY7"/>
              </a:rPr>
              <a:t>• </a:t>
            </a:r>
            <a:r>
              <a:rPr lang="en-US" sz="2800" dirty="0" smtClean="0">
                <a:solidFill>
                  <a:srgbClr val="231F20"/>
                </a:solidFill>
                <a:latin typeface="Arial" pitchFamily="34" charset="0"/>
                <a:ea typeface="Calibri" pitchFamily="34" charset="0"/>
                <a:cs typeface="URWGothicL-Book"/>
              </a:rPr>
              <a:t>A modern automobile consists of number of processors communicating to perform complex tasks for optimizing handling and performance.</a:t>
            </a:r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i="1" dirty="0" smtClean="0">
              <a:solidFill>
                <a:srgbClr val="231F20"/>
              </a:solidFill>
              <a:latin typeface="Arial" pitchFamily="34" charset="0"/>
              <a:ea typeface="Calibri" pitchFamily="34" charset="0"/>
              <a:cs typeface="CMSY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 smtClean="0">
                <a:solidFill>
                  <a:srgbClr val="231F20"/>
                </a:solidFill>
                <a:latin typeface="Arial" pitchFamily="34" charset="0"/>
                <a:ea typeface="Calibri" pitchFamily="34" charset="0"/>
                <a:cs typeface="CMSY7"/>
              </a:rPr>
              <a:t>• </a:t>
            </a:r>
            <a:r>
              <a:rPr lang="en-US" sz="2800" dirty="0" smtClean="0">
                <a:solidFill>
                  <a:srgbClr val="231F20"/>
                </a:solidFill>
                <a:latin typeface="Arial" pitchFamily="34" charset="0"/>
                <a:ea typeface="Calibri" pitchFamily="34" charset="0"/>
                <a:cs typeface="URWGothicL-Book"/>
              </a:rPr>
              <a:t>Conventional structured peer-to-peer networks impose overlay networks and utilize algorithms directly from parallel computing.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0298" y="6421461"/>
            <a:ext cx="4286280" cy="365125"/>
          </a:xfrm>
        </p:spPr>
        <p:txBody>
          <a:bodyPr/>
          <a:lstStyle/>
          <a:p>
            <a:r>
              <a:rPr lang="en-IN" dirty="0" smtClean="0"/>
              <a:t>Prof Vijay More, MET's IOE, BKC, </a:t>
            </a:r>
            <a:r>
              <a:rPr lang="en-IN" dirty="0" err="1" smtClean="0"/>
              <a:t>Adgaon</a:t>
            </a:r>
            <a:r>
              <a:rPr lang="en-IN" dirty="0" smtClean="0"/>
              <a:t> </a:t>
            </a:r>
            <a:r>
              <a:rPr lang="en-IN" dirty="0" err="1" smtClean="0"/>
              <a:t>Nashik</a:t>
            </a:r>
            <a:endParaRPr lang="en-I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357166"/>
            <a:ext cx="857256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URWGothicL-Demi"/>
              </a:rPr>
              <a:t>Organization and Contents of this Course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Calibri" pitchFamily="34" charset="0"/>
              <a:ea typeface="Calibri" pitchFamily="34" charset="0"/>
              <a:cs typeface="CMSY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Calibri" pitchFamily="34" charset="0"/>
              <a:ea typeface="Calibri" pitchFamily="34" charset="0"/>
              <a:cs typeface="CMSY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solidFill>
                <a:srgbClr val="231F20"/>
              </a:solidFill>
              <a:latin typeface="Calibri" pitchFamily="34" charset="0"/>
              <a:ea typeface="Calibri" pitchFamily="34" charset="0"/>
              <a:cs typeface="CMSY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Calibri" pitchFamily="34" charset="0"/>
              <a:ea typeface="Calibri" pitchFamily="34" charset="0"/>
              <a:cs typeface="CMSY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solidFill>
                <a:srgbClr val="231F20"/>
              </a:solidFill>
              <a:latin typeface="Calibri" pitchFamily="34" charset="0"/>
              <a:ea typeface="Calibri" pitchFamily="34" charset="0"/>
              <a:cs typeface="CMSY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Calibri" pitchFamily="34" charset="0"/>
                <a:ea typeface="Calibri" pitchFamily="34" charset="0"/>
                <a:cs typeface="CMSY7"/>
              </a:rPr>
              <a:t>As per SPPU</a:t>
            </a:r>
            <a:r>
              <a:rPr kumimoji="0" lang="en-US" sz="2400" b="0" u="none" strike="noStrike" cap="none" normalizeH="0" dirty="0" smtClean="0">
                <a:ln>
                  <a:noFill/>
                </a:ln>
                <a:solidFill>
                  <a:srgbClr val="231F20"/>
                </a:solidFill>
                <a:effectLst/>
                <a:latin typeface="Calibri" pitchFamily="34" charset="0"/>
                <a:ea typeface="Calibri" pitchFamily="34" charset="0"/>
                <a:cs typeface="CMSY7"/>
              </a:rPr>
              <a:t> syllabus</a:t>
            </a:r>
            <a:r>
              <a:rPr kumimoji="0" lang="en-US" sz="2400" b="0" i="1" u="none" strike="noStrike" cap="none" normalizeH="0" dirty="0" smtClean="0">
                <a:ln>
                  <a:noFill/>
                </a:ln>
                <a:solidFill>
                  <a:srgbClr val="231F20"/>
                </a:solidFill>
                <a:effectLst/>
                <a:latin typeface="Calibri" pitchFamily="34" charset="0"/>
                <a:ea typeface="Calibri" pitchFamily="34" charset="0"/>
                <a:cs typeface="CMSY7"/>
              </a:rPr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214842" cy="365125"/>
          </a:xfrm>
        </p:spPr>
        <p:txBody>
          <a:bodyPr/>
          <a:lstStyle/>
          <a:p>
            <a:r>
              <a:rPr lang="en-IN" dirty="0" smtClean="0"/>
              <a:t>Prof Vijay More, MET's IOE, BKC, </a:t>
            </a:r>
            <a:r>
              <a:rPr lang="en-IN" dirty="0" err="1" smtClean="0"/>
              <a:t>Adgaon</a:t>
            </a:r>
            <a:r>
              <a:rPr lang="en-IN" dirty="0" smtClean="0"/>
              <a:t> </a:t>
            </a:r>
            <a:r>
              <a:rPr lang="en-IN" dirty="0" err="1" smtClean="0"/>
              <a:t>Nashik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857232"/>
            <a:ext cx="850112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FF0000"/>
                </a:solidFill>
              </a:rPr>
              <a:t>Parallel Programming </a:t>
            </a:r>
          </a:p>
          <a:p>
            <a:endParaRPr lang="en-IN" sz="2800" dirty="0" smtClean="0"/>
          </a:p>
          <a:p>
            <a:r>
              <a:rPr lang="en-IN" sz="2800" dirty="0" smtClean="0"/>
              <a:t>Principles of Parallel Algorithm Design: Preliminaries, Decomposition Techniques, Characteristics of Tasks and Interactions, Mapping Techniques for Load Balancing, Methods for Containing Interaction Overheads, Parallel</a:t>
            </a:r>
          </a:p>
          <a:p>
            <a:r>
              <a:rPr lang="en-IN" sz="2800" dirty="0" smtClean="0"/>
              <a:t>Algorithm Models, Processor Architecture, Interconnect, Communication, Memory Organization, and Programming Models in high performance computing architecture examples: IBM CELL BE, </a:t>
            </a:r>
            <a:r>
              <a:rPr lang="en-IN" sz="2800" dirty="0" err="1" smtClean="0"/>
              <a:t>Nvidia</a:t>
            </a:r>
            <a:r>
              <a:rPr lang="en-IN" sz="2800" dirty="0" smtClean="0"/>
              <a:t> Tesla GPU, Intel </a:t>
            </a:r>
            <a:r>
              <a:rPr lang="en-IN" sz="2800" dirty="0" err="1" smtClean="0"/>
              <a:t>Larrabee</a:t>
            </a:r>
            <a:r>
              <a:rPr lang="en-IN" sz="2800" dirty="0" smtClean="0"/>
              <a:t> Micro architecture and Intel Nehalem Micro-architecture Memory hierarchy and transaction specific memory design, Thread Organization</a:t>
            </a:r>
            <a:endParaRPr lang="en-IN" sz="2800" dirty="0"/>
          </a:p>
        </p:txBody>
      </p:sp>
      <p:sp>
        <p:nvSpPr>
          <p:cNvPr id="3" name="Down Arrow Callout 2"/>
          <p:cNvSpPr/>
          <p:nvPr/>
        </p:nvSpPr>
        <p:spPr>
          <a:xfrm>
            <a:off x="7143768" y="214290"/>
            <a:ext cx="1785950" cy="642942"/>
          </a:xfrm>
          <a:prstGeom prst="downArrowCallo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rial Black" pitchFamily="34" charset="0"/>
              </a:rPr>
              <a:t>Unit 2</a:t>
            </a:r>
            <a:endParaRPr lang="en-IN" dirty="0">
              <a:latin typeface="Arial Black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071966" cy="365125"/>
          </a:xfrm>
        </p:spPr>
        <p:txBody>
          <a:bodyPr/>
          <a:lstStyle/>
          <a:p>
            <a:r>
              <a:rPr lang="en-IN" dirty="0" smtClean="0"/>
              <a:t>Prof Vijay More, MET's IOE, BKC, </a:t>
            </a:r>
            <a:r>
              <a:rPr lang="en-IN" dirty="0" err="1" smtClean="0"/>
              <a:t>Adgaon</a:t>
            </a:r>
            <a:r>
              <a:rPr lang="en-IN" dirty="0" smtClean="0"/>
              <a:t> </a:t>
            </a:r>
            <a:r>
              <a:rPr lang="en-IN" dirty="0" err="1" smtClean="0"/>
              <a:t>Nashik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1000108"/>
            <a:ext cx="807249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FF0000"/>
                </a:solidFill>
              </a:rPr>
              <a:t>Fundamental Design Issues in HPC </a:t>
            </a:r>
          </a:p>
          <a:p>
            <a:endParaRPr lang="en-IN" sz="2800" dirty="0" smtClean="0"/>
          </a:p>
          <a:p>
            <a:r>
              <a:rPr lang="en-IN" sz="2800" dirty="0" smtClean="0"/>
              <a:t>Programming Using the Message-Passing Paradigm: Principles of Message-Passing Programming, The Building Blocks: Send and Receive Operations,</a:t>
            </a:r>
          </a:p>
          <a:p>
            <a:r>
              <a:rPr lang="en-IN" sz="2800" dirty="0" smtClean="0"/>
              <a:t>MPI: the Message Passing Interface, Topology and Embedding, Overlapping Communication with Computation, Collective Communication and</a:t>
            </a:r>
          </a:p>
          <a:p>
            <a:r>
              <a:rPr lang="en-IN" sz="2800" dirty="0" smtClean="0"/>
              <a:t>Computation Operations, One-Dimensional Matrix-Vector Multiplication, Single-Source Shortest-Path, Sample Sort, Groups and Communicators,</a:t>
            </a:r>
          </a:p>
          <a:p>
            <a:r>
              <a:rPr lang="en-IN" sz="2800" dirty="0" smtClean="0"/>
              <a:t>Two-Dimensional Matrix-Vector Multiplication</a:t>
            </a:r>
            <a:endParaRPr lang="en-IN" sz="2800" dirty="0"/>
          </a:p>
        </p:txBody>
      </p:sp>
      <p:sp>
        <p:nvSpPr>
          <p:cNvPr id="5" name="Down Arrow Callout 4"/>
          <p:cNvSpPr/>
          <p:nvPr/>
        </p:nvSpPr>
        <p:spPr>
          <a:xfrm>
            <a:off x="7143768" y="214290"/>
            <a:ext cx="1785950" cy="642942"/>
          </a:xfrm>
          <a:prstGeom prst="downArrowCallo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rial Black" pitchFamily="34" charset="0"/>
              </a:rPr>
              <a:t>Unit 3</a:t>
            </a:r>
            <a:endParaRPr lang="en-IN" dirty="0">
              <a:latin typeface="Arial Black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5984" y="6421461"/>
            <a:ext cx="4286280" cy="365125"/>
          </a:xfrm>
        </p:spPr>
        <p:txBody>
          <a:bodyPr/>
          <a:lstStyle/>
          <a:p>
            <a:r>
              <a:rPr lang="en-IN" dirty="0" smtClean="0"/>
              <a:t>Prof Vijay More, MET's IOE, BKC, </a:t>
            </a:r>
            <a:r>
              <a:rPr lang="en-IN" dirty="0" err="1" smtClean="0"/>
              <a:t>Adgaon</a:t>
            </a:r>
            <a:r>
              <a:rPr lang="en-IN" dirty="0" smtClean="0"/>
              <a:t> </a:t>
            </a:r>
            <a:r>
              <a:rPr lang="en-IN" dirty="0" err="1" smtClean="0"/>
              <a:t>Nashik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571480"/>
            <a:ext cx="8501122" cy="6175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FF0000"/>
                </a:solidFill>
              </a:rPr>
              <a:t>Synchronization and related algorithms </a:t>
            </a:r>
          </a:p>
          <a:p>
            <a:endParaRPr lang="en-IN" dirty="0" smtClean="0"/>
          </a:p>
          <a:p>
            <a:r>
              <a:rPr lang="en-IN" sz="2800" dirty="0" smtClean="0"/>
              <a:t>Synchronization: Scheduling, Job Allocation, Job Partitioning, Dependency Analysis Mapping Parallel Algorithms onto Parallel Architectures, Performance</a:t>
            </a:r>
          </a:p>
          <a:p>
            <a:r>
              <a:rPr lang="en-IN" sz="2800" dirty="0" smtClean="0"/>
              <a:t>Analysis of Parallel Algorithms</a:t>
            </a:r>
          </a:p>
          <a:p>
            <a:r>
              <a:rPr lang="en-IN" sz="2800" dirty="0" smtClean="0"/>
              <a:t>Programming Shared Address Space Platforms: Thread Basics, Why Threads?, The POSIX Thread API, Thread Basics: Creation and Termination, Synchronization Primitives in </a:t>
            </a:r>
            <a:r>
              <a:rPr lang="en-IN" sz="2800" dirty="0" err="1" smtClean="0"/>
              <a:t>Pthreads</a:t>
            </a:r>
            <a:r>
              <a:rPr lang="en-IN" sz="2800" dirty="0" smtClean="0"/>
              <a:t>, Controlling Thread and Synchronization Attributes, Thread Cancellation, Composite Synchronization Constructs, Tips for Designing Asynchronous Programs, </a:t>
            </a:r>
            <a:r>
              <a:rPr lang="en-IN" sz="2800" dirty="0" err="1" smtClean="0"/>
              <a:t>OpenMP</a:t>
            </a:r>
            <a:r>
              <a:rPr lang="en-IN" sz="2800" dirty="0" smtClean="0"/>
              <a:t>: a Standard for Directive Based Parallel Programming</a:t>
            </a:r>
            <a:endParaRPr lang="en-IN" sz="2800" dirty="0"/>
          </a:p>
        </p:txBody>
      </p:sp>
      <p:sp>
        <p:nvSpPr>
          <p:cNvPr id="5" name="Down Arrow Callout 4"/>
          <p:cNvSpPr/>
          <p:nvPr/>
        </p:nvSpPr>
        <p:spPr>
          <a:xfrm>
            <a:off x="7143768" y="214290"/>
            <a:ext cx="1785950" cy="642942"/>
          </a:xfrm>
          <a:prstGeom prst="downArrowCallo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rial Black" pitchFamily="34" charset="0"/>
              </a:rPr>
              <a:t>Unit 4</a:t>
            </a:r>
            <a:endParaRPr lang="en-IN" dirty="0">
              <a:latin typeface="Arial Black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5984" y="6421461"/>
            <a:ext cx="4500594" cy="365125"/>
          </a:xfrm>
        </p:spPr>
        <p:txBody>
          <a:bodyPr/>
          <a:lstStyle/>
          <a:p>
            <a:r>
              <a:rPr lang="en-IN" dirty="0" smtClean="0"/>
              <a:t>Prof Vijay More, MET's IOE, BKC, </a:t>
            </a:r>
            <a:r>
              <a:rPr lang="en-IN" dirty="0" err="1" smtClean="0"/>
              <a:t>Adgaon</a:t>
            </a:r>
            <a:r>
              <a:rPr lang="en-IN" dirty="0" smtClean="0"/>
              <a:t> </a:t>
            </a:r>
            <a:r>
              <a:rPr lang="en-IN" dirty="0" err="1" smtClean="0"/>
              <a:t>Nashik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1142984"/>
            <a:ext cx="78581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FF0000"/>
                </a:solidFill>
              </a:rPr>
              <a:t>Advanced tools, techniques and applications </a:t>
            </a:r>
          </a:p>
          <a:p>
            <a:endParaRPr lang="en-IN" sz="2800" dirty="0" smtClean="0"/>
          </a:p>
          <a:p>
            <a:r>
              <a:rPr lang="en-IN" sz="2800" dirty="0" smtClean="0"/>
              <a:t>Bandwidth Limitations, Latency Limitations, Latency Hiding/Tolerating </a:t>
            </a:r>
            <a:r>
              <a:rPr lang="fr-FR" sz="2800" dirty="0" smtClean="0"/>
              <a:t>Techniques and </a:t>
            </a:r>
            <a:r>
              <a:rPr lang="fr-FR" sz="2800" dirty="0" err="1" smtClean="0"/>
              <a:t>their</a:t>
            </a:r>
            <a:r>
              <a:rPr lang="fr-FR" sz="2800" dirty="0" smtClean="0"/>
              <a:t> limitations, Dense </a:t>
            </a:r>
            <a:r>
              <a:rPr lang="fr-FR" sz="2800" dirty="0" err="1" smtClean="0"/>
              <a:t>Matrix</a:t>
            </a:r>
            <a:r>
              <a:rPr lang="fr-FR" sz="2800" dirty="0" smtClean="0"/>
              <a:t> </a:t>
            </a:r>
            <a:r>
              <a:rPr lang="fr-FR" sz="2800" dirty="0" err="1" smtClean="0"/>
              <a:t>Algorithms</a:t>
            </a:r>
            <a:r>
              <a:rPr lang="fr-FR" sz="2800" dirty="0" smtClean="0"/>
              <a:t>: </a:t>
            </a:r>
            <a:r>
              <a:rPr lang="fr-FR" sz="2800" dirty="0" err="1" smtClean="0"/>
              <a:t>Matrix</a:t>
            </a:r>
            <a:r>
              <a:rPr lang="fr-FR" sz="2800" dirty="0" smtClean="0"/>
              <a:t>-</a:t>
            </a:r>
            <a:r>
              <a:rPr lang="fr-FR" sz="2800" dirty="0" err="1" smtClean="0"/>
              <a:t>Vector</a:t>
            </a:r>
            <a:endParaRPr lang="fr-FR" sz="2800" dirty="0" smtClean="0"/>
          </a:p>
          <a:p>
            <a:r>
              <a:rPr lang="fr-FR" sz="2800" dirty="0" smtClean="0"/>
              <a:t>Multiplication, </a:t>
            </a:r>
            <a:r>
              <a:rPr lang="fr-FR" sz="2800" dirty="0" err="1" smtClean="0"/>
              <a:t>Matrix</a:t>
            </a:r>
            <a:r>
              <a:rPr lang="fr-FR" sz="2800" dirty="0" smtClean="0"/>
              <a:t>-</a:t>
            </a:r>
            <a:r>
              <a:rPr lang="fr-FR" sz="2800" dirty="0" err="1" smtClean="0"/>
              <a:t>Matrix</a:t>
            </a:r>
            <a:r>
              <a:rPr lang="fr-FR" sz="2800" dirty="0" smtClean="0"/>
              <a:t> Multiplication, </a:t>
            </a:r>
            <a:r>
              <a:rPr lang="fr-FR" sz="2800" dirty="0" err="1" smtClean="0"/>
              <a:t>Sorting</a:t>
            </a:r>
            <a:r>
              <a:rPr lang="fr-FR" sz="2800" dirty="0" smtClean="0"/>
              <a:t>: Issues, </a:t>
            </a:r>
            <a:r>
              <a:rPr lang="fr-FR" sz="2800" dirty="0" err="1" smtClean="0"/>
              <a:t>Sorting</a:t>
            </a:r>
            <a:r>
              <a:rPr lang="fr-FR" sz="2800" dirty="0" smtClean="0"/>
              <a:t> on </a:t>
            </a:r>
            <a:r>
              <a:rPr lang="en-IN" sz="2800" dirty="0" smtClean="0"/>
              <a:t>Parallel Computers, Sorting Networks, Bubble Sort and its Variants, </a:t>
            </a:r>
            <a:r>
              <a:rPr lang="en-IN" sz="2800" dirty="0" err="1" smtClean="0"/>
              <a:t>Quicksort</a:t>
            </a:r>
            <a:r>
              <a:rPr lang="en-IN" sz="2800" dirty="0" smtClean="0"/>
              <a:t>,</a:t>
            </a:r>
          </a:p>
          <a:p>
            <a:r>
              <a:rPr lang="en-IN" sz="2800" dirty="0" smtClean="0"/>
              <a:t>Bucket and Sample Sort, Shared-Address-Space Parallel Formulation, Single -Source Shortest Paths- Distributed Memory Formulation</a:t>
            </a:r>
            <a:endParaRPr lang="en-IN" sz="2800" dirty="0"/>
          </a:p>
        </p:txBody>
      </p:sp>
      <p:sp>
        <p:nvSpPr>
          <p:cNvPr id="5" name="Down Arrow Callout 4"/>
          <p:cNvSpPr/>
          <p:nvPr/>
        </p:nvSpPr>
        <p:spPr>
          <a:xfrm>
            <a:off x="7143768" y="214290"/>
            <a:ext cx="1785950" cy="642942"/>
          </a:xfrm>
          <a:prstGeom prst="downArrowCallo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rial Black" pitchFamily="34" charset="0"/>
              </a:rPr>
              <a:t>Unit 5</a:t>
            </a:r>
            <a:endParaRPr lang="en-IN" dirty="0">
              <a:latin typeface="Arial Black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421461"/>
            <a:ext cx="4429156" cy="365125"/>
          </a:xfrm>
        </p:spPr>
        <p:txBody>
          <a:bodyPr/>
          <a:lstStyle/>
          <a:p>
            <a:r>
              <a:rPr lang="en-IN" dirty="0" smtClean="0"/>
              <a:t>Prof Vijay More, MET's IOE, BKC, </a:t>
            </a:r>
            <a:r>
              <a:rPr lang="en-IN" dirty="0" err="1" smtClean="0"/>
              <a:t>Adgaon</a:t>
            </a:r>
            <a:r>
              <a:rPr lang="en-IN" dirty="0" smtClean="0"/>
              <a:t> </a:t>
            </a:r>
            <a:r>
              <a:rPr lang="en-IN" dirty="0" err="1" smtClean="0"/>
              <a:t>Nashik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1500174"/>
            <a:ext cx="764386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FF0000"/>
                </a:solidFill>
              </a:rPr>
              <a:t>HPC enabled Advanced technologies </a:t>
            </a:r>
          </a:p>
          <a:p>
            <a:endParaRPr lang="en-IN" dirty="0" smtClean="0"/>
          </a:p>
          <a:p>
            <a:r>
              <a:rPr lang="en-IN" sz="2800" dirty="0" smtClean="0"/>
              <a:t>Search Algorithms for Discrete Optimization Problems: Search Overhead Factor,</a:t>
            </a:r>
          </a:p>
          <a:p>
            <a:r>
              <a:rPr lang="en-IN" sz="2800" dirty="0" smtClean="0"/>
              <a:t>Parallel Depth-First Search, Parallel Best-First Search, Introduction to (Block Diagrams only if any) </a:t>
            </a:r>
            <a:r>
              <a:rPr lang="en-IN" sz="2800" dirty="0" err="1" smtClean="0"/>
              <a:t>Petascale</a:t>
            </a:r>
            <a:r>
              <a:rPr lang="en-IN" sz="2800" dirty="0" smtClean="0"/>
              <a:t> Computing, Optics in Parallel Computing</a:t>
            </a:r>
          </a:p>
          <a:p>
            <a:r>
              <a:rPr lang="en-IN" sz="2800" dirty="0" smtClean="0"/>
              <a:t>Quantum Computers, Recent developments in Nanotechnology and its impact on HPC</a:t>
            </a:r>
          </a:p>
          <a:p>
            <a:r>
              <a:rPr lang="en-IN" sz="2800" dirty="0" smtClean="0"/>
              <a:t>Power-aware Processing Techniques in HPC</a:t>
            </a:r>
            <a:endParaRPr lang="en-IN" sz="2800" dirty="0"/>
          </a:p>
        </p:txBody>
      </p:sp>
      <p:sp>
        <p:nvSpPr>
          <p:cNvPr id="5" name="Down Arrow Callout 4"/>
          <p:cNvSpPr/>
          <p:nvPr/>
        </p:nvSpPr>
        <p:spPr>
          <a:xfrm>
            <a:off x="7143768" y="214290"/>
            <a:ext cx="1785950" cy="642942"/>
          </a:xfrm>
          <a:prstGeom prst="downArrowCallo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rial Black" pitchFamily="34" charset="0"/>
              </a:rPr>
              <a:t>Unit 6</a:t>
            </a:r>
            <a:endParaRPr lang="en-IN" dirty="0">
              <a:latin typeface="Arial Black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421461"/>
            <a:ext cx="4572032" cy="365125"/>
          </a:xfrm>
        </p:spPr>
        <p:txBody>
          <a:bodyPr/>
          <a:lstStyle/>
          <a:p>
            <a:r>
              <a:rPr lang="en-IN" dirty="0" smtClean="0"/>
              <a:t>Prof Vijay More, MET's IOE, BKC, </a:t>
            </a:r>
            <a:r>
              <a:rPr lang="en-IN" dirty="0" err="1" smtClean="0"/>
              <a:t>Adgaon</a:t>
            </a:r>
            <a:r>
              <a:rPr lang="en-IN" dirty="0" smtClean="0"/>
              <a:t> </a:t>
            </a:r>
            <a:r>
              <a:rPr lang="en-IN" dirty="0" err="1" smtClean="0"/>
              <a:t>Nashik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2364</Words>
  <Application>Microsoft Office PowerPoint</Application>
  <PresentationFormat>On-screen Show (4:3)</PresentationFormat>
  <Paragraphs>291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Introduction to Parallel Computing:   1. Motivating Parallelism 2. Scope of Parallel Computing </vt:lpstr>
      <vt:lpstr>Motivating Parallelism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Parallel Computing:   1. Motivating Parallelism 2. Scope of Parallel Computing </dc:title>
  <dc:creator>Vijay More</dc:creator>
  <cp:lastModifiedBy>Vijay More</cp:lastModifiedBy>
  <cp:revision>47</cp:revision>
  <dcterms:created xsi:type="dcterms:W3CDTF">2015-12-06T09:24:42Z</dcterms:created>
  <dcterms:modified xsi:type="dcterms:W3CDTF">2016-02-25T09:33:44Z</dcterms:modified>
</cp:coreProperties>
</file>