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Default Extension="svg" ContentType="image/svg+xml"/>
  <Override PartName="/ppt/diagrams/drawing2.xml" ContentType="application/vnd.ms-office.drawingml.diagramDrawin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revisionInfo.xml" ContentType="application/vnd.ms-powerpoint.revisioninfo+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1.xml" ContentType="application/vnd.openxmlformats-officedocument.drawingml.diagramLayout+xml"/>
  <Override PartName="/ppt/diagrams/data2.xml" ContentType="application/vnd.openxmlformats-officedocument.drawingml.diagramData+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colors2.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61" r:id="rId4"/>
    <p:sldId id="262" r:id="rId5"/>
    <p:sldId id="258"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57"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9AB5DF-934C-0014-454C-830A8091C9F2}" v="895" dt="2023-09-13T04:43:08.675"/>
    <p1510:client id="{3241CC88-AF5F-45D8-91B2-42BA0D57D6D3}" v="360" dt="2023-09-05T10:09:19.330"/>
    <p1510:client id="{B7C33832-D11A-D875-B3F6-799DADD8B504}" v="398" dt="2023-09-12T09:13:20.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9972" autoAdjust="0"/>
    <p:restoredTop sz="94660"/>
  </p:normalViewPr>
  <p:slideViewPr>
    <p:cSldViewPr snapToGrid="0">
      <p:cViewPr varScale="1">
        <p:scale>
          <a:sx n="96" d="100"/>
          <a:sy n="96" d="100"/>
        </p:scale>
        <p:origin x="-185" y="-6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image" Target="../media/image9.svg"/><Relationship Id="rId1" Type="http://schemas.openxmlformats.org/officeDocument/2006/relationships/image" Target="../media/image6.png"/><Relationship Id="rId6" Type="http://schemas.openxmlformats.org/officeDocument/2006/relationships/image" Target="../media/image13.svg"/><Relationship Id="rId5" Type="http://schemas.openxmlformats.org/officeDocument/2006/relationships/image" Target="../media/image8.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1.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1.png"/><Relationship Id="rId7" Type="http://schemas.openxmlformats.org/officeDocument/2006/relationships/image" Target="../media/image141.png"/><Relationship Id="rId2" Type="http://schemas.openxmlformats.org/officeDocument/2006/relationships/image" Target="../media/image9.svg"/><Relationship Id="rId1" Type="http://schemas.openxmlformats.org/officeDocument/2006/relationships/image" Target="../media/image81.png"/><Relationship Id="rId6" Type="http://schemas.openxmlformats.org/officeDocument/2006/relationships/image" Target="../media/image13.svg"/><Relationship Id="rId5" Type="http://schemas.openxmlformats.org/officeDocument/2006/relationships/image" Target="../media/image121.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1.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BF4D82-E699-4152-96D7-0869E33DD6F7}"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64E4A26-DDC5-4EB3-A441-CB72455984B4}">
      <dgm:prSet/>
      <dgm:spPr/>
      <dgm:t>
        <a:bodyPr/>
        <a:lstStyle/>
        <a:p>
          <a:pPr>
            <a:lnSpc>
              <a:spcPct val="100000"/>
            </a:lnSpc>
          </a:pPr>
          <a:r>
            <a:rPr lang="en-US" b="1">
              <a:latin typeface="Aharoni"/>
              <a:cs typeface="Aharoni"/>
            </a:rPr>
            <a:t>Area of research</a:t>
          </a:r>
          <a:endParaRPr lang="en-US">
            <a:latin typeface="Aharoni"/>
            <a:cs typeface="Aharoni"/>
          </a:endParaRPr>
        </a:p>
      </dgm:t>
    </dgm:pt>
    <dgm:pt modelId="{3A3E6F77-873B-46B8-BC60-F76230ACAF3E}" type="parTrans" cxnId="{360CB3C1-62A0-4814-BEF3-084544840603}">
      <dgm:prSet/>
      <dgm:spPr/>
      <dgm:t>
        <a:bodyPr/>
        <a:lstStyle/>
        <a:p>
          <a:endParaRPr lang="en-US"/>
        </a:p>
      </dgm:t>
    </dgm:pt>
    <dgm:pt modelId="{16DDB96E-A812-4F6D-B307-84A97662683C}" type="sibTrans" cxnId="{360CB3C1-62A0-4814-BEF3-084544840603}">
      <dgm:prSet/>
      <dgm:spPr/>
      <dgm:t>
        <a:bodyPr/>
        <a:lstStyle/>
        <a:p>
          <a:pPr>
            <a:lnSpc>
              <a:spcPct val="100000"/>
            </a:lnSpc>
          </a:pPr>
          <a:endParaRPr lang="en-US"/>
        </a:p>
      </dgm:t>
    </dgm:pt>
    <dgm:pt modelId="{2F76C61D-9B57-4991-952C-57AC6BDFF6B0}">
      <dgm:prSet/>
      <dgm:spPr/>
      <dgm:t>
        <a:bodyPr/>
        <a:lstStyle/>
        <a:p>
          <a:pPr>
            <a:lnSpc>
              <a:spcPct val="100000"/>
            </a:lnSpc>
          </a:pPr>
          <a:r>
            <a:rPr lang="en-US" b="1">
              <a:latin typeface="Aharoni"/>
              <a:cs typeface="Aharoni"/>
            </a:rPr>
            <a:t>Specific area  of research</a:t>
          </a:r>
          <a:endParaRPr lang="en-US">
            <a:latin typeface="Aharoni"/>
            <a:cs typeface="Aharoni"/>
          </a:endParaRPr>
        </a:p>
      </dgm:t>
    </dgm:pt>
    <dgm:pt modelId="{6DA6DD89-97C9-46F4-9E95-E08078C59F7B}" type="parTrans" cxnId="{F2CD2EE5-0459-4C17-9609-EA2EE0FC76E0}">
      <dgm:prSet/>
      <dgm:spPr/>
      <dgm:t>
        <a:bodyPr/>
        <a:lstStyle/>
        <a:p>
          <a:endParaRPr lang="en-US"/>
        </a:p>
      </dgm:t>
    </dgm:pt>
    <dgm:pt modelId="{E62785B5-871A-4282-9612-A4C45E10CECB}" type="sibTrans" cxnId="{F2CD2EE5-0459-4C17-9609-EA2EE0FC76E0}">
      <dgm:prSet/>
      <dgm:spPr/>
      <dgm:t>
        <a:bodyPr/>
        <a:lstStyle/>
        <a:p>
          <a:endParaRPr lang="en-US"/>
        </a:p>
      </dgm:t>
    </dgm:pt>
    <dgm:pt modelId="{421FA7C2-C8A1-4CE4-B2AC-9C4044F9D6F7}" type="pres">
      <dgm:prSet presAssocID="{EBBF4D82-E699-4152-96D7-0869E33DD6F7}" presName="root" presStyleCnt="0">
        <dgm:presLayoutVars>
          <dgm:dir/>
          <dgm:resizeHandles val="exact"/>
        </dgm:presLayoutVars>
      </dgm:prSet>
      <dgm:spPr/>
      <dgm:t>
        <a:bodyPr/>
        <a:lstStyle/>
        <a:p>
          <a:endParaRPr lang="en-US"/>
        </a:p>
      </dgm:t>
    </dgm:pt>
    <dgm:pt modelId="{A15F67C9-DF8D-4F0C-BA8F-621F5A96D9DD}" type="pres">
      <dgm:prSet presAssocID="{EBBF4D82-E699-4152-96D7-0869E33DD6F7}" presName="container" presStyleCnt="0">
        <dgm:presLayoutVars>
          <dgm:dir/>
          <dgm:resizeHandles val="exact"/>
        </dgm:presLayoutVars>
      </dgm:prSet>
      <dgm:spPr/>
    </dgm:pt>
    <dgm:pt modelId="{9F6AFDE5-A32D-44EC-9204-07AC6F91FD52}" type="pres">
      <dgm:prSet presAssocID="{864E4A26-DDC5-4EB3-A441-CB72455984B4}" presName="compNode" presStyleCnt="0"/>
      <dgm:spPr/>
    </dgm:pt>
    <dgm:pt modelId="{AAC744DB-D3F6-4007-95C4-86A850786799}" type="pres">
      <dgm:prSet presAssocID="{864E4A26-DDC5-4EB3-A441-CB72455984B4}" presName="iconBgRect" presStyleLbl="bgShp" presStyleIdx="0" presStyleCnt="2"/>
      <dgm:spPr/>
    </dgm:pt>
    <dgm:pt modelId="{574A2CE2-0DD2-4308-BDBB-A6337EDA9E83}" type="pres">
      <dgm:prSet presAssocID="{864E4A26-DDC5-4EB3-A441-CB72455984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Magnifying glass"/>
        </a:ext>
      </dgm:extLst>
    </dgm:pt>
    <dgm:pt modelId="{D1C7C457-E3B6-4D31-BB50-6C0ED271C793}" type="pres">
      <dgm:prSet presAssocID="{864E4A26-DDC5-4EB3-A441-CB72455984B4}" presName="spaceRect" presStyleCnt="0"/>
      <dgm:spPr/>
    </dgm:pt>
    <dgm:pt modelId="{B5398467-1DBD-4CD2-9490-7CE60BC636EE}" type="pres">
      <dgm:prSet presAssocID="{864E4A26-DDC5-4EB3-A441-CB72455984B4}" presName="textRect" presStyleLbl="revTx" presStyleIdx="0" presStyleCnt="2">
        <dgm:presLayoutVars>
          <dgm:chMax val="1"/>
          <dgm:chPref val="1"/>
        </dgm:presLayoutVars>
      </dgm:prSet>
      <dgm:spPr/>
      <dgm:t>
        <a:bodyPr/>
        <a:lstStyle/>
        <a:p>
          <a:endParaRPr lang="en-US"/>
        </a:p>
      </dgm:t>
    </dgm:pt>
    <dgm:pt modelId="{64BB619A-A42D-4BD2-89BC-ABEA54C7D59D}" type="pres">
      <dgm:prSet presAssocID="{16DDB96E-A812-4F6D-B307-84A97662683C}" presName="sibTrans" presStyleLbl="sibTrans2D1" presStyleIdx="0" presStyleCnt="0"/>
      <dgm:spPr/>
      <dgm:t>
        <a:bodyPr/>
        <a:lstStyle/>
        <a:p>
          <a:endParaRPr lang="en-US"/>
        </a:p>
      </dgm:t>
    </dgm:pt>
    <dgm:pt modelId="{2B6C53D2-4896-4A03-BFE9-0431A3E79A82}" type="pres">
      <dgm:prSet presAssocID="{2F76C61D-9B57-4991-952C-57AC6BDFF6B0}" presName="compNode" presStyleCnt="0"/>
      <dgm:spPr/>
    </dgm:pt>
    <dgm:pt modelId="{19909FD4-84D7-47DC-8A9D-D1E2379014D3}" type="pres">
      <dgm:prSet presAssocID="{2F76C61D-9B57-4991-952C-57AC6BDFF6B0}" presName="iconBgRect" presStyleLbl="bgShp" presStyleIdx="1" presStyleCnt="2"/>
      <dgm:spPr/>
    </dgm:pt>
    <dgm:pt modelId="{C107C665-C861-47DB-BF43-C1CA637BABB2}" type="pres">
      <dgm:prSet presAssocID="{2F76C61D-9B57-4991-952C-57AC6BDFF6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Checkmark"/>
        </a:ext>
      </dgm:extLst>
    </dgm:pt>
    <dgm:pt modelId="{EE804568-750B-4819-BC1C-D69F970C644F}" type="pres">
      <dgm:prSet presAssocID="{2F76C61D-9B57-4991-952C-57AC6BDFF6B0}" presName="spaceRect" presStyleCnt="0"/>
      <dgm:spPr/>
    </dgm:pt>
    <dgm:pt modelId="{048F462D-378E-408E-9854-24B47C788BA7}" type="pres">
      <dgm:prSet presAssocID="{2F76C61D-9B57-4991-952C-57AC6BDFF6B0}" presName="textRect" presStyleLbl="revTx" presStyleIdx="1" presStyleCnt="2">
        <dgm:presLayoutVars>
          <dgm:chMax val="1"/>
          <dgm:chPref val="1"/>
        </dgm:presLayoutVars>
      </dgm:prSet>
      <dgm:spPr/>
      <dgm:t>
        <a:bodyPr/>
        <a:lstStyle/>
        <a:p>
          <a:endParaRPr lang="en-US"/>
        </a:p>
      </dgm:t>
    </dgm:pt>
  </dgm:ptLst>
  <dgm:cxnLst>
    <dgm:cxn modelId="{F83B044D-EF72-4353-9275-67B933E1FB72}" type="presOf" srcId="{2F76C61D-9B57-4991-952C-57AC6BDFF6B0}" destId="{048F462D-378E-408E-9854-24B47C788BA7}" srcOrd="0" destOrd="0" presId="urn:microsoft.com/office/officeart/2018/2/layout/IconCircleList"/>
    <dgm:cxn modelId="{F2CD2EE5-0459-4C17-9609-EA2EE0FC76E0}" srcId="{EBBF4D82-E699-4152-96D7-0869E33DD6F7}" destId="{2F76C61D-9B57-4991-952C-57AC6BDFF6B0}" srcOrd="1" destOrd="0" parTransId="{6DA6DD89-97C9-46F4-9E95-E08078C59F7B}" sibTransId="{E62785B5-871A-4282-9612-A4C45E10CECB}"/>
    <dgm:cxn modelId="{0C19BC45-3ADD-47DF-AB72-D18E6A103593}" type="presOf" srcId="{16DDB96E-A812-4F6D-B307-84A97662683C}" destId="{64BB619A-A42D-4BD2-89BC-ABEA54C7D59D}" srcOrd="0" destOrd="0" presId="urn:microsoft.com/office/officeart/2018/2/layout/IconCircleList"/>
    <dgm:cxn modelId="{8BB6C12F-3578-4749-8F9B-F9CFF53476DD}" type="presOf" srcId="{864E4A26-DDC5-4EB3-A441-CB72455984B4}" destId="{B5398467-1DBD-4CD2-9490-7CE60BC636EE}" srcOrd="0" destOrd="0" presId="urn:microsoft.com/office/officeart/2018/2/layout/IconCircleList"/>
    <dgm:cxn modelId="{360CB3C1-62A0-4814-BEF3-084544840603}" srcId="{EBBF4D82-E699-4152-96D7-0869E33DD6F7}" destId="{864E4A26-DDC5-4EB3-A441-CB72455984B4}" srcOrd="0" destOrd="0" parTransId="{3A3E6F77-873B-46B8-BC60-F76230ACAF3E}" sibTransId="{16DDB96E-A812-4F6D-B307-84A97662683C}"/>
    <dgm:cxn modelId="{FAC245DB-390F-4AA6-A093-CD27F31D9894}" type="presOf" srcId="{EBBF4D82-E699-4152-96D7-0869E33DD6F7}" destId="{421FA7C2-C8A1-4CE4-B2AC-9C4044F9D6F7}" srcOrd="0" destOrd="0" presId="urn:microsoft.com/office/officeart/2018/2/layout/IconCircleList"/>
    <dgm:cxn modelId="{CDAF91A6-C1EB-4E99-8408-C5213252A2D4}" type="presParOf" srcId="{421FA7C2-C8A1-4CE4-B2AC-9C4044F9D6F7}" destId="{A15F67C9-DF8D-4F0C-BA8F-621F5A96D9DD}" srcOrd="0" destOrd="0" presId="urn:microsoft.com/office/officeart/2018/2/layout/IconCircleList"/>
    <dgm:cxn modelId="{AC2A7E99-930B-48D5-8DBB-CCE7B4D8616B}" type="presParOf" srcId="{A15F67C9-DF8D-4F0C-BA8F-621F5A96D9DD}" destId="{9F6AFDE5-A32D-44EC-9204-07AC6F91FD52}" srcOrd="0" destOrd="0" presId="urn:microsoft.com/office/officeart/2018/2/layout/IconCircleList"/>
    <dgm:cxn modelId="{16D900AE-4E40-4F3A-888D-A144F65BA603}" type="presParOf" srcId="{9F6AFDE5-A32D-44EC-9204-07AC6F91FD52}" destId="{AAC744DB-D3F6-4007-95C4-86A850786799}" srcOrd="0" destOrd="0" presId="urn:microsoft.com/office/officeart/2018/2/layout/IconCircleList"/>
    <dgm:cxn modelId="{5ABB5771-070F-4BFE-ADAF-221E5BAA1F69}" type="presParOf" srcId="{9F6AFDE5-A32D-44EC-9204-07AC6F91FD52}" destId="{574A2CE2-0DD2-4308-BDBB-A6337EDA9E83}" srcOrd="1" destOrd="0" presId="urn:microsoft.com/office/officeart/2018/2/layout/IconCircleList"/>
    <dgm:cxn modelId="{1C932315-99F5-490D-8ACA-807145F346C8}" type="presParOf" srcId="{9F6AFDE5-A32D-44EC-9204-07AC6F91FD52}" destId="{D1C7C457-E3B6-4D31-BB50-6C0ED271C793}" srcOrd="2" destOrd="0" presId="urn:microsoft.com/office/officeart/2018/2/layout/IconCircleList"/>
    <dgm:cxn modelId="{DE6DA738-7309-407E-B484-9EE57F21F07F}" type="presParOf" srcId="{9F6AFDE5-A32D-44EC-9204-07AC6F91FD52}" destId="{B5398467-1DBD-4CD2-9490-7CE60BC636EE}" srcOrd="3" destOrd="0" presId="urn:microsoft.com/office/officeart/2018/2/layout/IconCircleList"/>
    <dgm:cxn modelId="{1D29BBC7-6AE6-40FA-9D43-9E4BC0DD6DF5}" type="presParOf" srcId="{A15F67C9-DF8D-4F0C-BA8F-621F5A96D9DD}" destId="{64BB619A-A42D-4BD2-89BC-ABEA54C7D59D}" srcOrd="1" destOrd="0" presId="urn:microsoft.com/office/officeart/2018/2/layout/IconCircleList"/>
    <dgm:cxn modelId="{AAD5CE21-2316-4FF8-976E-CB2D07AF3D68}" type="presParOf" srcId="{A15F67C9-DF8D-4F0C-BA8F-621F5A96D9DD}" destId="{2B6C53D2-4896-4A03-BFE9-0431A3E79A82}" srcOrd="2" destOrd="0" presId="urn:microsoft.com/office/officeart/2018/2/layout/IconCircleList"/>
    <dgm:cxn modelId="{3726DD76-04A6-4609-9073-447A6A3D93D0}" type="presParOf" srcId="{2B6C53D2-4896-4A03-BFE9-0431A3E79A82}" destId="{19909FD4-84D7-47DC-8A9D-D1E2379014D3}" srcOrd="0" destOrd="0" presId="urn:microsoft.com/office/officeart/2018/2/layout/IconCircleList"/>
    <dgm:cxn modelId="{8DF97E94-AC2D-45CC-84D6-E05001809A1E}" type="presParOf" srcId="{2B6C53D2-4896-4A03-BFE9-0431A3E79A82}" destId="{C107C665-C861-47DB-BF43-C1CA637BABB2}" srcOrd="1" destOrd="0" presId="urn:microsoft.com/office/officeart/2018/2/layout/IconCircleList"/>
    <dgm:cxn modelId="{A4BB2D27-AF74-470B-A7FC-537F03D94A3C}" type="presParOf" srcId="{2B6C53D2-4896-4A03-BFE9-0431A3E79A82}" destId="{EE804568-750B-4819-BC1C-D69F970C644F}" srcOrd="2" destOrd="0" presId="urn:microsoft.com/office/officeart/2018/2/layout/IconCircleList"/>
    <dgm:cxn modelId="{A2B5C6FD-E155-4630-AA72-20D9B97B12E9}" type="presParOf" srcId="{2B6C53D2-4896-4A03-BFE9-0431A3E79A82}" destId="{048F462D-378E-408E-9854-24B47C788BA7}" srcOrd="3" destOrd="0" presId="urn:microsoft.com/office/officeart/2018/2/layout/IconCircle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D69D94-7EDC-4A6B-BAA3-F9E7BF1CAEA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8094EC4-E374-4E8F-B082-EB7592B1012B}">
      <dgm:prSet phldrT="[Text]" phldr="0"/>
      <dgm:spPr/>
      <dgm:t>
        <a:bodyPr/>
        <a:lstStyle/>
        <a:p>
          <a:pPr>
            <a:lnSpc>
              <a:spcPct val="100000"/>
            </a:lnSpc>
          </a:pPr>
          <a:r>
            <a:rPr lang="en-US" b="1" dirty="0">
              <a:latin typeface="Aharoni"/>
              <a:cs typeface="Aharoni"/>
            </a:rPr>
            <a:t>Optimization for efficiency</a:t>
          </a:r>
        </a:p>
      </dgm:t>
    </dgm:pt>
    <dgm:pt modelId="{7487F9C2-A14B-451C-A852-729777F88996}" type="parTrans" cxnId="{8188EA8E-D5C9-44AE-8E0C-299D0EBE7F35}">
      <dgm:prSet/>
      <dgm:spPr/>
      <dgm:t>
        <a:bodyPr/>
        <a:lstStyle/>
        <a:p>
          <a:endParaRPr lang="en-US"/>
        </a:p>
      </dgm:t>
    </dgm:pt>
    <dgm:pt modelId="{541BB5E8-2676-4C32-BE59-1B093DF4196B}" type="sibTrans" cxnId="{8188EA8E-D5C9-44AE-8E0C-299D0EBE7F35}">
      <dgm:prSet/>
      <dgm:spPr/>
      <dgm:t>
        <a:bodyPr/>
        <a:lstStyle/>
        <a:p>
          <a:endParaRPr lang="en-US"/>
        </a:p>
      </dgm:t>
    </dgm:pt>
    <dgm:pt modelId="{B0DEAF27-47E8-4FE0-B570-8927E466AF7B}">
      <dgm:prSet phldrT="[Text]" phldr="0"/>
      <dgm:spPr/>
      <dgm:t>
        <a:bodyPr/>
        <a:lstStyle/>
        <a:p>
          <a:pPr>
            <a:lnSpc>
              <a:spcPct val="100000"/>
            </a:lnSpc>
          </a:pPr>
          <a:r>
            <a:rPr lang="en-US" dirty="0"/>
            <a:t>Optimize </a:t>
          </a:r>
          <a:r>
            <a:rPr lang="en-US" dirty="0">
              <a:latin typeface="Calibri Light" panose="020F0302020204030204"/>
            </a:rPr>
            <a:t>organo-photosynthesis</a:t>
          </a:r>
          <a:r>
            <a:rPr lang="en-US" dirty="0"/>
            <a:t> by fine-tuning light, temperature, and CO2 levels for maximum productivity.</a:t>
          </a:r>
        </a:p>
      </dgm:t>
    </dgm:pt>
    <dgm:pt modelId="{3FAC01FB-4849-4E4A-9613-8F883CF8BD1E}" type="parTrans" cxnId="{1EA75F66-8F57-43DA-9BF3-8B4188DC57CA}">
      <dgm:prSet/>
      <dgm:spPr/>
      <dgm:t>
        <a:bodyPr/>
        <a:lstStyle/>
        <a:p>
          <a:endParaRPr lang="en-US"/>
        </a:p>
      </dgm:t>
    </dgm:pt>
    <dgm:pt modelId="{80A1DC50-0518-4524-AA0E-569E33657A90}" type="sibTrans" cxnId="{1EA75F66-8F57-43DA-9BF3-8B4188DC57CA}">
      <dgm:prSet/>
      <dgm:spPr/>
      <dgm:t>
        <a:bodyPr/>
        <a:lstStyle/>
        <a:p>
          <a:endParaRPr lang="en-US"/>
        </a:p>
      </dgm:t>
    </dgm:pt>
    <dgm:pt modelId="{2B7B14B0-ED2F-4B07-956D-AECE24A6DC83}">
      <dgm:prSet phldrT="[Text]" phldr="0"/>
      <dgm:spPr/>
      <dgm:t>
        <a:bodyPr/>
        <a:lstStyle/>
        <a:p>
          <a:pPr>
            <a:lnSpc>
              <a:spcPct val="100000"/>
            </a:lnSpc>
          </a:pPr>
          <a:r>
            <a:rPr lang="en-US" b="1" dirty="0">
              <a:latin typeface="Aharoni"/>
              <a:cs typeface="Aharoni"/>
            </a:rPr>
            <a:t>Eco-Friendly Approach</a:t>
          </a:r>
        </a:p>
      </dgm:t>
    </dgm:pt>
    <dgm:pt modelId="{8CB3C503-460F-4940-8392-F30A74421E08}" type="parTrans" cxnId="{6F6C1AD4-A35D-4D93-A277-E9DC76EE3203}">
      <dgm:prSet/>
      <dgm:spPr/>
      <dgm:t>
        <a:bodyPr/>
        <a:lstStyle/>
        <a:p>
          <a:endParaRPr lang="en-US"/>
        </a:p>
      </dgm:t>
    </dgm:pt>
    <dgm:pt modelId="{031746F2-372A-4A4E-852C-74F4A4C131E4}" type="sibTrans" cxnId="{6F6C1AD4-A35D-4D93-A277-E9DC76EE3203}">
      <dgm:prSet/>
      <dgm:spPr/>
      <dgm:t>
        <a:bodyPr/>
        <a:lstStyle/>
        <a:p>
          <a:endParaRPr lang="en-US"/>
        </a:p>
      </dgm:t>
    </dgm:pt>
    <dgm:pt modelId="{CA59F72D-DF62-4946-95FC-39DB7C489E23}">
      <dgm:prSet phldrT="[Text]" phldr="0"/>
      <dgm:spPr/>
      <dgm:t>
        <a:bodyPr/>
        <a:lstStyle/>
        <a:p>
          <a:pPr>
            <a:lnSpc>
              <a:spcPct val="100000"/>
            </a:lnSpc>
          </a:pPr>
          <a:r>
            <a:rPr lang="en-US" dirty="0"/>
            <a:t>Choose renewable energy sources and sustainable materials to minimize environmental impact.</a:t>
          </a:r>
        </a:p>
      </dgm:t>
    </dgm:pt>
    <dgm:pt modelId="{80DE21DF-EB71-4D38-A081-634E894F457B}" type="parTrans" cxnId="{4A31AED9-E950-4FE1-AC4B-7659399A8DE6}">
      <dgm:prSet/>
      <dgm:spPr/>
      <dgm:t>
        <a:bodyPr/>
        <a:lstStyle/>
        <a:p>
          <a:endParaRPr lang="en-US"/>
        </a:p>
      </dgm:t>
    </dgm:pt>
    <dgm:pt modelId="{3F9668A7-609D-4F56-BFE2-87DCB72EF70F}" type="sibTrans" cxnId="{4A31AED9-E950-4FE1-AC4B-7659399A8DE6}">
      <dgm:prSet/>
      <dgm:spPr/>
      <dgm:t>
        <a:bodyPr/>
        <a:lstStyle/>
        <a:p>
          <a:endParaRPr lang="en-US"/>
        </a:p>
      </dgm:t>
    </dgm:pt>
    <dgm:pt modelId="{50C2ABA2-AE95-446E-98AE-ACED75FAE924}">
      <dgm:prSet phldr="0"/>
      <dgm:spPr/>
      <dgm:t>
        <a:bodyPr/>
        <a:lstStyle/>
        <a:p>
          <a:pPr>
            <a:lnSpc>
              <a:spcPct val="100000"/>
            </a:lnSpc>
          </a:pPr>
          <a:r>
            <a:rPr lang="en-US" b="1" dirty="0">
              <a:latin typeface="Aharoni"/>
              <a:cs typeface="Aharoni"/>
            </a:rPr>
            <a:t>Continuous Flow vs. Batch</a:t>
          </a:r>
        </a:p>
      </dgm:t>
    </dgm:pt>
    <dgm:pt modelId="{1E38A200-682A-4F46-98F1-904A4BB92E95}" type="parTrans" cxnId="{D6CD3C86-2D17-44FD-975A-53A10470154B}">
      <dgm:prSet/>
      <dgm:spPr/>
    </dgm:pt>
    <dgm:pt modelId="{A28E4EA6-67EB-496A-B7F6-6A8021D80106}" type="sibTrans" cxnId="{D6CD3C86-2D17-44FD-975A-53A10470154B}">
      <dgm:prSet/>
      <dgm:spPr/>
    </dgm:pt>
    <dgm:pt modelId="{22E58BC9-ACA8-493A-A6B8-2B39074F46CC}">
      <dgm:prSet phldr="0"/>
      <dgm:spPr/>
      <dgm:t>
        <a:bodyPr/>
        <a:lstStyle/>
        <a:p>
          <a:pPr>
            <a:lnSpc>
              <a:spcPct val="100000"/>
            </a:lnSpc>
          </a:pPr>
          <a:r>
            <a:rPr lang="en-US" b="0" dirty="0"/>
            <a:t>Compare continuous flow reactors (SDR) and batch reactors for productivity and energy efficiency.</a:t>
          </a:r>
          <a:endParaRPr lang="en-US" b="1" dirty="0">
            <a:latin typeface="Calibri Light" panose="020F0302020204030204"/>
          </a:endParaRPr>
        </a:p>
      </dgm:t>
    </dgm:pt>
    <dgm:pt modelId="{D7F1DDD5-6F48-49B5-A833-E1126F005410}" type="parTrans" cxnId="{F80A70EA-3765-4D61-AFF8-7A7FDF301C77}">
      <dgm:prSet/>
      <dgm:spPr/>
    </dgm:pt>
    <dgm:pt modelId="{1A2FFA8A-5D82-4725-8C8D-7DFF2E6F49A8}" type="sibTrans" cxnId="{F80A70EA-3765-4D61-AFF8-7A7FDF301C77}">
      <dgm:prSet/>
      <dgm:spPr/>
    </dgm:pt>
    <dgm:pt modelId="{F786B695-2D47-43A6-8BDD-F80AC9DFFF02}">
      <dgm:prSet phldr="0"/>
      <dgm:spPr/>
      <dgm:t>
        <a:bodyPr/>
        <a:lstStyle/>
        <a:p>
          <a:pPr>
            <a:lnSpc>
              <a:spcPct val="100000"/>
            </a:lnSpc>
          </a:pPr>
          <a:r>
            <a:rPr lang="en-US" b="1" dirty="0">
              <a:latin typeface="Aharoni"/>
              <a:cs typeface="Aharoni"/>
            </a:rPr>
            <a:t>Scaling Challenges</a:t>
          </a:r>
        </a:p>
      </dgm:t>
    </dgm:pt>
    <dgm:pt modelId="{B77F844A-82B9-4607-9B96-A8056A9065F3}" type="parTrans" cxnId="{C82056B9-D0E4-47C2-8B27-FB7606861B9D}">
      <dgm:prSet/>
      <dgm:spPr/>
    </dgm:pt>
    <dgm:pt modelId="{B998DE27-B2F8-4309-9B71-7405519B3F70}" type="sibTrans" cxnId="{C82056B9-D0E4-47C2-8B27-FB7606861B9D}">
      <dgm:prSet/>
      <dgm:spPr/>
    </dgm:pt>
    <dgm:pt modelId="{219C566D-EAFF-4AD7-AE0B-FFCC8A689783}">
      <dgm:prSet phldr="0"/>
      <dgm:spPr/>
      <dgm:t>
        <a:bodyPr/>
        <a:lstStyle/>
        <a:p>
          <a:pPr>
            <a:lnSpc>
              <a:spcPct val="100000"/>
            </a:lnSpc>
          </a:pPr>
          <a:r>
            <a:rPr lang="en-US" b="0" dirty="0"/>
            <a:t>Address challenges like heat management and mass transfer when scaling up the process.</a:t>
          </a:r>
          <a:endParaRPr lang="en-US" b="1" dirty="0">
            <a:latin typeface="Calibri Light" panose="020F0302020204030204"/>
          </a:endParaRPr>
        </a:p>
      </dgm:t>
    </dgm:pt>
    <dgm:pt modelId="{392F702F-1415-4369-B386-B2217C59290C}" type="parTrans" cxnId="{910879FF-62B0-44B2-AD20-E1757D96D356}">
      <dgm:prSet/>
      <dgm:spPr/>
    </dgm:pt>
    <dgm:pt modelId="{7143B863-5653-4405-AACD-86AAD9CC25F9}" type="sibTrans" cxnId="{910879FF-62B0-44B2-AD20-E1757D96D356}">
      <dgm:prSet/>
      <dgm:spPr/>
    </dgm:pt>
    <dgm:pt modelId="{A8782804-3915-4779-A0EB-2BE22E30C884}">
      <dgm:prSet phldr="0"/>
      <dgm:spPr/>
      <dgm:t>
        <a:bodyPr/>
        <a:lstStyle/>
        <a:p>
          <a:pPr>
            <a:lnSpc>
              <a:spcPct val="100000"/>
            </a:lnSpc>
          </a:pPr>
          <a:r>
            <a:rPr lang="en-US" b="1" dirty="0">
              <a:latin typeface="Aharoni"/>
              <a:cs typeface="Aharoni"/>
            </a:rPr>
            <a:t>Environmental Impact Assessment</a:t>
          </a:r>
          <a:endParaRPr lang="en-US" b="0" dirty="0">
            <a:latin typeface="Aharoni"/>
            <a:cs typeface="Aharoni"/>
          </a:endParaRPr>
        </a:p>
      </dgm:t>
    </dgm:pt>
    <dgm:pt modelId="{94F27799-8B7D-407D-ABB7-2081E8062D71}" type="parTrans" cxnId="{A8E078A9-CD9D-4134-9DB9-740949248788}">
      <dgm:prSet/>
      <dgm:spPr/>
    </dgm:pt>
    <dgm:pt modelId="{0FC01F0C-5508-41E6-B288-F85379CD37C6}" type="sibTrans" cxnId="{A8E078A9-CD9D-4134-9DB9-740949248788}">
      <dgm:prSet/>
      <dgm:spPr/>
    </dgm:pt>
    <dgm:pt modelId="{21D3CBD6-DE92-4996-B2D7-1CBA6D796548}">
      <dgm:prSet phldr="0"/>
      <dgm:spPr/>
      <dgm:t>
        <a:bodyPr/>
        <a:lstStyle/>
        <a:p>
          <a:pPr>
            <a:lnSpc>
              <a:spcPct val="100000"/>
            </a:lnSpc>
          </a:pPr>
          <a:r>
            <a:rPr lang="en-US" b="0" dirty="0"/>
            <a:t>Conduct a life cycle assessment to confirm the eco-friendliness of the scaled-up </a:t>
          </a:r>
          <a:r>
            <a:rPr lang="en-US" b="0" dirty="0">
              <a:latin typeface="Calibri Light" panose="020F0302020204030204"/>
            </a:rPr>
            <a:t>organo-photosynthesis</a:t>
          </a:r>
          <a:r>
            <a:rPr lang="en-US" b="0" dirty="0"/>
            <a:t> method compared to traditional approaches.</a:t>
          </a:r>
          <a:endParaRPr lang="en-US" b="1" dirty="0">
            <a:latin typeface="Calibri Light" panose="020F0302020204030204"/>
          </a:endParaRPr>
        </a:p>
      </dgm:t>
    </dgm:pt>
    <dgm:pt modelId="{1AB14E08-10F0-457A-B0A4-EF9BC7EBE603}" type="parTrans" cxnId="{2EAA17A9-ADF4-43C0-A392-8EF72AFDB84A}">
      <dgm:prSet/>
      <dgm:spPr/>
    </dgm:pt>
    <dgm:pt modelId="{8C933C96-362C-4B8F-B6A1-4683E575D53E}" type="sibTrans" cxnId="{2EAA17A9-ADF4-43C0-A392-8EF72AFDB84A}">
      <dgm:prSet/>
      <dgm:spPr/>
    </dgm:pt>
    <dgm:pt modelId="{3001B8DD-2ECC-458A-9B43-45178E2F9BC5}" type="pres">
      <dgm:prSet presAssocID="{44D69D94-7EDC-4A6B-BAA3-F9E7BF1CAEA3}" presName="root" presStyleCnt="0">
        <dgm:presLayoutVars>
          <dgm:dir/>
          <dgm:resizeHandles val="exact"/>
        </dgm:presLayoutVars>
      </dgm:prSet>
      <dgm:spPr/>
      <dgm:t>
        <a:bodyPr/>
        <a:lstStyle/>
        <a:p>
          <a:endParaRPr lang="en-US"/>
        </a:p>
      </dgm:t>
    </dgm:pt>
    <dgm:pt modelId="{7C13BDEC-21C4-4572-A2C4-B53981938B23}" type="pres">
      <dgm:prSet presAssocID="{88094EC4-E374-4E8F-B082-EB7592B1012B}" presName="compNode" presStyleCnt="0"/>
      <dgm:spPr/>
    </dgm:pt>
    <dgm:pt modelId="{E6AE91E4-3690-4BD0-AF61-D7E512323D70}" type="pres">
      <dgm:prSet presAssocID="{88094EC4-E374-4E8F-B082-EB7592B1012B}" presName="bgRect" presStyleLbl="bgShp" presStyleIdx="0" presStyleCnt="5"/>
      <dgm:spPr/>
    </dgm:pt>
    <dgm:pt modelId="{EA4B398B-6D3F-4223-AFE8-A7AED5DC0AAC}" type="pres">
      <dgm:prSet presAssocID="{88094EC4-E374-4E8F-B082-EB7592B1012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xmlns=""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xmlns="" id="0" name="" descr="Gauge"/>
        </a:ext>
      </dgm:extLst>
    </dgm:pt>
    <dgm:pt modelId="{D62425B6-48FA-48D8-A6B2-5383305C9220}" type="pres">
      <dgm:prSet presAssocID="{88094EC4-E374-4E8F-B082-EB7592B1012B}" presName="spaceRect" presStyleCnt="0"/>
      <dgm:spPr/>
    </dgm:pt>
    <dgm:pt modelId="{582099E3-E40F-4D2F-B738-BD665FB67D78}" type="pres">
      <dgm:prSet presAssocID="{88094EC4-E374-4E8F-B082-EB7592B1012B}" presName="parTx" presStyleLbl="revTx" presStyleIdx="0" presStyleCnt="10">
        <dgm:presLayoutVars>
          <dgm:chMax val="0"/>
          <dgm:chPref val="0"/>
        </dgm:presLayoutVars>
      </dgm:prSet>
      <dgm:spPr/>
      <dgm:t>
        <a:bodyPr/>
        <a:lstStyle/>
        <a:p>
          <a:endParaRPr lang="en-US"/>
        </a:p>
      </dgm:t>
    </dgm:pt>
    <dgm:pt modelId="{9D22D0B9-7930-4F01-8240-7E7E20752B92}" type="pres">
      <dgm:prSet presAssocID="{88094EC4-E374-4E8F-B082-EB7592B1012B}" presName="desTx" presStyleLbl="revTx" presStyleIdx="1" presStyleCnt="10">
        <dgm:presLayoutVars/>
      </dgm:prSet>
      <dgm:spPr/>
      <dgm:t>
        <a:bodyPr/>
        <a:lstStyle/>
        <a:p>
          <a:endParaRPr lang="en-US"/>
        </a:p>
      </dgm:t>
    </dgm:pt>
    <dgm:pt modelId="{A3714B93-0332-4691-A4E8-7A0CD6C6B63E}" type="pres">
      <dgm:prSet presAssocID="{541BB5E8-2676-4C32-BE59-1B093DF4196B}" presName="sibTrans" presStyleCnt="0"/>
      <dgm:spPr/>
    </dgm:pt>
    <dgm:pt modelId="{80555F97-C217-4A7E-870C-1FE259915831}" type="pres">
      <dgm:prSet presAssocID="{2B7B14B0-ED2F-4B07-956D-AECE24A6DC83}" presName="compNode" presStyleCnt="0"/>
      <dgm:spPr/>
    </dgm:pt>
    <dgm:pt modelId="{A12F1C79-8FC2-4990-878A-27F633C75FDF}" type="pres">
      <dgm:prSet presAssocID="{2B7B14B0-ED2F-4B07-956D-AECE24A6DC83}" presName="bgRect" presStyleLbl="bgShp" presStyleIdx="1" presStyleCnt="5"/>
      <dgm:spPr/>
    </dgm:pt>
    <dgm:pt modelId="{C0199BB1-30C4-4794-8A41-CBEF79360E8E}" type="pres">
      <dgm:prSet presAssocID="{2B7B14B0-ED2F-4B07-956D-AECE24A6DC8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xmlns=""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xmlns="" id="0" name="" descr="Sustainability"/>
        </a:ext>
      </dgm:extLst>
    </dgm:pt>
    <dgm:pt modelId="{22911FAC-B659-40A8-8AC9-B1577F5F7390}" type="pres">
      <dgm:prSet presAssocID="{2B7B14B0-ED2F-4B07-956D-AECE24A6DC83}" presName="spaceRect" presStyleCnt="0"/>
      <dgm:spPr/>
    </dgm:pt>
    <dgm:pt modelId="{3748D951-650C-4D22-9D26-26A2D2C766E4}" type="pres">
      <dgm:prSet presAssocID="{2B7B14B0-ED2F-4B07-956D-AECE24A6DC83}" presName="parTx" presStyleLbl="revTx" presStyleIdx="2" presStyleCnt="10">
        <dgm:presLayoutVars>
          <dgm:chMax val="0"/>
          <dgm:chPref val="0"/>
        </dgm:presLayoutVars>
      </dgm:prSet>
      <dgm:spPr/>
      <dgm:t>
        <a:bodyPr/>
        <a:lstStyle/>
        <a:p>
          <a:endParaRPr lang="en-US"/>
        </a:p>
      </dgm:t>
    </dgm:pt>
    <dgm:pt modelId="{5901E93E-70A7-4EA6-8738-87A010631D4C}" type="pres">
      <dgm:prSet presAssocID="{2B7B14B0-ED2F-4B07-956D-AECE24A6DC83}" presName="desTx" presStyleLbl="revTx" presStyleIdx="3" presStyleCnt="10">
        <dgm:presLayoutVars/>
      </dgm:prSet>
      <dgm:spPr/>
      <dgm:t>
        <a:bodyPr/>
        <a:lstStyle/>
        <a:p>
          <a:endParaRPr lang="en-US"/>
        </a:p>
      </dgm:t>
    </dgm:pt>
    <dgm:pt modelId="{68C7275B-E898-44CC-BB19-05D5BFAF36B7}" type="pres">
      <dgm:prSet presAssocID="{031746F2-372A-4A4E-852C-74F4A4C131E4}" presName="sibTrans" presStyleCnt="0"/>
      <dgm:spPr/>
    </dgm:pt>
    <dgm:pt modelId="{9B4E64E6-50AD-4736-B80A-BA36F7756B3A}" type="pres">
      <dgm:prSet presAssocID="{50C2ABA2-AE95-446E-98AE-ACED75FAE924}" presName="compNode" presStyleCnt="0"/>
      <dgm:spPr/>
    </dgm:pt>
    <dgm:pt modelId="{B16BFAB5-7A99-4C96-8C99-0E9C1E4C28AA}" type="pres">
      <dgm:prSet presAssocID="{50C2ABA2-AE95-446E-98AE-ACED75FAE924}" presName="bgRect" presStyleLbl="bgShp" presStyleIdx="2" presStyleCnt="5"/>
      <dgm:spPr/>
    </dgm:pt>
    <dgm:pt modelId="{0B23F633-4B88-41E7-95AC-EBBBC23BF241}" type="pres">
      <dgm:prSet presAssocID="{50C2ABA2-AE95-446E-98AE-ACED75FAE924}"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xmlns=""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xmlns="" id="0" name="" descr="Atom"/>
        </a:ext>
      </dgm:extLst>
    </dgm:pt>
    <dgm:pt modelId="{C82B3940-B6D3-46A1-B4B7-6694C47E2EC2}" type="pres">
      <dgm:prSet presAssocID="{50C2ABA2-AE95-446E-98AE-ACED75FAE924}" presName="spaceRect" presStyleCnt="0"/>
      <dgm:spPr/>
    </dgm:pt>
    <dgm:pt modelId="{2C1F942D-DBCB-4F24-9C0D-2AE2C9C64BED}" type="pres">
      <dgm:prSet presAssocID="{50C2ABA2-AE95-446E-98AE-ACED75FAE924}" presName="parTx" presStyleLbl="revTx" presStyleIdx="4" presStyleCnt="10">
        <dgm:presLayoutVars>
          <dgm:chMax val="0"/>
          <dgm:chPref val="0"/>
        </dgm:presLayoutVars>
      </dgm:prSet>
      <dgm:spPr/>
      <dgm:t>
        <a:bodyPr/>
        <a:lstStyle/>
        <a:p>
          <a:endParaRPr lang="en-US"/>
        </a:p>
      </dgm:t>
    </dgm:pt>
    <dgm:pt modelId="{26306243-7D41-41BF-9DA0-A73C5E5B1F17}" type="pres">
      <dgm:prSet presAssocID="{50C2ABA2-AE95-446E-98AE-ACED75FAE924}" presName="desTx" presStyleLbl="revTx" presStyleIdx="5" presStyleCnt="10">
        <dgm:presLayoutVars/>
      </dgm:prSet>
      <dgm:spPr/>
      <dgm:t>
        <a:bodyPr/>
        <a:lstStyle/>
        <a:p>
          <a:endParaRPr lang="en-US"/>
        </a:p>
      </dgm:t>
    </dgm:pt>
    <dgm:pt modelId="{7ACE061B-916F-4D1E-AB9B-0974C2F53C99}" type="pres">
      <dgm:prSet presAssocID="{A28E4EA6-67EB-496A-B7F6-6A8021D80106}" presName="sibTrans" presStyleCnt="0"/>
      <dgm:spPr/>
    </dgm:pt>
    <dgm:pt modelId="{7994356D-382B-456F-A8A0-3B26D992ED3E}" type="pres">
      <dgm:prSet presAssocID="{F786B695-2D47-43A6-8BDD-F80AC9DFFF02}" presName="compNode" presStyleCnt="0"/>
      <dgm:spPr/>
    </dgm:pt>
    <dgm:pt modelId="{84B70021-138C-4C71-9BEA-18BF08101C5E}" type="pres">
      <dgm:prSet presAssocID="{F786B695-2D47-43A6-8BDD-F80AC9DFFF02}" presName="bgRect" presStyleLbl="bgShp" presStyleIdx="3" presStyleCnt="5"/>
      <dgm:spPr/>
    </dgm:pt>
    <dgm:pt modelId="{CFC6CBBA-9215-4EE4-A652-5D97BCDDD892}" type="pres">
      <dgm:prSet presAssocID="{F786B695-2D47-43A6-8BDD-F80AC9DFFF0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xmlns=""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xmlns="" id="0" name="" descr="Hierarchy"/>
        </a:ext>
      </dgm:extLst>
    </dgm:pt>
    <dgm:pt modelId="{7558A9B1-9B54-4977-8AEC-3C7561B25203}" type="pres">
      <dgm:prSet presAssocID="{F786B695-2D47-43A6-8BDD-F80AC9DFFF02}" presName="spaceRect" presStyleCnt="0"/>
      <dgm:spPr/>
    </dgm:pt>
    <dgm:pt modelId="{6A242723-43B6-4628-BD3F-39CA88C6F40E}" type="pres">
      <dgm:prSet presAssocID="{F786B695-2D47-43A6-8BDD-F80AC9DFFF02}" presName="parTx" presStyleLbl="revTx" presStyleIdx="6" presStyleCnt="10">
        <dgm:presLayoutVars>
          <dgm:chMax val="0"/>
          <dgm:chPref val="0"/>
        </dgm:presLayoutVars>
      </dgm:prSet>
      <dgm:spPr/>
      <dgm:t>
        <a:bodyPr/>
        <a:lstStyle/>
        <a:p>
          <a:endParaRPr lang="en-US"/>
        </a:p>
      </dgm:t>
    </dgm:pt>
    <dgm:pt modelId="{45A57C2A-093E-4339-A2A0-742E004B6264}" type="pres">
      <dgm:prSet presAssocID="{F786B695-2D47-43A6-8BDD-F80AC9DFFF02}" presName="desTx" presStyleLbl="revTx" presStyleIdx="7" presStyleCnt="10">
        <dgm:presLayoutVars/>
      </dgm:prSet>
      <dgm:spPr/>
      <dgm:t>
        <a:bodyPr/>
        <a:lstStyle/>
        <a:p>
          <a:endParaRPr lang="en-US"/>
        </a:p>
      </dgm:t>
    </dgm:pt>
    <dgm:pt modelId="{80578CDD-3C81-4A62-8950-B9977E39C595}" type="pres">
      <dgm:prSet presAssocID="{B998DE27-B2F8-4309-9B71-7405519B3F70}" presName="sibTrans" presStyleCnt="0"/>
      <dgm:spPr/>
    </dgm:pt>
    <dgm:pt modelId="{C31BB051-9E32-4F35-9023-13BCC233CCB4}" type="pres">
      <dgm:prSet presAssocID="{A8782804-3915-4779-A0EB-2BE22E30C884}" presName="compNode" presStyleCnt="0"/>
      <dgm:spPr/>
    </dgm:pt>
    <dgm:pt modelId="{DE3A55BD-2812-4610-B210-7D71E9102E0F}" type="pres">
      <dgm:prSet presAssocID="{A8782804-3915-4779-A0EB-2BE22E30C884}" presName="bgRect" presStyleLbl="bgShp" presStyleIdx="4" presStyleCnt="5"/>
      <dgm:spPr/>
    </dgm:pt>
    <dgm:pt modelId="{FD91AA58-EE4F-4218-85B6-A6C9C15F6DA6}" type="pres">
      <dgm:prSet presAssocID="{A8782804-3915-4779-A0EB-2BE22E30C88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xmlns="" val="0"/>
              </a:ext>
              <a:ext uri="{96DAC541-7B7A-43D3-8B79-37D633B846F1}">
                <asvg:svgBlip xmlns:asvg="http://schemas.microsoft.com/office/drawing/2016/SVG/main" xmlns="" r:embed="rId10"/>
              </a:ext>
            </a:extLst>
          </a:blip>
          <a:stretch>
            <a:fillRect/>
          </a:stretch>
        </a:blipFill>
        <a:ln>
          <a:noFill/>
        </a:ln>
      </dgm:spPr>
      <dgm:extLst>
        <a:ext uri="{E40237B7-FDA0-4F09-8148-C483321AD2D9}">
          <dgm14:cNvPr xmlns:dgm14="http://schemas.microsoft.com/office/drawing/2010/diagram" xmlns="" id="0" name="" descr="Arrow Circle"/>
        </a:ext>
      </dgm:extLst>
    </dgm:pt>
    <dgm:pt modelId="{14B4534B-31AB-4FD1-99B5-2D83664A77BF}" type="pres">
      <dgm:prSet presAssocID="{A8782804-3915-4779-A0EB-2BE22E30C884}" presName="spaceRect" presStyleCnt="0"/>
      <dgm:spPr/>
    </dgm:pt>
    <dgm:pt modelId="{9B8209DD-95E6-4FC6-877A-C9C48FF1F790}" type="pres">
      <dgm:prSet presAssocID="{A8782804-3915-4779-A0EB-2BE22E30C884}" presName="parTx" presStyleLbl="revTx" presStyleIdx="8" presStyleCnt="10">
        <dgm:presLayoutVars>
          <dgm:chMax val="0"/>
          <dgm:chPref val="0"/>
        </dgm:presLayoutVars>
      </dgm:prSet>
      <dgm:spPr/>
      <dgm:t>
        <a:bodyPr/>
        <a:lstStyle/>
        <a:p>
          <a:endParaRPr lang="en-US"/>
        </a:p>
      </dgm:t>
    </dgm:pt>
    <dgm:pt modelId="{BD2DA383-A6CF-425C-8FE3-26DFE809B4A4}" type="pres">
      <dgm:prSet presAssocID="{A8782804-3915-4779-A0EB-2BE22E30C884}" presName="desTx" presStyleLbl="revTx" presStyleIdx="9" presStyleCnt="10">
        <dgm:presLayoutVars/>
      </dgm:prSet>
      <dgm:spPr/>
      <dgm:t>
        <a:bodyPr/>
        <a:lstStyle/>
        <a:p>
          <a:endParaRPr lang="en-US"/>
        </a:p>
      </dgm:t>
    </dgm:pt>
  </dgm:ptLst>
  <dgm:cxnLst>
    <dgm:cxn modelId="{01506486-2D5A-4D2A-B3B4-F39BF3EB06CE}" type="presOf" srcId="{22E58BC9-ACA8-493A-A6B8-2B39074F46CC}" destId="{26306243-7D41-41BF-9DA0-A73C5E5B1F17}" srcOrd="0" destOrd="0" presId="urn:microsoft.com/office/officeart/2018/2/layout/IconVerticalSolidList"/>
    <dgm:cxn modelId="{BCBCDC21-24D4-49AE-9AAE-8C5497D53FF9}" type="presOf" srcId="{219C566D-EAFF-4AD7-AE0B-FFCC8A689783}" destId="{45A57C2A-093E-4339-A2A0-742E004B6264}" srcOrd="0" destOrd="0" presId="urn:microsoft.com/office/officeart/2018/2/layout/IconVerticalSolidList"/>
    <dgm:cxn modelId="{8188EA8E-D5C9-44AE-8E0C-299D0EBE7F35}" srcId="{44D69D94-7EDC-4A6B-BAA3-F9E7BF1CAEA3}" destId="{88094EC4-E374-4E8F-B082-EB7592B1012B}" srcOrd="0" destOrd="0" parTransId="{7487F9C2-A14B-451C-A852-729777F88996}" sibTransId="{541BB5E8-2676-4C32-BE59-1B093DF4196B}"/>
    <dgm:cxn modelId="{11523EC2-E96C-4A6E-AC69-F071B0B49EE4}" type="presOf" srcId="{50C2ABA2-AE95-446E-98AE-ACED75FAE924}" destId="{2C1F942D-DBCB-4F24-9C0D-2AE2C9C64BED}" srcOrd="0" destOrd="0" presId="urn:microsoft.com/office/officeart/2018/2/layout/IconVerticalSolidList"/>
    <dgm:cxn modelId="{7440CD42-7F21-428F-B309-4CFB6EE8112B}" type="presOf" srcId="{88094EC4-E374-4E8F-B082-EB7592B1012B}" destId="{582099E3-E40F-4D2F-B738-BD665FB67D78}" srcOrd="0" destOrd="0" presId="urn:microsoft.com/office/officeart/2018/2/layout/IconVerticalSolidList"/>
    <dgm:cxn modelId="{D6CD3C86-2D17-44FD-975A-53A10470154B}" srcId="{44D69D94-7EDC-4A6B-BAA3-F9E7BF1CAEA3}" destId="{50C2ABA2-AE95-446E-98AE-ACED75FAE924}" srcOrd="2" destOrd="0" parTransId="{1E38A200-682A-4F46-98F1-904A4BB92E95}" sibTransId="{A28E4EA6-67EB-496A-B7F6-6A8021D80106}"/>
    <dgm:cxn modelId="{FCE9E475-B0DD-4776-9E50-50D0A41B9D46}" type="presOf" srcId="{21D3CBD6-DE92-4996-B2D7-1CBA6D796548}" destId="{BD2DA383-A6CF-425C-8FE3-26DFE809B4A4}" srcOrd="0" destOrd="0" presId="urn:microsoft.com/office/officeart/2018/2/layout/IconVerticalSolidList"/>
    <dgm:cxn modelId="{6F6C1AD4-A35D-4D93-A277-E9DC76EE3203}" srcId="{44D69D94-7EDC-4A6B-BAA3-F9E7BF1CAEA3}" destId="{2B7B14B0-ED2F-4B07-956D-AECE24A6DC83}" srcOrd="1" destOrd="0" parTransId="{8CB3C503-460F-4940-8392-F30A74421E08}" sibTransId="{031746F2-372A-4A4E-852C-74F4A4C131E4}"/>
    <dgm:cxn modelId="{2EAA17A9-ADF4-43C0-A392-8EF72AFDB84A}" srcId="{A8782804-3915-4779-A0EB-2BE22E30C884}" destId="{21D3CBD6-DE92-4996-B2D7-1CBA6D796548}" srcOrd="0" destOrd="0" parTransId="{1AB14E08-10F0-457A-B0A4-EF9BC7EBE603}" sibTransId="{8C933C96-362C-4B8F-B6A1-4683E575D53E}"/>
    <dgm:cxn modelId="{8B849E26-EB56-445F-992C-B859E5F74CA2}" type="presOf" srcId="{F786B695-2D47-43A6-8BDD-F80AC9DFFF02}" destId="{6A242723-43B6-4628-BD3F-39CA88C6F40E}" srcOrd="0" destOrd="0" presId="urn:microsoft.com/office/officeart/2018/2/layout/IconVerticalSolidList"/>
    <dgm:cxn modelId="{910879FF-62B0-44B2-AD20-E1757D96D356}" srcId="{F786B695-2D47-43A6-8BDD-F80AC9DFFF02}" destId="{219C566D-EAFF-4AD7-AE0B-FFCC8A689783}" srcOrd="0" destOrd="0" parTransId="{392F702F-1415-4369-B386-B2217C59290C}" sibTransId="{7143B863-5653-4405-AACD-86AAD9CC25F9}"/>
    <dgm:cxn modelId="{B616B4CD-B5EC-4040-B084-927F5C2CDABC}" type="presOf" srcId="{44D69D94-7EDC-4A6B-BAA3-F9E7BF1CAEA3}" destId="{3001B8DD-2ECC-458A-9B43-45178E2F9BC5}" srcOrd="0" destOrd="0" presId="urn:microsoft.com/office/officeart/2018/2/layout/IconVerticalSolidList"/>
    <dgm:cxn modelId="{237142C9-48C7-4727-85B6-0A8CEB9EFD98}" type="presOf" srcId="{CA59F72D-DF62-4946-95FC-39DB7C489E23}" destId="{5901E93E-70A7-4EA6-8738-87A010631D4C}" srcOrd="0" destOrd="0" presId="urn:microsoft.com/office/officeart/2018/2/layout/IconVerticalSolidList"/>
    <dgm:cxn modelId="{4A31AED9-E950-4FE1-AC4B-7659399A8DE6}" srcId="{2B7B14B0-ED2F-4B07-956D-AECE24A6DC83}" destId="{CA59F72D-DF62-4946-95FC-39DB7C489E23}" srcOrd="0" destOrd="0" parTransId="{80DE21DF-EB71-4D38-A081-634E894F457B}" sibTransId="{3F9668A7-609D-4F56-BFE2-87DCB72EF70F}"/>
    <dgm:cxn modelId="{002A9B92-7101-45E1-B693-F4343A69D56E}" type="presOf" srcId="{2B7B14B0-ED2F-4B07-956D-AECE24A6DC83}" destId="{3748D951-650C-4D22-9D26-26A2D2C766E4}" srcOrd="0" destOrd="0" presId="urn:microsoft.com/office/officeart/2018/2/layout/IconVerticalSolidList"/>
    <dgm:cxn modelId="{F80A70EA-3765-4D61-AFF8-7A7FDF301C77}" srcId="{50C2ABA2-AE95-446E-98AE-ACED75FAE924}" destId="{22E58BC9-ACA8-493A-A6B8-2B39074F46CC}" srcOrd="0" destOrd="0" parTransId="{D7F1DDD5-6F48-49B5-A833-E1126F005410}" sibTransId="{1A2FFA8A-5D82-4725-8C8D-7DFF2E6F49A8}"/>
    <dgm:cxn modelId="{A8E078A9-CD9D-4134-9DB9-740949248788}" srcId="{44D69D94-7EDC-4A6B-BAA3-F9E7BF1CAEA3}" destId="{A8782804-3915-4779-A0EB-2BE22E30C884}" srcOrd="4" destOrd="0" parTransId="{94F27799-8B7D-407D-ABB7-2081E8062D71}" sibTransId="{0FC01F0C-5508-41E6-B288-F85379CD37C6}"/>
    <dgm:cxn modelId="{FD521617-E7B7-4944-AC7A-251EAC65A610}" type="presOf" srcId="{B0DEAF27-47E8-4FE0-B570-8927E466AF7B}" destId="{9D22D0B9-7930-4F01-8240-7E7E20752B92}" srcOrd="0" destOrd="0" presId="urn:microsoft.com/office/officeart/2018/2/layout/IconVerticalSolidList"/>
    <dgm:cxn modelId="{C82056B9-D0E4-47C2-8B27-FB7606861B9D}" srcId="{44D69D94-7EDC-4A6B-BAA3-F9E7BF1CAEA3}" destId="{F786B695-2D47-43A6-8BDD-F80AC9DFFF02}" srcOrd="3" destOrd="0" parTransId="{B77F844A-82B9-4607-9B96-A8056A9065F3}" sibTransId="{B998DE27-B2F8-4309-9B71-7405519B3F70}"/>
    <dgm:cxn modelId="{E437189B-A461-4216-8CC1-E828D372DBBF}" type="presOf" srcId="{A8782804-3915-4779-A0EB-2BE22E30C884}" destId="{9B8209DD-95E6-4FC6-877A-C9C48FF1F790}" srcOrd="0" destOrd="0" presId="urn:microsoft.com/office/officeart/2018/2/layout/IconVerticalSolidList"/>
    <dgm:cxn modelId="{1EA75F66-8F57-43DA-9BF3-8B4188DC57CA}" srcId="{88094EC4-E374-4E8F-B082-EB7592B1012B}" destId="{B0DEAF27-47E8-4FE0-B570-8927E466AF7B}" srcOrd="0" destOrd="0" parTransId="{3FAC01FB-4849-4E4A-9613-8F883CF8BD1E}" sibTransId="{80A1DC50-0518-4524-AA0E-569E33657A90}"/>
    <dgm:cxn modelId="{8177DE09-DB27-481D-9B5D-4812E8F09CF9}" type="presParOf" srcId="{3001B8DD-2ECC-458A-9B43-45178E2F9BC5}" destId="{7C13BDEC-21C4-4572-A2C4-B53981938B23}" srcOrd="0" destOrd="0" presId="urn:microsoft.com/office/officeart/2018/2/layout/IconVerticalSolidList"/>
    <dgm:cxn modelId="{B7791399-9308-4F15-9C5F-04059DFAADE7}" type="presParOf" srcId="{7C13BDEC-21C4-4572-A2C4-B53981938B23}" destId="{E6AE91E4-3690-4BD0-AF61-D7E512323D70}" srcOrd="0" destOrd="0" presId="urn:microsoft.com/office/officeart/2018/2/layout/IconVerticalSolidList"/>
    <dgm:cxn modelId="{63576244-0B67-4C06-BDBC-66C5C1F63698}" type="presParOf" srcId="{7C13BDEC-21C4-4572-A2C4-B53981938B23}" destId="{EA4B398B-6D3F-4223-AFE8-A7AED5DC0AAC}" srcOrd="1" destOrd="0" presId="urn:microsoft.com/office/officeart/2018/2/layout/IconVerticalSolidList"/>
    <dgm:cxn modelId="{C784C893-6BBD-4BC0-AE5F-3F3A8FF4C01E}" type="presParOf" srcId="{7C13BDEC-21C4-4572-A2C4-B53981938B23}" destId="{D62425B6-48FA-48D8-A6B2-5383305C9220}" srcOrd="2" destOrd="0" presId="urn:microsoft.com/office/officeart/2018/2/layout/IconVerticalSolidList"/>
    <dgm:cxn modelId="{DDDC6743-9852-4C22-AD61-7513DA9A0C67}" type="presParOf" srcId="{7C13BDEC-21C4-4572-A2C4-B53981938B23}" destId="{582099E3-E40F-4D2F-B738-BD665FB67D78}" srcOrd="3" destOrd="0" presId="urn:microsoft.com/office/officeart/2018/2/layout/IconVerticalSolidList"/>
    <dgm:cxn modelId="{FFE56F93-25B8-45E3-A65F-DBF77F011606}" type="presParOf" srcId="{7C13BDEC-21C4-4572-A2C4-B53981938B23}" destId="{9D22D0B9-7930-4F01-8240-7E7E20752B92}" srcOrd="4" destOrd="0" presId="urn:microsoft.com/office/officeart/2018/2/layout/IconVerticalSolidList"/>
    <dgm:cxn modelId="{36299F3E-DCC5-4F90-A99E-6728B7544128}" type="presParOf" srcId="{3001B8DD-2ECC-458A-9B43-45178E2F9BC5}" destId="{A3714B93-0332-4691-A4E8-7A0CD6C6B63E}" srcOrd="1" destOrd="0" presId="urn:microsoft.com/office/officeart/2018/2/layout/IconVerticalSolidList"/>
    <dgm:cxn modelId="{CC45689C-0620-476E-B906-B3434323714B}" type="presParOf" srcId="{3001B8DD-2ECC-458A-9B43-45178E2F9BC5}" destId="{80555F97-C217-4A7E-870C-1FE259915831}" srcOrd="2" destOrd="0" presId="urn:microsoft.com/office/officeart/2018/2/layout/IconVerticalSolidList"/>
    <dgm:cxn modelId="{0138E627-2E8D-4EF0-921B-36A4C427AC63}" type="presParOf" srcId="{80555F97-C217-4A7E-870C-1FE259915831}" destId="{A12F1C79-8FC2-4990-878A-27F633C75FDF}" srcOrd="0" destOrd="0" presId="urn:microsoft.com/office/officeart/2018/2/layout/IconVerticalSolidList"/>
    <dgm:cxn modelId="{F9F94BDF-D664-4B0E-8AB2-744226F883AF}" type="presParOf" srcId="{80555F97-C217-4A7E-870C-1FE259915831}" destId="{C0199BB1-30C4-4794-8A41-CBEF79360E8E}" srcOrd="1" destOrd="0" presId="urn:microsoft.com/office/officeart/2018/2/layout/IconVerticalSolidList"/>
    <dgm:cxn modelId="{7098FDD0-5F4B-4DF5-8BC3-C107A1C89592}" type="presParOf" srcId="{80555F97-C217-4A7E-870C-1FE259915831}" destId="{22911FAC-B659-40A8-8AC9-B1577F5F7390}" srcOrd="2" destOrd="0" presId="urn:microsoft.com/office/officeart/2018/2/layout/IconVerticalSolidList"/>
    <dgm:cxn modelId="{3F61FE5E-583C-4B43-8D0B-A83B40D2AA24}" type="presParOf" srcId="{80555F97-C217-4A7E-870C-1FE259915831}" destId="{3748D951-650C-4D22-9D26-26A2D2C766E4}" srcOrd="3" destOrd="0" presId="urn:microsoft.com/office/officeart/2018/2/layout/IconVerticalSolidList"/>
    <dgm:cxn modelId="{3F5033A7-8AC0-4815-895E-F2E5572B039D}" type="presParOf" srcId="{80555F97-C217-4A7E-870C-1FE259915831}" destId="{5901E93E-70A7-4EA6-8738-87A010631D4C}" srcOrd="4" destOrd="0" presId="urn:microsoft.com/office/officeart/2018/2/layout/IconVerticalSolidList"/>
    <dgm:cxn modelId="{F476A0BB-B761-4FC6-92C1-B1D01624D10E}" type="presParOf" srcId="{3001B8DD-2ECC-458A-9B43-45178E2F9BC5}" destId="{68C7275B-E898-44CC-BB19-05D5BFAF36B7}" srcOrd="3" destOrd="0" presId="urn:microsoft.com/office/officeart/2018/2/layout/IconVerticalSolidList"/>
    <dgm:cxn modelId="{4A0CD021-A75F-4ADF-B6B2-57429A33294A}" type="presParOf" srcId="{3001B8DD-2ECC-458A-9B43-45178E2F9BC5}" destId="{9B4E64E6-50AD-4736-B80A-BA36F7756B3A}" srcOrd="4" destOrd="0" presId="urn:microsoft.com/office/officeart/2018/2/layout/IconVerticalSolidList"/>
    <dgm:cxn modelId="{812EC215-FE75-4358-8054-06F01B013A7D}" type="presParOf" srcId="{9B4E64E6-50AD-4736-B80A-BA36F7756B3A}" destId="{B16BFAB5-7A99-4C96-8C99-0E9C1E4C28AA}" srcOrd="0" destOrd="0" presId="urn:microsoft.com/office/officeart/2018/2/layout/IconVerticalSolidList"/>
    <dgm:cxn modelId="{4CA60BA6-D641-437E-B63C-0EDC8980ABB0}" type="presParOf" srcId="{9B4E64E6-50AD-4736-B80A-BA36F7756B3A}" destId="{0B23F633-4B88-41E7-95AC-EBBBC23BF241}" srcOrd="1" destOrd="0" presId="urn:microsoft.com/office/officeart/2018/2/layout/IconVerticalSolidList"/>
    <dgm:cxn modelId="{325B9697-B2F9-45F9-B65E-9D1D9806DD6B}" type="presParOf" srcId="{9B4E64E6-50AD-4736-B80A-BA36F7756B3A}" destId="{C82B3940-B6D3-46A1-B4B7-6694C47E2EC2}" srcOrd="2" destOrd="0" presId="urn:microsoft.com/office/officeart/2018/2/layout/IconVerticalSolidList"/>
    <dgm:cxn modelId="{0175C914-12C5-4883-9846-E77EC83E9994}" type="presParOf" srcId="{9B4E64E6-50AD-4736-B80A-BA36F7756B3A}" destId="{2C1F942D-DBCB-4F24-9C0D-2AE2C9C64BED}" srcOrd="3" destOrd="0" presId="urn:microsoft.com/office/officeart/2018/2/layout/IconVerticalSolidList"/>
    <dgm:cxn modelId="{DF87C6E0-A90C-4A2A-815A-A0F69F048459}" type="presParOf" srcId="{9B4E64E6-50AD-4736-B80A-BA36F7756B3A}" destId="{26306243-7D41-41BF-9DA0-A73C5E5B1F17}" srcOrd="4" destOrd="0" presId="urn:microsoft.com/office/officeart/2018/2/layout/IconVerticalSolidList"/>
    <dgm:cxn modelId="{1C69DA52-4CB9-460A-9ABA-9D8E2E3A3BE1}" type="presParOf" srcId="{3001B8DD-2ECC-458A-9B43-45178E2F9BC5}" destId="{7ACE061B-916F-4D1E-AB9B-0974C2F53C99}" srcOrd="5" destOrd="0" presId="urn:microsoft.com/office/officeart/2018/2/layout/IconVerticalSolidList"/>
    <dgm:cxn modelId="{2234EDA6-8EAB-4963-93B2-D7A91926DC09}" type="presParOf" srcId="{3001B8DD-2ECC-458A-9B43-45178E2F9BC5}" destId="{7994356D-382B-456F-A8A0-3B26D992ED3E}" srcOrd="6" destOrd="0" presId="urn:microsoft.com/office/officeart/2018/2/layout/IconVerticalSolidList"/>
    <dgm:cxn modelId="{3D4AF859-C81D-47C9-BE28-7F9D0B39028E}" type="presParOf" srcId="{7994356D-382B-456F-A8A0-3B26D992ED3E}" destId="{84B70021-138C-4C71-9BEA-18BF08101C5E}" srcOrd="0" destOrd="0" presId="urn:microsoft.com/office/officeart/2018/2/layout/IconVerticalSolidList"/>
    <dgm:cxn modelId="{49995FDB-FD4B-46F3-8D48-DE4371195D18}" type="presParOf" srcId="{7994356D-382B-456F-A8A0-3B26D992ED3E}" destId="{CFC6CBBA-9215-4EE4-A652-5D97BCDDD892}" srcOrd="1" destOrd="0" presId="urn:microsoft.com/office/officeart/2018/2/layout/IconVerticalSolidList"/>
    <dgm:cxn modelId="{A5B3B8E8-FC11-4F00-849F-F4693436E21D}" type="presParOf" srcId="{7994356D-382B-456F-A8A0-3B26D992ED3E}" destId="{7558A9B1-9B54-4977-8AEC-3C7561B25203}" srcOrd="2" destOrd="0" presId="urn:microsoft.com/office/officeart/2018/2/layout/IconVerticalSolidList"/>
    <dgm:cxn modelId="{C45994CF-6B59-4B5D-8448-2774B0854DB6}" type="presParOf" srcId="{7994356D-382B-456F-A8A0-3B26D992ED3E}" destId="{6A242723-43B6-4628-BD3F-39CA88C6F40E}" srcOrd="3" destOrd="0" presId="urn:microsoft.com/office/officeart/2018/2/layout/IconVerticalSolidList"/>
    <dgm:cxn modelId="{AC02211B-0EB1-4E4B-9F60-ABE47BA58D0F}" type="presParOf" srcId="{7994356D-382B-456F-A8A0-3B26D992ED3E}" destId="{45A57C2A-093E-4339-A2A0-742E004B6264}" srcOrd="4" destOrd="0" presId="urn:microsoft.com/office/officeart/2018/2/layout/IconVerticalSolidList"/>
    <dgm:cxn modelId="{F022D63E-376C-4A98-962E-8945F11876AF}" type="presParOf" srcId="{3001B8DD-2ECC-458A-9B43-45178E2F9BC5}" destId="{80578CDD-3C81-4A62-8950-B9977E39C595}" srcOrd="7" destOrd="0" presId="urn:microsoft.com/office/officeart/2018/2/layout/IconVerticalSolidList"/>
    <dgm:cxn modelId="{F8EF52F2-36BA-4D2A-AE55-AAE4441A8681}" type="presParOf" srcId="{3001B8DD-2ECC-458A-9B43-45178E2F9BC5}" destId="{C31BB051-9E32-4F35-9023-13BCC233CCB4}" srcOrd="8" destOrd="0" presId="urn:microsoft.com/office/officeart/2018/2/layout/IconVerticalSolidList"/>
    <dgm:cxn modelId="{B7E36D48-E6AD-4A92-B804-0E0B3F3033B7}" type="presParOf" srcId="{C31BB051-9E32-4F35-9023-13BCC233CCB4}" destId="{DE3A55BD-2812-4610-B210-7D71E9102E0F}" srcOrd="0" destOrd="0" presId="urn:microsoft.com/office/officeart/2018/2/layout/IconVerticalSolidList"/>
    <dgm:cxn modelId="{43E49668-7D20-4F2A-8BD1-2B5B165B4250}" type="presParOf" srcId="{C31BB051-9E32-4F35-9023-13BCC233CCB4}" destId="{FD91AA58-EE4F-4218-85B6-A6C9C15F6DA6}" srcOrd="1" destOrd="0" presId="urn:microsoft.com/office/officeart/2018/2/layout/IconVerticalSolidList"/>
    <dgm:cxn modelId="{1AAB4F23-8B40-4D9E-9365-0E830360D541}" type="presParOf" srcId="{C31BB051-9E32-4F35-9023-13BCC233CCB4}" destId="{14B4534B-31AB-4FD1-99B5-2D83664A77BF}" srcOrd="2" destOrd="0" presId="urn:microsoft.com/office/officeart/2018/2/layout/IconVerticalSolidList"/>
    <dgm:cxn modelId="{3473B386-4283-443D-8328-FE225B1EF31B}" type="presParOf" srcId="{C31BB051-9E32-4F35-9023-13BCC233CCB4}" destId="{9B8209DD-95E6-4FC6-877A-C9C48FF1F790}" srcOrd="3" destOrd="0" presId="urn:microsoft.com/office/officeart/2018/2/layout/IconVerticalSolidList"/>
    <dgm:cxn modelId="{08422AD1-70A1-458B-AFAF-498852A4D6B1}" type="presParOf" srcId="{C31BB051-9E32-4F35-9023-13BCC233CCB4}" destId="{BD2DA383-A6CF-425C-8FE3-26DFE809B4A4}" srcOrd="4" destOrd="0" presId="urn:microsoft.com/office/officeart/2018/2/layout/IconVerticalSolidList"/>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C744DB-D3F6-4007-95C4-86A850786799}">
      <dsp:nvSpPr>
        <dsp:cNvPr id="0" name=""/>
        <dsp:cNvSpPr/>
      </dsp:nvSpPr>
      <dsp:spPr>
        <a:xfrm>
          <a:off x="15076" y="1346509"/>
          <a:ext cx="1464644" cy="146464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4A2CE2-0DD2-4308-BDBB-A6337EDA9E83}">
      <dsp:nvSpPr>
        <dsp:cNvPr id="0" name=""/>
        <dsp:cNvSpPr/>
      </dsp:nvSpPr>
      <dsp:spPr>
        <a:xfrm>
          <a:off x="322651" y="1654085"/>
          <a:ext cx="849493" cy="84949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398467-1DBD-4CD2-9490-7CE60BC636EE}">
      <dsp:nvSpPr>
        <dsp:cNvPr id="0" name=""/>
        <dsp:cNvSpPr/>
      </dsp:nvSpPr>
      <dsp:spPr>
        <a:xfrm>
          <a:off x="1793573" y="1346509"/>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Aharoni"/>
              <a:cs typeface="Aharoni"/>
            </a:rPr>
            <a:t>Area of research</a:t>
          </a:r>
          <a:endParaRPr lang="en-US" sz="2400" kern="1200">
            <a:latin typeface="Aharoni"/>
            <a:cs typeface="Aharoni"/>
          </a:endParaRPr>
        </a:p>
      </dsp:txBody>
      <dsp:txXfrm>
        <a:off x="1793573" y="1346509"/>
        <a:ext cx="3452376" cy="1464644"/>
      </dsp:txXfrm>
    </dsp:sp>
    <dsp:sp modelId="{19909FD4-84D7-47DC-8A9D-D1E2379014D3}">
      <dsp:nvSpPr>
        <dsp:cNvPr id="0" name=""/>
        <dsp:cNvSpPr/>
      </dsp:nvSpPr>
      <dsp:spPr>
        <a:xfrm>
          <a:off x="5847500" y="1346509"/>
          <a:ext cx="1464644" cy="146464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07C665-C861-47DB-BF43-C1CA637BABB2}">
      <dsp:nvSpPr>
        <dsp:cNvPr id="0" name=""/>
        <dsp:cNvSpPr/>
      </dsp:nvSpPr>
      <dsp:spPr>
        <a:xfrm>
          <a:off x="6155075" y="1654085"/>
          <a:ext cx="849493" cy="84949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8F462D-378E-408E-9854-24B47C788BA7}">
      <dsp:nvSpPr>
        <dsp:cNvPr id="0" name=""/>
        <dsp:cNvSpPr/>
      </dsp:nvSpPr>
      <dsp:spPr>
        <a:xfrm>
          <a:off x="7625997" y="1346509"/>
          <a:ext cx="3452376" cy="14646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b="1" kern="1200">
              <a:latin typeface="Aharoni"/>
              <a:cs typeface="Aharoni"/>
            </a:rPr>
            <a:t>Specific area  of research</a:t>
          </a:r>
          <a:endParaRPr lang="en-US" sz="2400" kern="1200">
            <a:latin typeface="Aharoni"/>
            <a:cs typeface="Aharoni"/>
          </a:endParaRPr>
        </a:p>
      </dsp:txBody>
      <dsp:txXfrm>
        <a:off x="7625997" y="1346509"/>
        <a:ext cx="3452376" cy="14646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AE91E4-3690-4BD0-AF61-D7E512323D70}">
      <dsp:nvSpPr>
        <dsp:cNvPr id="0" name=""/>
        <dsp:cNvSpPr/>
      </dsp:nvSpPr>
      <dsp:spPr>
        <a:xfrm>
          <a:off x="0" y="4198"/>
          <a:ext cx="11064239" cy="894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4B398B-6D3F-4223-AFE8-A7AED5DC0AAC}">
      <dsp:nvSpPr>
        <dsp:cNvPr id="0" name=""/>
        <dsp:cNvSpPr/>
      </dsp:nvSpPr>
      <dsp:spPr>
        <a:xfrm>
          <a:off x="270491" y="205390"/>
          <a:ext cx="491803" cy="4918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2099E3-E40F-4D2F-B738-BD665FB67D78}">
      <dsp:nvSpPr>
        <dsp:cNvPr id="0" name=""/>
        <dsp:cNvSpPr/>
      </dsp:nvSpPr>
      <dsp:spPr>
        <a:xfrm>
          <a:off x="1032787" y="4198"/>
          <a:ext cx="4978908"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haroni"/>
              <a:cs typeface="Aharoni"/>
            </a:rPr>
            <a:t>Optimization for efficiency</a:t>
          </a:r>
        </a:p>
      </dsp:txBody>
      <dsp:txXfrm>
        <a:off x="1032787" y="4198"/>
        <a:ext cx="4978908" cy="894187"/>
      </dsp:txXfrm>
    </dsp:sp>
    <dsp:sp modelId="{9D22D0B9-7930-4F01-8240-7E7E20752B92}">
      <dsp:nvSpPr>
        <dsp:cNvPr id="0" name=""/>
        <dsp:cNvSpPr/>
      </dsp:nvSpPr>
      <dsp:spPr>
        <a:xfrm>
          <a:off x="6011695" y="4198"/>
          <a:ext cx="5052544"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666750">
            <a:lnSpc>
              <a:spcPct val="100000"/>
            </a:lnSpc>
            <a:spcBef>
              <a:spcPct val="0"/>
            </a:spcBef>
            <a:spcAft>
              <a:spcPct val="35000"/>
            </a:spcAft>
            <a:buNone/>
          </a:pPr>
          <a:r>
            <a:rPr lang="en-US" sz="1500" kern="1200" dirty="0"/>
            <a:t>Optimize </a:t>
          </a:r>
          <a:r>
            <a:rPr lang="en-US" sz="1500" kern="1200" dirty="0">
              <a:latin typeface="Calibri Light" panose="020F0302020204030204"/>
            </a:rPr>
            <a:t>organo-photosynthesis</a:t>
          </a:r>
          <a:r>
            <a:rPr lang="en-US" sz="1500" kern="1200" dirty="0"/>
            <a:t> by fine-tuning light, temperature, and CO2 levels for maximum productivity.</a:t>
          </a:r>
        </a:p>
      </dsp:txBody>
      <dsp:txXfrm>
        <a:off x="6011695" y="4198"/>
        <a:ext cx="5052544" cy="894187"/>
      </dsp:txXfrm>
    </dsp:sp>
    <dsp:sp modelId="{A12F1C79-8FC2-4990-878A-27F633C75FDF}">
      <dsp:nvSpPr>
        <dsp:cNvPr id="0" name=""/>
        <dsp:cNvSpPr/>
      </dsp:nvSpPr>
      <dsp:spPr>
        <a:xfrm>
          <a:off x="0" y="1121933"/>
          <a:ext cx="11064239" cy="894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199BB1-30C4-4794-8A41-CBEF79360E8E}">
      <dsp:nvSpPr>
        <dsp:cNvPr id="0" name=""/>
        <dsp:cNvSpPr/>
      </dsp:nvSpPr>
      <dsp:spPr>
        <a:xfrm>
          <a:off x="270491" y="1323125"/>
          <a:ext cx="491803" cy="4918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48D951-650C-4D22-9D26-26A2D2C766E4}">
      <dsp:nvSpPr>
        <dsp:cNvPr id="0" name=""/>
        <dsp:cNvSpPr/>
      </dsp:nvSpPr>
      <dsp:spPr>
        <a:xfrm>
          <a:off x="1032787" y="1121933"/>
          <a:ext cx="4978908"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haroni"/>
              <a:cs typeface="Aharoni"/>
            </a:rPr>
            <a:t>Eco-Friendly Approach</a:t>
          </a:r>
        </a:p>
      </dsp:txBody>
      <dsp:txXfrm>
        <a:off x="1032787" y="1121933"/>
        <a:ext cx="4978908" cy="894187"/>
      </dsp:txXfrm>
    </dsp:sp>
    <dsp:sp modelId="{5901E93E-70A7-4EA6-8738-87A010631D4C}">
      <dsp:nvSpPr>
        <dsp:cNvPr id="0" name=""/>
        <dsp:cNvSpPr/>
      </dsp:nvSpPr>
      <dsp:spPr>
        <a:xfrm>
          <a:off x="6011695" y="1121933"/>
          <a:ext cx="5052544"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666750">
            <a:lnSpc>
              <a:spcPct val="100000"/>
            </a:lnSpc>
            <a:spcBef>
              <a:spcPct val="0"/>
            </a:spcBef>
            <a:spcAft>
              <a:spcPct val="35000"/>
            </a:spcAft>
            <a:buNone/>
          </a:pPr>
          <a:r>
            <a:rPr lang="en-US" sz="1500" kern="1200" dirty="0"/>
            <a:t>Choose renewable energy sources and sustainable materials to minimize environmental impact.</a:t>
          </a:r>
        </a:p>
      </dsp:txBody>
      <dsp:txXfrm>
        <a:off x="6011695" y="1121933"/>
        <a:ext cx="5052544" cy="894187"/>
      </dsp:txXfrm>
    </dsp:sp>
    <dsp:sp modelId="{B16BFAB5-7A99-4C96-8C99-0E9C1E4C28AA}">
      <dsp:nvSpPr>
        <dsp:cNvPr id="0" name=""/>
        <dsp:cNvSpPr/>
      </dsp:nvSpPr>
      <dsp:spPr>
        <a:xfrm>
          <a:off x="0" y="2239668"/>
          <a:ext cx="11064239" cy="894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3F633-4B88-41E7-95AC-EBBBC23BF241}">
      <dsp:nvSpPr>
        <dsp:cNvPr id="0" name=""/>
        <dsp:cNvSpPr/>
      </dsp:nvSpPr>
      <dsp:spPr>
        <a:xfrm>
          <a:off x="270491" y="2440860"/>
          <a:ext cx="491803" cy="4918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1F942D-DBCB-4F24-9C0D-2AE2C9C64BED}">
      <dsp:nvSpPr>
        <dsp:cNvPr id="0" name=""/>
        <dsp:cNvSpPr/>
      </dsp:nvSpPr>
      <dsp:spPr>
        <a:xfrm>
          <a:off x="1032787" y="2239668"/>
          <a:ext cx="4978908"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haroni"/>
              <a:cs typeface="Aharoni"/>
            </a:rPr>
            <a:t>Continuous Flow vs. Batch</a:t>
          </a:r>
        </a:p>
      </dsp:txBody>
      <dsp:txXfrm>
        <a:off x="1032787" y="2239668"/>
        <a:ext cx="4978908" cy="894187"/>
      </dsp:txXfrm>
    </dsp:sp>
    <dsp:sp modelId="{26306243-7D41-41BF-9DA0-A73C5E5B1F17}">
      <dsp:nvSpPr>
        <dsp:cNvPr id="0" name=""/>
        <dsp:cNvSpPr/>
      </dsp:nvSpPr>
      <dsp:spPr>
        <a:xfrm>
          <a:off x="6011695" y="2239668"/>
          <a:ext cx="5052544"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666750">
            <a:lnSpc>
              <a:spcPct val="100000"/>
            </a:lnSpc>
            <a:spcBef>
              <a:spcPct val="0"/>
            </a:spcBef>
            <a:spcAft>
              <a:spcPct val="35000"/>
            </a:spcAft>
            <a:buNone/>
          </a:pPr>
          <a:r>
            <a:rPr lang="en-US" sz="1500" b="0" kern="1200" dirty="0"/>
            <a:t>Compare continuous flow reactors (SDR) and batch reactors for productivity and energy efficiency.</a:t>
          </a:r>
          <a:endParaRPr lang="en-US" sz="1500" b="1" kern="1200" dirty="0">
            <a:latin typeface="Calibri Light" panose="020F0302020204030204"/>
          </a:endParaRPr>
        </a:p>
      </dsp:txBody>
      <dsp:txXfrm>
        <a:off x="6011695" y="2239668"/>
        <a:ext cx="5052544" cy="894187"/>
      </dsp:txXfrm>
    </dsp:sp>
    <dsp:sp modelId="{84B70021-138C-4C71-9BEA-18BF08101C5E}">
      <dsp:nvSpPr>
        <dsp:cNvPr id="0" name=""/>
        <dsp:cNvSpPr/>
      </dsp:nvSpPr>
      <dsp:spPr>
        <a:xfrm>
          <a:off x="0" y="3357402"/>
          <a:ext cx="11064239" cy="894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6CBBA-9215-4EE4-A652-5D97BCDDD892}">
      <dsp:nvSpPr>
        <dsp:cNvPr id="0" name=""/>
        <dsp:cNvSpPr/>
      </dsp:nvSpPr>
      <dsp:spPr>
        <a:xfrm>
          <a:off x="270491" y="3558595"/>
          <a:ext cx="491803" cy="4918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242723-43B6-4628-BD3F-39CA88C6F40E}">
      <dsp:nvSpPr>
        <dsp:cNvPr id="0" name=""/>
        <dsp:cNvSpPr/>
      </dsp:nvSpPr>
      <dsp:spPr>
        <a:xfrm>
          <a:off x="1032787" y="3357402"/>
          <a:ext cx="4978908"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haroni"/>
              <a:cs typeface="Aharoni"/>
            </a:rPr>
            <a:t>Scaling Challenges</a:t>
          </a:r>
        </a:p>
      </dsp:txBody>
      <dsp:txXfrm>
        <a:off x="1032787" y="3357402"/>
        <a:ext cx="4978908" cy="894187"/>
      </dsp:txXfrm>
    </dsp:sp>
    <dsp:sp modelId="{45A57C2A-093E-4339-A2A0-742E004B6264}">
      <dsp:nvSpPr>
        <dsp:cNvPr id="0" name=""/>
        <dsp:cNvSpPr/>
      </dsp:nvSpPr>
      <dsp:spPr>
        <a:xfrm>
          <a:off x="6011695" y="3357402"/>
          <a:ext cx="5052544"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666750">
            <a:lnSpc>
              <a:spcPct val="100000"/>
            </a:lnSpc>
            <a:spcBef>
              <a:spcPct val="0"/>
            </a:spcBef>
            <a:spcAft>
              <a:spcPct val="35000"/>
            </a:spcAft>
            <a:buNone/>
          </a:pPr>
          <a:r>
            <a:rPr lang="en-US" sz="1500" b="0" kern="1200" dirty="0"/>
            <a:t>Address challenges like heat management and mass transfer when scaling up the process.</a:t>
          </a:r>
          <a:endParaRPr lang="en-US" sz="1500" b="1" kern="1200" dirty="0">
            <a:latin typeface="Calibri Light" panose="020F0302020204030204"/>
          </a:endParaRPr>
        </a:p>
      </dsp:txBody>
      <dsp:txXfrm>
        <a:off x="6011695" y="3357402"/>
        <a:ext cx="5052544" cy="894187"/>
      </dsp:txXfrm>
    </dsp:sp>
    <dsp:sp modelId="{DE3A55BD-2812-4610-B210-7D71E9102E0F}">
      <dsp:nvSpPr>
        <dsp:cNvPr id="0" name=""/>
        <dsp:cNvSpPr/>
      </dsp:nvSpPr>
      <dsp:spPr>
        <a:xfrm>
          <a:off x="0" y="4475137"/>
          <a:ext cx="11064239" cy="8941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1AA58-EE4F-4218-85B6-A6C9C15F6DA6}">
      <dsp:nvSpPr>
        <dsp:cNvPr id="0" name=""/>
        <dsp:cNvSpPr/>
      </dsp:nvSpPr>
      <dsp:spPr>
        <a:xfrm>
          <a:off x="270491" y="4676330"/>
          <a:ext cx="491803" cy="4918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8209DD-95E6-4FC6-877A-C9C48FF1F790}">
      <dsp:nvSpPr>
        <dsp:cNvPr id="0" name=""/>
        <dsp:cNvSpPr/>
      </dsp:nvSpPr>
      <dsp:spPr>
        <a:xfrm>
          <a:off x="1032787" y="4475137"/>
          <a:ext cx="4978908"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844550">
            <a:lnSpc>
              <a:spcPct val="100000"/>
            </a:lnSpc>
            <a:spcBef>
              <a:spcPct val="0"/>
            </a:spcBef>
            <a:spcAft>
              <a:spcPct val="35000"/>
            </a:spcAft>
            <a:buNone/>
          </a:pPr>
          <a:r>
            <a:rPr lang="en-US" sz="1900" b="1" kern="1200" dirty="0">
              <a:latin typeface="Aharoni"/>
              <a:cs typeface="Aharoni"/>
            </a:rPr>
            <a:t>Environmental Impact Assessment</a:t>
          </a:r>
          <a:endParaRPr lang="en-US" sz="1900" b="0" kern="1200" dirty="0">
            <a:latin typeface="Aharoni"/>
            <a:cs typeface="Aharoni"/>
          </a:endParaRPr>
        </a:p>
      </dsp:txBody>
      <dsp:txXfrm>
        <a:off x="1032787" y="4475137"/>
        <a:ext cx="4978908" cy="894187"/>
      </dsp:txXfrm>
    </dsp:sp>
    <dsp:sp modelId="{BD2DA383-A6CF-425C-8FE3-26DFE809B4A4}">
      <dsp:nvSpPr>
        <dsp:cNvPr id="0" name=""/>
        <dsp:cNvSpPr/>
      </dsp:nvSpPr>
      <dsp:spPr>
        <a:xfrm>
          <a:off x="6011695" y="4475137"/>
          <a:ext cx="5052544" cy="894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635" tIns="94635" rIns="94635" bIns="94635" numCol="1" spcCol="1270" anchor="ctr" anchorCtr="0">
          <a:noAutofit/>
        </a:bodyPr>
        <a:lstStyle/>
        <a:p>
          <a:pPr marL="0" lvl="0" indent="0" algn="l" defTabSz="666750">
            <a:lnSpc>
              <a:spcPct val="100000"/>
            </a:lnSpc>
            <a:spcBef>
              <a:spcPct val="0"/>
            </a:spcBef>
            <a:spcAft>
              <a:spcPct val="35000"/>
            </a:spcAft>
            <a:buNone/>
          </a:pPr>
          <a:r>
            <a:rPr lang="en-US" sz="1500" b="0" kern="1200" dirty="0"/>
            <a:t>Conduct a life cycle assessment to confirm the eco-friendliness of the scaled-up </a:t>
          </a:r>
          <a:r>
            <a:rPr lang="en-US" sz="1500" b="0" kern="1200" dirty="0">
              <a:latin typeface="Calibri Light" panose="020F0302020204030204"/>
            </a:rPr>
            <a:t>organo-photosynthesis</a:t>
          </a:r>
          <a:r>
            <a:rPr lang="en-US" sz="1500" b="0" kern="1200" dirty="0"/>
            <a:t> method compared to traditional approaches.</a:t>
          </a:r>
          <a:endParaRPr lang="en-US" sz="1500" b="1" kern="1200" dirty="0">
            <a:latin typeface="Calibri Light" panose="020F0302020204030204"/>
          </a:endParaRPr>
        </a:p>
      </dsp:txBody>
      <dsp:txXfrm>
        <a:off x="6011695" y="4475137"/>
        <a:ext cx="5052544" cy="894187"/>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pPr/>
              <a:t>9/13/2023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pPr/>
              <a:t>9/13/2023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pPr/>
              <a:t>9/13/2023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pPr/>
              <a:t>9/13/2023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pPr/>
              <a:t>9/13/2023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pPr/>
              <a:t>9/13/2023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pPr/>
              <a:t>‹#›</a:t>
            </a:fld>
            <a:endParaRPr lang="en-US"/>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39/c2py20237a" TargetMode="External"/><Relationship Id="rId2" Type="http://schemas.openxmlformats.org/officeDocument/2006/relationships/hyperlink" Target="https://doi.org/10.1016/j.apcatb.2014.12.050" TargetMode="External"/><Relationship Id="rId1" Type="http://schemas.openxmlformats.org/officeDocument/2006/relationships/slideLayout" Target="../slideLayouts/slideLayout2.xml"/><Relationship Id="rId4" Type="http://schemas.openxmlformats.org/officeDocument/2006/relationships/hyperlink" Target="https://doi.org/10.1016/j.cej.2020.12735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xmlns="" id="{8A94871E-96FC-4ADE-815B-41A636E34F1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8733" y="445347"/>
            <a:ext cx="6692827" cy="3892669"/>
          </a:xfrm>
        </p:spPr>
        <p:txBody>
          <a:bodyPr>
            <a:normAutofit/>
          </a:bodyPr>
          <a:lstStyle/>
          <a:p>
            <a:pPr algn="l"/>
            <a:r>
              <a:rPr lang="en-US" sz="4600" b="1" dirty="0">
                <a:latin typeface="Aharoni"/>
                <a:cs typeface="Calibri Light"/>
              </a:rPr>
              <a:t>Sc</a:t>
            </a:r>
            <a:r>
              <a:rPr lang="en-US" sz="4600" b="1" dirty="0">
                <a:latin typeface="Aharoni"/>
                <a:ea typeface="+mj-lt"/>
                <a:cs typeface="+mj-lt"/>
              </a:rPr>
              <a:t>ale up of visible light organo-photocatalytic synthesis reactions in a spinning disc reactor</a:t>
            </a:r>
          </a:p>
        </p:txBody>
      </p:sp>
      <p:sp>
        <p:nvSpPr>
          <p:cNvPr id="3" name="Subtitle 2"/>
          <p:cNvSpPr>
            <a:spLocks noGrp="1"/>
          </p:cNvSpPr>
          <p:nvPr>
            <p:ph type="subTitle" idx="1"/>
          </p:nvPr>
        </p:nvSpPr>
        <p:spPr>
          <a:xfrm>
            <a:off x="640080" y="5139161"/>
            <a:ext cx="6692827" cy="1569486"/>
          </a:xfrm>
        </p:spPr>
        <p:txBody>
          <a:bodyPr vert="horz" lIns="91440" tIns="45720" rIns="91440" bIns="45720" rtlCol="0">
            <a:normAutofit/>
          </a:bodyPr>
          <a:lstStyle/>
          <a:p>
            <a:pPr algn="l"/>
            <a:r>
              <a:rPr lang="en-US" dirty="0">
                <a:cs typeface="Calibri"/>
              </a:rPr>
              <a:t>ONKAR </a:t>
            </a:r>
            <a:r>
              <a:rPr lang="en-US" dirty="0">
                <a:ea typeface="+mn-lt"/>
                <a:cs typeface="+mn-lt"/>
              </a:rPr>
              <a:t>DUBEY</a:t>
            </a:r>
          </a:p>
          <a:p>
            <a:pPr algn="l"/>
            <a:r>
              <a:rPr lang="en-US" dirty="0">
                <a:cs typeface="Calibri" panose="020F0502020204030204"/>
              </a:rPr>
              <a:t>SHIV</a:t>
            </a:r>
            <a:r>
              <a:rPr lang="en-US" dirty="0">
                <a:ea typeface="+mn-lt"/>
                <a:cs typeface="+mn-lt"/>
              </a:rPr>
              <a:t>AM ADBHUTE</a:t>
            </a:r>
          </a:p>
          <a:p>
            <a:pPr algn="l"/>
            <a:r>
              <a:rPr lang="en-US" dirty="0">
                <a:ea typeface="+mn-lt"/>
                <a:cs typeface="+mn-lt"/>
              </a:rPr>
              <a:t>ARIJIT MOHANTA</a:t>
            </a:r>
          </a:p>
        </p:txBody>
      </p:sp>
      <p:sp>
        <p:nvSpPr>
          <p:cNvPr id="62" name="sketch line">
            <a:extLst>
              <a:ext uri="{FF2B5EF4-FFF2-40B4-BE49-F238E27FC236}">
                <a16:creationId xmlns:a16="http://schemas.microsoft.com/office/drawing/2014/main" xmlns="" id="{3FCFB1DE-0B7E-48CC-BA90-B2AB0889F9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lose-up of a document&#10;&#10;Description automatically generated">
            <a:extLst>
              <a:ext uri="{FF2B5EF4-FFF2-40B4-BE49-F238E27FC236}">
                <a16:creationId xmlns:a16="http://schemas.microsoft.com/office/drawing/2014/main" xmlns="" id="{C8116776-08AE-9EAE-7AFD-FA945EE409D4}"/>
              </a:ext>
            </a:extLst>
          </p:cNvPr>
          <p:cNvPicPr>
            <a:picLocks noChangeAspect="1"/>
          </p:cNvPicPr>
          <p:nvPr/>
        </p:nvPicPr>
        <p:blipFill>
          <a:blip r:embed="rId2"/>
          <a:stretch>
            <a:fillRect/>
          </a:stretch>
        </p:blipFill>
        <p:spPr>
          <a:xfrm>
            <a:off x="7781544" y="810843"/>
            <a:ext cx="4087368" cy="4999839"/>
          </a:xfrm>
          <a:prstGeom prst="rect">
            <a:avLst/>
          </a:prstGeom>
        </p:spPr>
      </p:pic>
      <p:pic>
        <p:nvPicPr>
          <p:cNvPr id="4" name="Picture 3" descr="A logo with a symbol in the middle&#10;&#10;Description automatically generated">
            <a:extLst>
              <a:ext uri="{FF2B5EF4-FFF2-40B4-BE49-F238E27FC236}">
                <a16:creationId xmlns:a16="http://schemas.microsoft.com/office/drawing/2014/main" xmlns="" id="{EFCB1114-1C1F-C94F-6922-3A4A91821993}"/>
              </a:ext>
            </a:extLst>
          </p:cNvPr>
          <p:cNvPicPr>
            <a:picLocks noChangeAspect="1"/>
          </p:cNvPicPr>
          <p:nvPr/>
        </p:nvPicPr>
        <p:blipFill>
          <a:blip r:embed="rId3"/>
          <a:stretch>
            <a:fillRect/>
          </a:stretch>
        </p:blipFill>
        <p:spPr>
          <a:xfrm>
            <a:off x="0" y="120545"/>
            <a:ext cx="1066800" cy="954405"/>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BF882EA-91A0-1A81-1F8C-15BC40A2B343}"/>
              </a:ext>
            </a:extLst>
          </p:cNvPr>
          <p:cNvSpPr>
            <a:spLocks noGrp="1"/>
          </p:cNvSpPr>
          <p:nvPr>
            <p:ph type="title"/>
          </p:nvPr>
        </p:nvSpPr>
        <p:spPr>
          <a:xfrm>
            <a:off x="841248" y="256032"/>
            <a:ext cx="10506456" cy="1014984"/>
          </a:xfrm>
        </p:spPr>
        <p:txBody>
          <a:bodyPr anchor="b">
            <a:normAutofit/>
          </a:bodyPr>
          <a:lstStyle/>
          <a:p>
            <a:r>
              <a:rPr lang="en-US" u="sng">
                <a:latin typeface="Aharoni"/>
                <a:cs typeface="Aharoni"/>
              </a:rPr>
              <a:t>RESULTS AND DISCUSSIONS</a:t>
            </a:r>
          </a:p>
        </p:txBody>
      </p:sp>
      <p:sp>
        <p:nvSpPr>
          <p:cNvPr id="13" name="Rectangle 12">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xmlns="" id="{F80E6723-6BFD-CFEE-F7AF-2F5BA9A59CDD}"/>
              </a:ext>
            </a:extLst>
          </p:cNvPr>
          <p:cNvSpPr>
            <a:spLocks noGrp="1"/>
          </p:cNvSpPr>
          <p:nvPr>
            <p:ph idx="1"/>
          </p:nvPr>
        </p:nvSpPr>
        <p:spPr>
          <a:xfrm>
            <a:off x="1780575" y="1926266"/>
            <a:ext cx="8928466" cy="3694585"/>
          </a:xfrm>
        </p:spPr>
        <p:txBody>
          <a:bodyPr vert="horz" lIns="91440" tIns="45720" rIns="91440" bIns="45720" rtlCol="0" anchor="t">
            <a:normAutofit/>
          </a:bodyPr>
          <a:lstStyle/>
          <a:p>
            <a:pPr marL="191770" indent="-191770" defTabSz="768096">
              <a:spcBef>
                <a:spcPts val="840"/>
              </a:spcBef>
            </a:pPr>
            <a:r>
              <a:rPr lang="en-US" b="1" kern="1200" dirty="0">
                <a:latin typeface="+mn-lt"/>
                <a:ea typeface="+mn-lt"/>
                <a:cs typeface="+mn-lt"/>
              </a:rPr>
              <a:t>Significant Reaction Parameters</a:t>
            </a:r>
            <a:r>
              <a:rPr lang="en-US" kern="1200" dirty="0">
                <a:solidFill>
                  <a:srgbClr val="D1D5DB"/>
                </a:solidFill>
                <a:latin typeface="+mn-lt"/>
                <a:ea typeface="+mn-lt"/>
                <a:cs typeface="+mn-lt"/>
              </a:rPr>
              <a:t>: </a:t>
            </a:r>
            <a:r>
              <a:rPr lang="en-US" kern="1200" dirty="0">
                <a:latin typeface="+mn-lt"/>
                <a:ea typeface="+mn-lt"/>
                <a:cs typeface="+mn-lt"/>
              </a:rPr>
              <a:t>The reaction rate is profoundly influenced by disc size, light intensity, and flow rate, and understanding how they interact with disc size is critical for efficient optimization and cost reduction.</a:t>
            </a:r>
          </a:p>
          <a:p>
            <a:endParaRPr lang="en-US" sz="3600" dirty="0">
              <a:cs typeface="Calibri"/>
            </a:endParaRPr>
          </a:p>
        </p:txBody>
      </p:sp>
      <p:pic>
        <p:nvPicPr>
          <p:cNvPr id="4" name="Picture 3" descr="A collage of images of a circular object&#10;&#10;Description automatically generated">
            <a:extLst>
              <a:ext uri="{FF2B5EF4-FFF2-40B4-BE49-F238E27FC236}">
                <a16:creationId xmlns:a16="http://schemas.microsoft.com/office/drawing/2014/main" xmlns="" id="{BD5B5D39-332E-4529-D0C7-A6A28B283150}"/>
              </a:ext>
            </a:extLst>
          </p:cNvPr>
          <p:cNvPicPr>
            <a:picLocks noChangeAspect="1"/>
          </p:cNvPicPr>
          <p:nvPr/>
        </p:nvPicPr>
        <p:blipFill>
          <a:blip r:embed="rId2"/>
          <a:stretch>
            <a:fillRect/>
          </a:stretch>
        </p:blipFill>
        <p:spPr>
          <a:xfrm>
            <a:off x="1330559" y="3712967"/>
            <a:ext cx="4934380" cy="2834983"/>
          </a:xfrm>
          <a:prstGeom prst="rect">
            <a:avLst/>
          </a:prstGeom>
        </p:spPr>
      </p:pic>
      <p:sp>
        <p:nvSpPr>
          <p:cNvPr id="5" name="TextBox 4">
            <a:extLst>
              <a:ext uri="{FF2B5EF4-FFF2-40B4-BE49-F238E27FC236}">
                <a16:creationId xmlns:a16="http://schemas.microsoft.com/office/drawing/2014/main" xmlns="" id="{344B2D4E-CE99-041A-D173-7B6A363AB7D1}"/>
              </a:ext>
            </a:extLst>
          </p:cNvPr>
          <p:cNvSpPr txBox="1"/>
          <p:nvPr/>
        </p:nvSpPr>
        <p:spPr>
          <a:xfrm>
            <a:off x="6166212" y="3832262"/>
            <a:ext cx="4868614" cy="23467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defTabSz="768096">
              <a:spcAft>
                <a:spcPts val="600"/>
              </a:spcAft>
            </a:pPr>
            <a:r>
              <a:rPr lang="en-US" sz="2350" kern="1200" dirty="0">
                <a:latin typeface="+mn-lt"/>
                <a:ea typeface="+mn-lt"/>
                <a:cs typeface="+mn-lt"/>
              </a:rPr>
              <a:t>Visual studies with a </a:t>
            </a:r>
            <a:r>
              <a:rPr lang="en-US" sz="2350" b="1" kern="1200" dirty="0">
                <a:latin typeface="+mn-lt"/>
                <a:ea typeface="+mn-lt"/>
                <a:cs typeface="+mn-lt"/>
              </a:rPr>
              <a:t>20 cm disc</a:t>
            </a:r>
            <a:r>
              <a:rPr lang="en-US" sz="2350" kern="1200" dirty="0">
                <a:latin typeface="+mn-lt"/>
                <a:ea typeface="+mn-lt"/>
                <a:cs typeface="+mn-lt"/>
              </a:rPr>
              <a:t> at different </a:t>
            </a:r>
            <a:endParaRPr lang="en-US" sz="2350" kern="1200" dirty="0">
              <a:latin typeface="+mn-lt"/>
              <a:ea typeface="+mn-ea"/>
              <a:cs typeface="Calibri"/>
            </a:endParaRPr>
          </a:p>
          <a:p>
            <a:pPr algn="just" defTabSz="768096">
              <a:spcAft>
                <a:spcPts val="600"/>
              </a:spcAft>
            </a:pPr>
            <a:r>
              <a:rPr lang="en-US" sz="2350" b="1" kern="1200" dirty="0">
                <a:latin typeface="+mn-lt"/>
                <a:ea typeface="+mn-lt"/>
                <a:cs typeface="+mn-lt"/>
              </a:rPr>
              <a:t>flow rates (</a:t>
            </a:r>
            <a:r>
              <a:rPr lang="en-US" sz="2350" b="1" dirty="0">
                <a:ea typeface="+mn-lt"/>
                <a:cs typeface="+mn-lt"/>
              </a:rPr>
              <a:t>1-</a:t>
            </a:r>
            <a:r>
              <a:rPr lang="en-US" sz="2350" b="1" kern="1200" dirty="0">
                <a:latin typeface="+mn-lt"/>
                <a:ea typeface="+mn-lt"/>
                <a:cs typeface="+mn-lt"/>
              </a:rPr>
              <a:t>, </a:t>
            </a:r>
            <a:r>
              <a:rPr lang="en-US" sz="2350" b="1" dirty="0">
                <a:ea typeface="+mn-lt"/>
                <a:cs typeface="+mn-lt"/>
              </a:rPr>
              <a:t>3-</a:t>
            </a:r>
            <a:r>
              <a:rPr lang="en-US" sz="2350" b="1" kern="1200" dirty="0">
                <a:latin typeface="+mn-lt"/>
                <a:ea typeface="+mn-lt"/>
                <a:cs typeface="+mn-lt"/>
              </a:rPr>
              <a:t>, and </a:t>
            </a:r>
            <a:r>
              <a:rPr lang="en-US" sz="2350" b="1" dirty="0">
                <a:ea typeface="+mn-lt"/>
                <a:cs typeface="+mn-lt"/>
              </a:rPr>
              <a:t>5-ml</a:t>
            </a:r>
            <a:r>
              <a:rPr lang="en-US" sz="2350" b="1" kern="1200" dirty="0">
                <a:latin typeface="+mn-lt"/>
                <a:ea typeface="+mn-lt"/>
                <a:cs typeface="+mn-lt"/>
              </a:rPr>
              <a:t> s -1)</a:t>
            </a:r>
            <a:r>
              <a:rPr lang="en-US" sz="2350" kern="1200" dirty="0">
                <a:latin typeface="+mn-lt"/>
                <a:ea typeface="+mn-lt"/>
                <a:cs typeface="+mn-lt"/>
              </a:rPr>
              <a:t> and </a:t>
            </a:r>
            <a:endParaRPr lang="en-US" sz="2350" kern="1200" dirty="0">
              <a:latin typeface="+mn-lt"/>
              <a:ea typeface="+mn-ea"/>
              <a:cs typeface="Calibri"/>
            </a:endParaRPr>
          </a:p>
          <a:p>
            <a:pPr algn="just" defTabSz="768096">
              <a:spcAft>
                <a:spcPts val="600"/>
              </a:spcAft>
            </a:pPr>
            <a:r>
              <a:rPr lang="en-US" sz="2350" b="1" kern="1200" dirty="0">
                <a:latin typeface="+mn-lt"/>
                <a:ea typeface="+mn-lt"/>
                <a:cs typeface="+mn-lt"/>
              </a:rPr>
              <a:t>rotational speeds (150, 300, and 450 rpm)</a:t>
            </a:r>
            <a:r>
              <a:rPr lang="en-US" sz="2350" kern="1200" dirty="0">
                <a:latin typeface="+mn-lt"/>
                <a:ea typeface="+mn-lt"/>
                <a:cs typeface="+mn-lt"/>
              </a:rPr>
              <a:t>. </a:t>
            </a:r>
            <a:endParaRPr lang="en-US" sz="2350" kern="1200" dirty="0">
              <a:latin typeface="+mn-lt"/>
              <a:ea typeface="+mn-ea"/>
              <a:cs typeface="Calibri"/>
            </a:endParaRPr>
          </a:p>
          <a:p>
            <a:pPr algn="just">
              <a:spcAft>
                <a:spcPts val="600"/>
              </a:spcAft>
            </a:pPr>
            <a:endParaRPr lang="en-US" sz="1400">
              <a:cs typeface="Calibri"/>
            </a:endParaRPr>
          </a:p>
        </p:txBody>
      </p:sp>
    </p:spTree>
    <p:extLst>
      <p:ext uri="{BB962C8B-B14F-4D97-AF65-F5344CB8AC3E}">
        <p14:creationId xmlns:p14="http://schemas.microsoft.com/office/powerpoint/2010/main" xmlns="" val="361950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4B4F4C-98D5-4E19-1E11-A17F633D4F99}"/>
              </a:ext>
            </a:extLst>
          </p:cNvPr>
          <p:cNvSpPr>
            <a:spLocks noGrp="1"/>
          </p:cNvSpPr>
          <p:nvPr>
            <p:ph type="title"/>
          </p:nvPr>
        </p:nvSpPr>
        <p:spPr>
          <a:xfrm>
            <a:off x="624840" y="253365"/>
            <a:ext cx="10515600" cy="1813243"/>
          </a:xfrm>
          <a:solidFill>
            <a:schemeClr val="bg1"/>
          </a:solidFill>
        </p:spPr>
        <p:txBody>
          <a:bodyPr vert="horz" lIns="91440" tIns="45720" rIns="91440" bIns="45720" rtlCol="0" anchor="ctr">
            <a:noAutofit/>
          </a:bodyPr>
          <a:lstStyle/>
          <a:p>
            <a:pPr marL="457200" indent="-457200">
              <a:buFont typeface="Arial"/>
              <a:buChar char="•"/>
            </a:pPr>
            <a:r>
              <a:rPr lang="en-US" sz="2800" b="1" dirty="0">
                <a:latin typeface="Aharoni"/>
                <a:ea typeface="+mj-lt"/>
                <a:cs typeface="+mj-lt"/>
              </a:rPr>
              <a:t>Role of Surface Area</a:t>
            </a:r>
            <a:r>
              <a:rPr lang="en-US" sz="2800" b="1" dirty="0">
                <a:ea typeface="+mj-lt"/>
                <a:cs typeface="+mj-lt"/>
              </a:rPr>
              <a:t>: Increasing the surface area, especially through larger discs, augments reaction rates. Nevertheless, scaling up traditional batch reactors proves to be economically unfeasible.</a:t>
            </a:r>
            <a:br>
              <a:rPr lang="en-US" sz="2800" b="1" dirty="0">
                <a:ea typeface="+mj-lt"/>
                <a:cs typeface="+mj-lt"/>
              </a:rPr>
            </a:br>
            <a:endParaRPr lang="en-US" sz="2800" b="1" dirty="0">
              <a:ea typeface="+mj-lt"/>
              <a:cs typeface="+mj-lt"/>
            </a:endParaRPr>
          </a:p>
        </p:txBody>
      </p:sp>
      <p:sp>
        <p:nvSpPr>
          <p:cNvPr id="3" name="TextBox 2">
            <a:extLst>
              <a:ext uri="{FF2B5EF4-FFF2-40B4-BE49-F238E27FC236}">
                <a16:creationId xmlns:a16="http://schemas.microsoft.com/office/drawing/2014/main" xmlns="" id="{D8F4B1B7-B185-4845-6740-516B31C594E8}"/>
              </a:ext>
            </a:extLst>
          </p:cNvPr>
          <p:cNvSpPr txBox="1"/>
          <p:nvPr/>
        </p:nvSpPr>
        <p:spPr>
          <a:xfrm>
            <a:off x="558800" y="1871133"/>
            <a:ext cx="1099989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Arial"/>
              <a:buChar char="•"/>
            </a:pPr>
            <a:r>
              <a:rPr lang="en-US" sz="2800" b="1" dirty="0">
                <a:latin typeface="Aharoni"/>
                <a:ea typeface="+mn-lt"/>
                <a:cs typeface="+mn-lt"/>
              </a:rPr>
              <a:t>SDR's Performance Advantage</a:t>
            </a:r>
            <a:r>
              <a:rPr lang="en-US" sz="2800" dirty="0">
                <a:ea typeface="+mn-lt"/>
                <a:cs typeface="+mn-lt"/>
              </a:rPr>
              <a:t>: Spinning disc reactors (SDR) outshine batch reactors by providing superior control over reaction conditions and expediting reactions, particularly when employing larger discs.</a:t>
            </a:r>
            <a:endParaRPr lang="en-US" sz="2800">
              <a:cs typeface="Calibri"/>
            </a:endParaRPr>
          </a:p>
        </p:txBody>
      </p:sp>
      <p:pic>
        <p:nvPicPr>
          <p:cNvPr id="4" name="Picture 3">
            <a:extLst>
              <a:ext uri="{FF2B5EF4-FFF2-40B4-BE49-F238E27FC236}">
                <a16:creationId xmlns:a16="http://schemas.microsoft.com/office/drawing/2014/main" xmlns="" id="{B5B67E07-F837-E2B7-E96E-85323B2136AD}"/>
              </a:ext>
            </a:extLst>
          </p:cNvPr>
          <p:cNvPicPr>
            <a:picLocks noChangeAspect="1"/>
          </p:cNvPicPr>
          <p:nvPr/>
        </p:nvPicPr>
        <p:blipFill>
          <a:blip r:embed="rId2"/>
          <a:stretch>
            <a:fillRect/>
          </a:stretch>
        </p:blipFill>
        <p:spPr>
          <a:xfrm>
            <a:off x="2956560" y="3689285"/>
            <a:ext cx="4632960" cy="2913511"/>
          </a:xfrm>
          <a:prstGeom prst="rect">
            <a:avLst/>
          </a:prstGeom>
        </p:spPr>
      </p:pic>
    </p:spTree>
    <p:extLst>
      <p:ext uri="{BB962C8B-B14F-4D97-AF65-F5344CB8AC3E}">
        <p14:creationId xmlns:p14="http://schemas.microsoft.com/office/powerpoint/2010/main" xmlns="" val="91147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770C48D-60EC-8F7E-C7EB-C7E8280F99C3}"/>
              </a:ext>
            </a:extLst>
          </p:cNvPr>
          <p:cNvSpPr>
            <a:spLocks noGrp="1"/>
          </p:cNvSpPr>
          <p:nvPr>
            <p:ph type="title"/>
          </p:nvPr>
        </p:nvSpPr>
        <p:spPr>
          <a:xfrm>
            <a:off x="549822" y="478370"/>
            <a:ext cx="10066122" cy="1298448"/>
          </a:xfrm>
        </p:spPr>
        <p:txBody>
          <a:bodyPr vert="horz" lIns="91440" tIns="45720" rIns="91440" bIns="45720" rtlCol="0" anchor="b">
            <a:normAutofit/>
          </a:bodyPr>
          <a:lstStyle/>
          <a:p>
            <a:pPr marL="571500" indent="-571500">
              <a:buFont typeface="Arial"/>
              <a:buChar char="•"/>
            </a:pPr>
            <a:r>
              <a:rPr lang="en-US" sz="2800" b="1" kern="1200" dirty="0">
                <a:latin typeface="Aharoni"/>
                <a:cs typeface="Aharoni"/>
              </a:rPr>
              <a:t>Rate constants of the performance of the batch stirred reactor and the SDR with 20 and 50 cm </a:t>
            </a:r>
            <a:endParaRPr lang="en-US" sz="2800" kern="1200">
              <a:latin typeface="Aharoni"/>
              <a:cs typeface="Aharoni"/>
            </a:endParaRPr>
          </a:p>
        </p:txBody>
      </p:sp>
      <p:sp>
        <p:nvSpPr>
          <p:cNvPr id="12" name="Rectangle 11">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xmlns="" id="{C6DA2206-5334-CD64-C1E1-A7DCD83A1614}"/>
              </a:ext>
            </a:extLst>
          </p:cNvPr>
          <p:cNvSpPr txBox="1"/>
          <p:nvPr/>
        </p:nvSpPr>
        <p:spPr>
          <a:xfrm>
            <a:off x="631101" y="3544389"/>
            <a:ext cx="10433858" cy="36394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228600">
              <a:lnSpc>
                <a:spcPct val="90000"/>
              </a:lnSpc>
              <a:spcAft>
                <a:spcPts val="600"/>
              </a:spcAft>
              <a:buFont typeface="Arial" panose="020B0604020202020204" pitchFamily="34" charset="0"/>
              <a:buChar char="•"/>
            </a:pPr>
            <a:r>
              <a:rPr lang="en-US" sz="2800" b="1" dirty="0">
                <a:latin typeface="Aharoni"/>
                <a:cs typeface="Aharoni"/>
              </a:rPr>
              <a:t>Optimal Reaction Conditions</a:t>
            </a:r>
            <a:r>
              <a:rPr lang="en-US" sz="2800" dirty="0"/>
              <a:t>: Achieving the highest reaction rates and productivity demands specific conditions: elevated light intensity, amine concentration, flow rate, minimal catalyst loading, and lower rotational speed, ultimately resulting in an optimal reaction rate.</a:t>
            </a:r>
            <a:endParaRPr lang="en-US" sz="2800" dirty="0">
              <a:cs typeface="Calibri"/>
            </a:endParaRPr>
          </a:p>
        </p:txBody>
      </p:sp>
      <p:pic>
        <p:nvPicPr>
          <p:cNvPr id="4" name="Content Placeholder 3" descr="A white sheet with black text&#10;&#10;Description automatically generated">
            <a:extLst>
              <a:ext uri="{FF2B5EF4-FFF2-40B4-BE49-F238E27FC236}">
                <a16:creationId xmlns:a16="http://schemas.microsoft.com/office/drawing/2014/main" xmlns="" id="{82E28D91-C53B-8DD1-B2A7-DE5CFC9CDEC9}"/>
              </a:ext>
            </a:extLst>
          </p:cNvPr>
          <p:cNvPicPr>
            <a:picLocks noGrp="1" noChangeAspect="1"/>
          </p:cNvPicPr>
          <p:nvPr>
            <p:ph idx="1"/>
          </p:nvPr>
        </p:nvPicPr>
        <p:blipFill>
          <a:blip r:embed="rId2"/>
          <a:stretch>
            <a:fillRect/>
          </a:stretch>
        </p:blipFill>
        <p:spPr>
          <a:xfrm>
            <a:off x="790892" y="2205877"/>
            <a:ext cx="10118517" cy="2137399"/>
          </a:xfrm>
          <a:prstGeom prst="rect">
            <a:avLst/>
          </a:prstGeom>
        </p:spPr>
      </p:pic>
      <p:sp>
        <p:nvSpPr>
          <p:cNvPr id="16" name="Rectangle 15">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29252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5463EB0A-3D7C-4AA5-BFA5-8EE5B4BA56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1B34D3B-6A64-AA82-7905-7E469C5F6ADC}"/>
              </a:ext>
            </a:extLst>
          </p:cNvPr>
          <p:cNvSpPr>
            <a:spLocks noGrp="1"/>
          </p:cNvSpPr>
          <p:nvPr>
            <p:ph type="title"/>
          </p:nvPr>
        </p:nvSpPr>
        <p:spPr>
          <a:xfrm>
            <a:off x="629451" y="1569403"/>
            <a:ext cx="11034695" cy="3174690"/>
          </a:xfrm>
        </p:spPr>
        <p:txBody>
          <a:bodyPr vert="horz" lIns="91440" tIns="45720" rIns="91440" bIns="45720" rtlCol="0" anchor="b">
            <a:normAutofit/>
          </a:bodyPr>
          <a:lstStyle/>
          <a:p>
            <a:pPr marL="457200" indent="-457200">
              <a:buFont typeface="Arial"/>
              <a:buChar char="•"/>
            </a:pPr>
            <a:r>
              <a:rPr lang="en-US" sz="3200" b="1" kern="1200" dirty="0">
                <a:latin typeface="Aharoni"/>
                <a:cs typeface="Aharoni"/>
              </a:rPr>
              <a:t>Impact of Flow Patterns</a:t>
            </a:r>
            <a:r>
              <a:rPr lang="en-US" sz="3200" kern="1200" dirty="0">
                <a:latin typeface="Aharoni"/>
                <a:cs typeface="Aharoni"/>
              </a:rPr>
              <a:t>:</a:t>
            </a:r>
            <a:r>
              <a:rPr lang="en-US" sz="3200" kern="1200" dirty="0">
                <a:latin typeface="+mj-lt"/>
                <a:ea typeface="+mj-ea"/>
                <a:cs typeface="+mj-cs"/>
              </a:rPr>
              <a:t> </a:t>
            </a:r>
            <a:r>
              <a:rPr lang="en-US" sz="3200" kern="1200" dirty="0">
                <a:latin typeface="Calibri"/>
                <a:cs typeface="Calibri"/>
              </a:rPr>
              <a:t>Investigations into thin films reveal that flow patterns, influenced by flow rate and spinning speed, play a crucial role in influencing reaction rates. Smoother flow patterns enhance reactions, while irregular waves hinder mass transfer and light penetration.</a:t>
            </a:r>
            <a:endParaRPr lang="en-US"/>
          </a:p>
          <a:p>
            <a:r>
              <a:rPr lang="en-US" sz="3200" kern="1200" dirty="0"/>
              <a:t/>
            </a:r>
            <a:br>
              <a:rPr lang="en-US" sz="3200" kern="1200" dirty="0"/>
            </a:br>
            <a:endParaRPr lang="en-US" sz="3200" kern="1200">
              <a:solidFill>
                <a:schemeClr val="tx1"/>
              </a:solidFill>
              <a:latin typeface="+mj-lt"/>
              <a:ea typeface="+mj-ea"/>
              <a:cs typeface="+mj-cs"/>
            </a:endParaRPr>
          </a:p>
        </p:txBody>
      </p:sp>
      <p:sp>
        <p:nvSpPr>
          <p:cNvPr id="9" name="Rectangle 8">
            <a:extLst>
              <a:ext uri="{FF2B5EF4-FFF2-40B4-BE49-F238E27FC236}">
                <a16:creationId xmlns:a16="http://schemas.microsoft.com/office/drawing/2014/main" xmlns="" id="{7945AD00-F967-454D-A4B2-39ABA5C88C2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857544"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xmlns="" id="{E9BC5B79-B912-427C-8219-E3E50943FC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578652" y="4501201"/>
            <a:ext cx="1103469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xmlns="" val="2004318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bar graph">
            <a:extLst>
              <a:ext uri="{FF2B5EF4-FFF2-40B4-BE49-F238E27FC236}">
                <a16:creationId xmlns:a16="http://schemas.microsoft.com/office/drawing/2014/main" xmlns="" id="{28E297AE-3117-D984-FD3E-27F1B0AA81EE}"/>
              </a:ext>
            </a:extLst>
          </p:cNvPr>
          <p:cNvPicPr>
            <a:picLocks noChangeAspect="1"/>
          </p:cNvPicPr>
          <p:nvPr/>
        </p:nvPicPr>
        <p:blipFill>
          <a:blip r:embed="rId2"/>
          <a:stretch>
            <a:fillRect/>
          </a:stretch>
        </p:blipFill>
        <p:spPr>
          <a:xfrm>
            <a:off x="477520" y="256288"/>
            <a:ext cx="10932160" cy="4557264"/>
          </a:xfrm>
          <a:prstGeom prst="rect">
            <a:avLst/>
          </a:prstGeom>
        </p:spPr>
      </p:pic>
      <p:sp>
        <p:nvSpPr>
          <p:cNvPr id="3" name="TextBox 2">
            <a:extLst>
              <a:ext uri="{FF2B5EF4-FFF2-40B4-BE49-F238E27FC236}">
                <a16:creationId xmlns:a16="http://schemas.microsoft.com/office/drawing/2014/main" xmlns="" id="{08F19FCF-8E38-DBA9-D5E6-7720A609A9AE}"/>
              </a:ext>
            </a:extLst>
          </p:cNvPr>
          <p:cNvSpPr txBox="1"/>
          <p:nvPr/>
        </p:nvSpPr>
        <p:spPr>
          <a:xfrm>
            <a:off x="3439160" y="5472853"/>
            <a:ext cx="429598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latin typeface="Aharoni"/>
                <a:cs typeface="Aharoni"/>
              </a:rPr>
              <a:t>PARETO CHART</a:t>
            </a:r>
          </a:p>
        </p:txBody>
      </p:sp>
    </p:spTree>
    <p:extLst>
      <p:ext uri="{BB962C8B-B14F-4D97-AF65-F5344CB8AC3E}">
        <p14:creationId xmlns:p14="http://schemas.microsoft.com/office/powerpoint/2010/main" xmlns="" val="2415625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6FF76B9-219D-4469-AF87-0236D29032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xmlns="" id="{DB88BD78-87E1-424D-B479-C37D8E41B12E}"/>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flipH="1">
            <a:off x="10964637" y="2358"/>
            <a:ext cx="1876653" cy="1766008"/>
            <a:chOff x="-648769" y="2358"/>
            <a:chExt cx="1876653" cy="1766008"/>
          </a:xfrm>
        </p:grpSpPr>
        <p:sp>
          <p:nvSpPr>
            <p:cNvPr id="14" name="Freeform: Shape 13">
              <a:extLst>
                <a:ext uri="{FF2B5EF4-FFF2-40B4-BE49-F238E27FC236}">
                  <a16:creationId xmlns:a16="http://schemas.microsoft.com/office/drawing/2014/main" xmlns="" id="{C05EB894-9410-4B20-95E4-7A25101AB89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166E38B6-B050-4340-8E8F-3A971DADC031}"/>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xmlns="" id="{2E80C965-DB6D-4F81-9E9E-B027384D0B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xmlns="" id="{633C5E46-DAC5-4661-9C87-22B08E2A512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graph with red and blue lines&#10;&#10;Description automatically generated">
            <a:extLst>
              <a:ext uri="{FF2B5EF4-FFF2-40B4-BE49-F238E27FC236}">
                <a16:creationId xmlns:a16="http://schemas.microsoft.com/office/drawing/2014/main" xmlns="" id="{08D94F12-024D-B5A7-F285-F676C32621A7}"/>
              </a:ext>
            </a:extLst>
          </p:cNvPr>
          <p:cNvPicPr>
            <a:picLocks noChangeAspect="1"/>
          </p:cNvPicPr>
          <p:nvPr/>
        </p:nvPicPr>
        <p:blipFill>
          <a:blip r:embed="rId2"/>
          <a:stretch>
            <a:fillRect/>
          </a:stretch>
        </p:blipFill>
        <p:spPr>
          <a:xfrm>
            <a:off x="643467" y="688702"/>
            <a:ext cx="4685291" cy="3462800"/>
          </a:xfrm>
          <a:prstGeom prst="rect">
            <a:avLst/>
          </a:prstGeom>
        </p:spPr>
      </p:pic>
      <p:pic>
        <p:nvPicPr>
          <p:cNvPr id="3" name="Picture 2" descr="A graph of a function&#10;&#10;Description automatically generated">
            <a:extLst>
              <a:ext uri="{FF2B5EF4-FFF2-40B4-BE49-F238E27FC236}">
                <a16:creationId xmlns:a16="http://schemas.microsoft.com/office/drawing/2014/main" xmlns="" id="{73EEA7B8-EE2B-8B43-3D83-4AB4F83E6100}"/>
              </a:ext>
            </a:extLst>
          </p:cNvPr>
          <p:cNvPicPr>
            <a:picLocks noChangeAspect="1"/>
          </p:cNvPicPr>
          <p:nvPr/>
        </p:nvPicPr>
        <p:blipFill>
          <a:blip r:embed="rId3"/>
          <a:stretch>
            <a:fillRect/>
          </a:stretch>
        </p:blipFill>
        <p:spPr>
          <a:xfrm>
            <a:off x="5748184" y="761647"/>
            <a:ext cx="5493453" cy="3460129"/>
          </a:xfrm>
          <a:prstGeom prst="rect">
            <a:avLst/>
          </a:prstGeom>
        </p:spPr>
      </p:pic>
      <p:sp>
        <p:nvSpPr>
          <p:cNvPr id="4" name="TextBox 3">
            <a:extLst>
              <a:ext uri="{FF2B5EF4-FFF2-40B4-BE49-F238E27FC236}">
                <a16:creationId xmlns:a16="http://schemas.microsoft.com/office/drawing/2014/main" xmlns="" id="{722965F7-EA32-4760-76EB-37D16536603F}"/>
              </a:ext>
            </a:extLst>
          </p:cNvPr>
          <p:cNvSpPr txBox="1"/>
          <p:nvPr/>
        </p:nvSpPr>
        <p:spPr>
          <a:xfrm>
            <a:off x="984463" y="4667269"/>
            <a:ext cx="5278625" cy="7127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000" b="1" kern="1200" dirty="0">
                <a:latin typeface="+mn-lt"/>
                <a:ea typeface="+mn-lt"/>
                <a:cs typeface="+mn-lt"/>
              </a:rPr>
              <a:t>P</a:t>
            </a:r>
            <a:r>
              <a:rPr lang="en-US" sz="2000" b="1" kern="1200" dirty="0">
                <a:latin typeface="Aharoni"/>
                <a:ea typeface="+mn-lt"/>
                <a:cs typeface="+mn-lt"/>
              </a:rPr>
              <a:t>LOT SHOWING THE MOST SIGNIFICANT </a:t>
            </a:r>
            <a:br>
              <a:rPr lang="en-US" sz="2000" b="1" kern="1200" dirty="0">
                <a:latin typeface="Aharoni"/>
                <a:ea typeface="+mn-lt"/>
                <a:cs typeface="+mn-lt"/>
              </a:rPr>
            </a:br>
            <a:r>
              <a:rPr lang="en-US" sz="2000" b="1" kern="1200" dirty="0">
                <a:latin typeface="Aharoni"/>
                <a:ea typeface="+mn-lt"/>
                <a:cs typeface="+mn-lt"/>
              </a:rPr>
              <a:t>FACTORS AFFECTING THE RATE CONSTANT.</a:t>
            </a:r>
            <a:endParaRPr lang="en-US" sz="2000" dirty="0">
              <a:latin typeface="Aharoni"/>
              <a:cs typeface="Calibri"/>
            </a:endParaRPr>
          </a:p>
        </p:txBody>
      </p:sp>
      <p:sp>
        <p:nvSpPr>
          <p:cNvPr id="5" name="TextBox 4">
            <a:extLst>
              <a:ext uri="{FF2B5EF4-FFF2-40B4-BE49-F238E27FC236}">
                <a16:creationId xmlns:a16="http://schemas.microsoft.com/office/drawing/2014/main" xmlns="" id="{D7197FC2-6F6F-2530-65C4-1AE5A5CC00D7}"/>
              </a:ext>
            </a:extLst>
          </p:cNvPr>
          <p:cNvSpPr txBox="1"/>
          <p:nvPr/>
        </p:nvSpPr>
        <p:spPr>
          <a:xfrm>
            <a:off x="6512016" y="4588839"/>
            <a:ext cx="5036517" cy="10926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sz="2000" b="1" kern="1200" dirty="0">
                <a:latin typeface="Aharoni"/>
                <a:ea typeface="+mn-lt"/>
                <a:cs typeface="+mn-lt"/>
              </a:rPr>
              <a:t>COMPARISON OF LN (CA/CAO) VS TIME OF DIFFERENT DISC SIZES IN THE SDR</a:t>
            </a:r>
            <a:r>
              <a:rPr lang="en-US" sz="2000" b="1" dirty="0">
                <a:latin typeface="Aharoni"/>
                <a:ea typeface="+mn-lt"/>
                <a:cs typeface="+mn-lt"/>
              </a:rPr>
              <a:t> </a:t>
            </a:r>
            <a:endParaRPr lang="en-US" sz="2000" kern="1200" dirty="0">
              <a:latin typeface="Aharoni"/>
              <a:cs typeface="Calibri"/>
            </a:endParaRPr>
          </a:p>
          <a:p>
            <a:pPr algn="l">
              <a:spcAft>
                <a:spcPts val="600"/>
              </a:spcAft>
            </a:pPr>
            <a:endParaRPr lang="en-US" sz="2000" dirty="0">
              <a:latin typeface="Aharoni"/>
              <a:cs typeface="Calibri"/>
            </a:endParaRPr>
          </a:p>
        </p:txBody>
      </p:sp>
    </p:spTree>
    <p:extLst>
      <p:ext uri="{BB962C8B-B14F-4D97-AF65-F5344CB8AC3E}">
        <p14:creationId xmlns:p14="http://schemas.microsoft.com/office/powerpoint/2010/main" xmlns="" val="4148126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F0266D7-3B98-9241-40A0-F6FA714F82A3}"/>
              </a:ext>
            </a:extLst>
          </p:cNvPr>
          <p:cNvSpPr>
            <a:spLocks noGrp="1"/>
          </p:cNvSpPr>
          <p:nvPr>
            <p:ph type="title"/>
          </p:nvPr>
        </p:nvSpPr>
        <p:spPr>
          <a:xfrm>
            <a:off x="838200" y="365125"/>
            <a:ext cx="10515600" cy="1325563"/>
          </a:xfrm>
        </p:spPr>
        <p:txBody>
          <a:bodyPr>
            <a:normAutofit/>
          </a:bodyPr>
          <a:lstStyle/>
          <a:p>
            <a:r>
              <a:rPr lang="en-US" u="sng" dirty="0">
                <a:latin typeface="Aharoni"/>
                <a:cs typeface="Aharoni"/>
              </a:rPr>
              <a:t>CONCLUSIONS</a:t>
            </a: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C84EC89-2C8B-EC97-75D7-B2CEA780B243}"/>
              </a:ext>
            </a:extLst>
          </p:cNvPr>
          <p:cNvSpPr>
            <a:spLocks noGrp="1"/>
          </p:cNvSpPr>
          <p:nvPr>
            <p:ph idx="1"/>
          </p:nvPr>
        </p:nvSpPr>
        <p:spPr>
          <a:xfrm>
            <a:off x="695960" y="2152904"/>
            <a:ext cx="10515600" cy="4251960"/>
          </a:xfrm>
        </p:spPr>
        <p:txBody>
          <a:bodyPr vert="horz" lIns="91440" tIns="45720" rIns="91440" bIns="45720" rtlCol="0" anchor="t">
            <a:normAutofit lnSpcReduction="10000"/>
          </a:bodyPr>
          <a:lstStyle/>
          <a:p>
            <a:r>
              <a:rPr lang="en-US" sz="2400" b="1" dirty="0">
                <a:latin typeface="Aharoni"/>
                <a:ea typeface="+mn-lt"/>
                <a:cs typeface="+mn-lt"/>
              </a:rPr>
              <a:t>SDR Outperforms Batch Reactors</a:t>
            </a:r>
            <a:r>
              <a:rPr lang="en-US" sz="2400" dirty="0">
                <a:latin typeface="Aharoni"/>
                <a:ea typeface="+mn-lt"/>
                <a:cs typeface="+mn-lt"/>
              </a:rPr>
              <a:t>:</a:t>
            </a:r>
            <a:r>
              <a:rPr lang="en-US" sz="2400" dirty="0">
                <a:ea typeface="+mn-lt"/>
                <a:cs typeface="+mn-lt"/>
              </a:rPr>
              <a:t> In two distinct reactions, the spinning disc reactor (SDR) demonstrated superior performance over batch stirred reactors concerning surface area, light intensity, and flow rate, resulting in heightened productivity and photon utilization efficiency.</a:t>
            </a:r>
            <a:endParaRPr lang="en-US" sz="2400" dirty="0">
              <a:cs typeface="Calibri" panose="020F0502020204030204"/>
            </a:endParaRPr>
          </a:p>
          <a:p>
            <a:r>
              <a:rPr lang="en-US" sz="2400" b="1" dirty="0">
                <a:latin typeface="Aharoni"/>
                <a:ea typeface="+mn-lt"/>
                <a:cs typeface="+mn-lt"/>
              </a:rPr>
              <a:t>Effectiveness Across Reaction Types</a:t>
            </a:r>
            <a:r>
              <a:rPr lang="en-US" sz="2400" dirty="0">
                <a:latin typeface="Aharoni"/>
                <a:ea typeface="+mn-lt"/>
                <a:cs typeface="+mn-lt"/>
              </a:rPr>
              <a:t>:</a:t>
            </a:r>
            <a:r>
              <a:rPr lang="en-US" sz="2400" dirty="0">
                <a:ea typeface="+mn-lt"/>
                <a:cs typeface="+mn-lt"/>
              </a:rPr>
              <a:t> SDR effectively excelled in both photon-transfer-limited and mass-transfer-limited reactions, achieving higher reaction rates and productivity in solar photocatalysis compared to traditional batch reactors.</a:t>
            </a:r>
            <a:endParaRPr lang="en-US" sz="2400">
              <a:cs typeface="Calibri"/>
            </a:endParaRPr>
          </a:p>
          <a:p>
            <a:r>
              <a:rPr lang="en-US" sz="2400" b="1" dirty="0">
                <a:latin typeface="Aharoni"/>
                <a:ea typeface="+mn-lt"/>
                <a:cs typeface="+mn-lt"/>
              </a:rPr>
              <a:t>Flow Rate and Spinning Speed Interaction</a:t>
            </a:r>
            <a:r>
              <a:rPr lang="en-US" sz="2400" dirty="0">
                <a:latin typeface="Aharoni"/>
                <a:ea typeface="+mn-lt"/>
                <a:cs typeface="+mn-lt"/>
              </a:rPr>
              <a:t>:</a:t>
            </a:r>
            <a:r>
              <a:rPr lang="en-US" sz="2400" dirty="0">
                <a:ea typeface="+mn-lt"/>
                <a:cs typeface="+mn-lt"/>
              </a:rPr>
              <a:t> The interaction between flow rate and spinning speed emerged as a critical factor influencing SDR's performance. Lower flow rates facilitated enhanced light penetration, while higher flow rates increased the surface-area-to-volume ratio.</a:t>
            </a:r>
            <a:endParaRPr lang="en-US" sz="2400">
              <a:cs typeface="Calibri"/>
            </a:endParaRPr>
          </a:p>
        </p:txBody>
      </p:sp>
    </p:spTree>
    <p:extLst>
      <p:ext uri="{BB962C8B-B14F-4D97-AF65-F5344CB8AC3E}">
        <p14:creationId xmlns:p14="http://schemas.microsoft.com/office/powerpoint/2010/main" xmlns="" val="3093878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E7BE4F3-8269-6AC3-29DF-3994EA09A3C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400" b="1" dirty="0">
                <a:latin typeface="Aharoni"/>
                <a:ea typeface="+mn-lt"/>
                <a:cs typeface="+mn-lt"/>
              </a:rPr>
              <a:t>Industrial Scaling Potential</a:t>
            </a:r>
            <a:r>
              <a:rPr lang="en-US" sz="2400" dirty="0">
                <a:latin typeface="Aharoni"/>
                <a:ea typeface="+mn-lt"/>
                <a:cs typeface="+mn-lt"/>
              </a:rPr>
              <a:t>:</a:t>
            </a:r>
            <a:r>
              <a:rPr lang="en-US" sz="2400" dirty="0">
                <a:ea typeface="+mn-lt"/>
                <a:cs typeface="+mn-lt"/>
              </a:rPr>
              <a:t> SDR's capability to generate thin films and regulate reaction conditions positions it as a promising candidate for industrial-scale photocatalytic reactions. It offers a superior surface area-to-volume ratio and optimized solar energy utilization.</a:t>
            </a:r>
            <a:endParaRPr lang="en-US" sz="2400" dirty="0">
              <a:cs typeface="Calibri" panose="020F0502020204030204"/>
            </a:endParaRPr>
          </a:p>
          <a:p>
            <a:r>
              <a:rPr lang="en-US" sz="2400" b="1" dirty="0">
                <a:latin typeface="Aharoni"/>
                <a:ea typeface="+mn-lt"/>
                <a:cs typeface="+mn-lt"/>
              </a:rPr>
              <a:t>Optimal Conditions for Enhanced Efficiency</a:t>
            </a:r>
            <a:r>
              <a:rPr lang="en-US" sz="2400" dirty="0">
                <a:latin typeface="Aharoni"/>
                <a:ea typeface="+mn-lt"/>
                <a:cs typeface="+mn-lt"/>
              </a:rPr>
              <a:t>:</a:t>
            </a:r>
            <a:r>
              <a:rPr lang="en-US" sz="2400" dirty="0">
                <a:ea typeface="+mn-lt"/>
                <a:cs typeface="+mn-lt"/>
              </a:rPr>
              <a:t> The research underscores the significance of selecting optimal reaction conditions to boost productivity and reaction rates in visible light photocatalytic synthesis. SDR emerges as a greener and promising alternative to traditional batch reactors for efficient solar-driven processes.</a:t>
            </a:r>
            <a:endParaRPr lang="en-US" sz="2400" dirty="0">
              <a:cs typeface="Calibri"/>
            </a:endParaRPr>
          </a:p>
          <a:p>
            <a:pPr marL="0" indent="0">
              <a:buNone/>
            </a:pPr>
            <a:r>
              <a:rPr lang="en-US" sz="2200" dirty="0"/>
              <a:t/>
            </a:r>
            <a:br>
              <a:rPr lang="en-US" sz="2200" dirty="0"/>
            </a:br>
            <a:endParaRPr lang="en-US" sz="2200">
              <a:cs typeface="Calibri"/>
            </a:endParaRPr>
          </a:p>
          <a:p>
            <a:endParaRPr lang="en-US" sz="2200">
              <a:cs typeface="Calibri"/>
            </a:endParaRPr>
          </a:p>
        </p:txBody>
      </p:sp>
    </p:spTree>
    <p:extLst>
      <p:ext uri="{BB962C8B-B14F-4D97-AF65-F5344CB8AC3E}">
        <p14:creationId xmlns:p14="http://schemas.microsoft.com/office/powerpoint/2010/main" xmlns="" val="801881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2EC0E10-2673-6BD4-E72A-6C9CA6DBAFD2}"/>
              </a:ext>
            </a:extLst>
          </p:cNvPr>
          <p:cNvSpPr>
            <a:spLocks noGrp="1"/>
          </p:cNvSpPr>
          <p:nvPr>
            <p:ph type="title"/>
          </p:nvPr>
        </p:nvSpPr>
        <p:spPr>
          <a:xfrm>
            <a:off x="838200" y="365125"/>
            <a:ext cx="10515600" cy="1325563"/>
          </a:xfrm>
        </p:spPr>
        <p:txBody>
          <a:bodyPr>
            <a:normAutofit/>
          </a:bodyPr>
          <a:lstStyle/>
          <a:p>
            <a:r>
              <a:rPr lang="en-US" sz="5400" b="1" u="sng">
                <a:latin typeface="Aharoni"/>
                <a:cs typeface="Calibri Light"/>
              </a:rPr>
              <a:t>REFERENCES</a:t>
            </a:r>
          </a:p>
        </p:txBody>
      </p:sp>
      <p:sp>
        <p:nvSpPr>
          <p:cNvPr id="44"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8777580-3246-96F1-6727-7313633C4820}"/>
              </a:ext>
            </a:extLst>
          </p:cNvPr>
          <p:cNvSpPr>
            <a:spLocks noGrp="1"/>
          </p:cNvSpPr>
          <p:nvPr>
            <p:ph idx="1"/>
          </p:nvPr>
        </p:nvSpPr>
        <p:spPr>
          <a:xfrm>
            <a:off x="838200" y="1929384"/>
            <a:ext cx="10515600" cy="4251960"/>
          </a:xfrm>
        </p:spPr>
        <p:txBody>
          <a:bodyPr vert="horz" lIns="91440" tIns="45720" rIns="91440" bIns="45720" rtlCol="0" anchor="t">
            <a:noAutofit/>
          </a:bodyPr>
          <a:lstStyle/>
          <a:p>
            <a:r>
              <a:rPr lang="en-US" sz="2000" dirty="0">
                <a:ea typeface="+mn-lt"/>
                <a:cs typeface="+mn-lt"/>
              </a:rPr>
              <a:t>D. Spasiano, R. Marotta, S. </a:t>
            </a:r>
            <a:r>
              <a:rPr lang="en-US" sz="2000" err="1">
                <a:ea typeface="+mn-lt"/>
                <a:cs typeface="+mn-lt"/>
              </a:rPr>
              <a:t>Malato</a:t>
            </a:r>
            <a:r>
              <a:rPr lang="en-US" sz="2000" dirty="0">
                <a:ea typeface="+mn-lt"/>
                <a:cs typeface="+mn-lt"/>
              </a:rPr>
              <a:t>, P. Fernandez-Ibanez, ˜ I. Di Somma, Solar photocatalysis: materials, reactors, some commercial, and pre-industrialised applications. A comprehensive approach, Appl. </a:t>
            </a:r>
            <a:r>
              <a:rPr lang="en-US" sz="2000" err="1">
                <a:ea typeface="+mn-lt"/>
                <a:cs typeface="+mn-lt"/>
              </a:rPr>
              <a:t>Catal</a:t>
            </a:r>
            <a:r>
              <a:rPr lang="en-US" sz="2000" dirty="0">
                <a:ea typeface="+mn-lt"/>
                <a:cs typeface="+mn-lt"/>
              </a:rPr>
              <a:t>., B. 170–171 (2015) 90–123 - </a:t>
            </a:r>
            <a:r>
              <a:rPr lang="en-US" sz="2000" dirty="0">
                <a:ea typeface="+mn-lt"/>
                <a:cs typeface="+mn-lt"/>
                <a:hlinkClick r:id="rId2"/>
              </a:rPr>
              <a:t>https://doi.org/10.1016/j.apcatb.2014.12.050</a:t>
            </a:r>
            <a:endParaRPr lang="en-US" sz="2000" dirty="0">
              <a:ea typeface="+mn-lt"/>
              <a:cs typeface="+mn-lt"/>
            </a:endParaRPr>
          </a:p>
          <a:p>
            <a:endParaRPr lang="en-US" sz="2000" dirty="0">
              <a:cs typeface="Calibri"/>
            </a:endParaRPr>
          </a:p>
          <a:p>
            <a:r>
              <a:rPr lang="en-US" sz="2000" dirty="0">
                <a:ea typeface="+mn-lt"/>
                <a:cs typeface="+mn-lt"/>
              </a:rPr>
              <a:t> S.D. </a:t>
            </a:r>
            <a:r>
              <a:rPr lang="en-US" sz="2000" err="1">
                <a:ea typeface="+mn-lt"/>
                <a:cs typeface="+mn-lt"/>
              </a:rPr>
              <a:t>Pask</a:t>
            </a:r>
            <a:r>
              <a:rPr lang="en-US" sz="2000" dirty="0">
                <a:ea typeface="+mn-lt"/>
                <a:cs typeface="+mn-lt"/>
              </a:rPr>
              <a:t>, O. </a:t>
            </a:r>
            <a:r>
              <a:rPr lang="en-US" sz="2000" err="1">
                <a:ea typeface="+mn-lt"/>
                <a:cs typeface="+mn-lt"/>
              </a:rPr>
              <a:t>Nuyken</a:t>
            </a:r>
            <a:r>
              <a:rPr lang="en-US" sz="2000" dirty="0">
                <a:ea typeface="+mn-lt"/>
                <a:cs typeface="+mn-lt"/>
              </a:rPr>
              <a:t>, Z. Cai, The spinning disk reactor: an example of a process intensification technology for polymers and particles, </a:t>
            </a:r>
            <a:r>
              <a:rPr lang="en-US" sz="2000" err="1">
                <a:ea typeface="+mn-lt"/>
                <a:cs typeface="+mn-lt"/>
              </a:rPr>
              <a:t>Polym</a:t>
            </a:r>
            <a:r>
              <a:rPr lang="en-US" sz="2000" dirty="0">
                <a:ea typeface="+mn-lt"/>
                <a:cs typeface="+mn-lt"/>
              </a:rPr>
              <a:t>. Chem. 3 (2012) 2698–2707, </a:t>
            </a:r>
            <a:r>
              <a:rPr lang="en-US" sz="2000" dirty="0">
                <a:ea typeface="+mn-lt"/>
                <a:cs typeface="+mn-lt"/>
                <a:hlinkClick r:id="rId3"/>
              </a:rPr>
              <a:t>https://doi.org/10.1039/c2py20237a</a:t>
            </a:r>
            <a:endParaRPr lang="en-US" sz="2000" dirty="0">
              <a:ea typeface="+mn-lt"/>
              <a:cs typeface="+mn-lt"/>
            </a:endParaRPr>
          </a:p>
          <a:p>
            <a:endParaRPr lang="en-US" sz="2000" dirty="0">
              <a:ea typeface="+mn-lt"/>
              <a:cs typeface="+mn-lt"/>
            </a:endParaRPr>
          </a:p>
          <a:p>
            <a:r>
              <a:rPr lang="en-US" sz="2000" dirty="0">
                <a:ea typeface="+mn-lt"/>
                <a:cs typeface="+mn-lt"/>
              </a:rPr>
              <a:t>E. Kayahan, D. Urbani, P. </a:t>
            </a:r>
            <a:r>
              <a:rPr lang="en-US" sz="2000" err="1">
                <a:ea typeface="+mn-lt"/>
                <a:cs typeface="+mn-lt"/>
              </a:rPr>
              <a:t>Dambruoso</a:t>
            </a:r>
            <a:r>
              <a:rPr lang="en-US" sz="2000" dirty="0">
                <a:ea typeface="+mn-lt"/>
                <a:cs typeface="+mn-lt"/>
              </a:rPr>
              <a:t>, A. Massi, L. </a:t>
            </a:r>
            <a:r>
              <a:rPr lang="en-US" sz="2000" err="1">
                <a:ea typeface="+mn-lt"/>
                <a:cs typeface="+mn-lt"/>
              </a:rPr>
              <a:t>Braeken</a:t>
            </a:r>
            <a:r>
              <a:rPr lang="en-US" sz="2000" dirty="0">
                <a:ea typeface="+mn-lt"/>
                <a:cs typeface="+mn-lt"/>
              </a:rPr>
              <a:t>, T. Van </a:t>
            </a:r>
            <a:r>
              <a:rPr lang="en-US" sz="2000" err="1">
                <a:ea typeface="+mn-lt"/>
                <a:cs typeface="+mn-lt"/>
              </a:rPr>
              <a:t>Gerven</a:t>
            </a:r>
            <a:r>
              <a:rPr lang="en-US" sz="2000" dirty="0">
                <a:ea typeface="+mn-lt"/>
                <a:cs typeface="+mn-lt"/>
              </a:rPr>
              <a:t>, M. Enis </a:t>
            </a:r>
            <a:r>
              <a:rPr lang="en-US" sz="2000" err="1">
                <a:ea typeface="+mn-lt"/>
                <a:cs typeface="+mn-lt"/>
              </a:rPr>
              <a:t>Leblebici</a:t>
            </a:r>
            <a:r>
              <a:rPr lang="en-US" sz="2000" dirty="0">
                <a:ea typeface="+mn-lt"/>
                <a:cs typeface="+mn-lt"/>
              </a:rPr>
              <a:t>, Overcoming mass and photon transfer limitations in a scalable reactor: oxidation in an aerosol photoreactor, Chem. Eng. J. 408 (2021), 127357 -  </a:t>
            </a:r>
            <a:r>
              <a:rPr lang="en-US" sz="2000" dirty="0">
                <a:ea typeface="+mn-lt"/>
                <a:cs typeface="+mn-lt"/>
                <a:hlinkClick r:id="rId4"/>
              </a:rPr>
              <a:t>https://doi.org/10.1016/j.cej.2020.127357</a:t>
            </a:r>
            <a:endParaRPr lang="en-US" sz="2000" dirty="0">
              <a:ea typeface="+mn-lt"/>
              <a:cs typeface="+mn-lt"/>
            </a:endParaRPr>
          </a:p>
          <a:p>
            <a:endParaRPr lang="en-US" sz="2000" dirty="0">
              <a:cs typeface="Calibri"/>
            </a:endParaRPr>
          </a:p>
          <a:p>
            <a:r>
              <a:rPr lang="en-US" sz="2000" dirty="0">
                <a:ea typeface="+mn-lt"/>
                <a:cs typeface="+mn-lt"/>
              </a:rPr>
              <a:t>Creative Energy, European Roadmap for Process Intensification (ERPI), 2007. https://efce.info/efce_media/-p-531.pdf (accessed June 17, 2020).</a:t>
            </a:r>
            <a:endParaRPr lang="en-US" sz="2000" dirty="0">
              <a:cs typeface="Calibri"/>
            </a:endParaRPr>
          </a:p>
          <a:p>
            <a:endParaRPr lang="en-US" sz="1700">
              <a:cs typeface="Calibri"/>
            </a:endParaRPr>
          </a:p>
          <a:p>
            <a:endParaRPr lang="en-US" sz="1700">
              <a:cs typeface="Calibri"/>
            </a:endParaRPr>
          </a:p>
          <a:p>
            <a:endParaRPr lang="en-US" sz="1700">
              <a:cs typeface="Calibri"/>
            </a:endParaRPr>
          </a:p>
        </p:txBody>
      </p:sp>
    </p:spTree>
    <p:extLst>
      <p:ext uri="{BB962C8B-B14F-4D97-AF65-F5344CB8AC3E}">
        <p14:creationId xmlns:p14="http://schemas.microsoft.com/office/powerpoint/2010/main" xmlns="" val="3666459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934F1179-B481-4F9E-BCA3-AFB972070F8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ight Triangle 3">
            <a:extLst>
              <a:ext uri="{FF2B5EF4-FFF2-40B4-BE49-F238E27FC236}">
                <a16:creationId xmlns:a16="http://schemas.microsoft.com/office/drawing/2014/main" xmlns="" id="{827DC2C4-B485-428A-BF4A-472D2967F4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xmlns="" id="{EE04B5EB-F158-4507-90DD-BD23620C7CC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8F50983-2954-6B34-C274-D333300E8CA7}"/>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THANK YOU</a:t>
            </a:r>
          </a:p>
        </p:txBody>
      </p:sp>
    </p:spTree>
    <p:extLst>
      <p:ext uri="{BB962C8B-B14F-4D97-AF65-F5344CB8AC3E}">
        <p14:creationId xmlns:p14="http://schemas.microsoft.com/office/powerpoint/2010/main" xmlns="" val="1780915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2A11688B-0A27-4E86-8D55-76F71ADF29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xmlns=""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xmlns="" id="{C84A868B-654E-447C-8D9C-0F9328308CA2}"/>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0" y="0"/>
            <a:ext cx="12192000" cy="6858000"/>
            <a:chOff x="0" y="0"/>
            <a:chExt cx="12192000" cy="6858000"/>
          </a:xfrm>
        </p:grpSpPr>
        <p:sp>
          <p:nvSpPr>
            <p:cNvPr id="17" name="Rectangle 16">
              <a:extLst>
                <a:ext uri="{FF2B5EF4-FFF2-40B4-BE49-F238E27FC236}">
                  <a16:creationId xmlns:a16="http://schemas.microsoft.com/office/drawing/2014/main" xmlns="" id="{4E43F5E5-7E34-4029-B18F-CAED0208687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B59931FA-11DF-4781-8AAD-FEE88674F7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xmlns="" id="{40F88E6C-5782-452A-8C4F-9D2C2EAC84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823" cy="31416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7" name="TextBox 6">
            <a:extLst>
              <a:ext uri="{FF2B5EF4-FFF2-40B4-BE49-F238E27FC236}">
                <a16:creationId xmlns:a16="http://schemas.microsoft.com/office/drawing/2014/main" xmlns="" id="{95D0DF48-AB1E-B96D-1AC2-817235F035A8}"/>
              </a:ext>
            </a:extLst>
          </p:cNvPr>
          <p:cNvSpPr txBox="1"/>
          <p:nvPr/>
        </p:nvSpPr>
        <p:spPr>
          <a:xfrm>
            <a:off x="550864" y="365125"/>
            <a:ext cx="11090274"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endParaRPr lang="en-US" sz="1000" kern="1200">
              <a:solidFill>
                <a:schemeClr val="tx1"/>
              </a:solidFill>
              <a:latin typeface="+mj-lt"/>
              <a:ea typeface="+mj-ea"/>
              <a:cs typeface="+mj-cs"/>
            </a:endParaRPr>
          </a:p>
          <a:p>
            <a:pPr>
              <a:lnSpc>
                <a:spcPct val="90000"/>
              </a:lnSpc>
              <a:spcBef>
                <a:spcPct val="0"/>
              </a:spcBef>
              <a:spcAft>
                <a:spcPts val="600"/>
              </a:spcAft>
            </a:pPr>
            <a:endParaRPr lang="en-US" sz="1000" kern="1200">
              <a:solidFill>
                <a:schemeClr val="tx1"/>
              </a:solidFill>
              <a:latin typeface="+mj-lt"/>
              <a:ea typeface="+mj-ea"/>
              <a:cs typeface="+mj-cs"/>
            </a:endParaRPr>
          </a:p>
          <a:p>
            <a:pPr>
              <a:lnSpc>
                <a:spcPct val="90000"/>
              </a:lnSpc>
              <a:spcBef>
                <a:spcPct val="0"/>
              </a:spcBef>
              <a:spcAft>
                <a:spcPts val="600"/>
              </a:spcAft>
            </a:pPr>
            <a:endParaRPr lang="en-US" sz="1000" kern="1200">
              <a:solidFill>
                <a:schemeClr val="tx1"/>
              </a:solidFill>
              <a:latin typeface="+mj-lt"/>
              <a:ea typeface="+mj-ea"/>
              <a:cs typeface="+mj-cs"/>
            </a:endParaRPr>
          </a:p>
          <a:p>
            <a:pPr>
              <a:lnSpc>
                <a:spcPct val="90000"/>
              </a:lnSpc>
              <a:spcBef>
                <a:spcPct val="0"/>
              </a:spcBef>
              <a:spcAft>
                <a:spcPts val="600"/>
              </a:spcAft>
            </a:pPr>
            <a:endParaRPr lang="en-US" sz="1000" kern="1200">
              <a:solidFill>
                <a:schemeClr val="tx1"/>
              </a:solidFill>
              <a:latin typeface="+mj-lt"/>
              <a:ea typeface="+mj-ea"/>
              <a:cs typeface="+mj-cs"/>
            </a:endParaRPr>
          </a:p>
          <a:p>
            <a:pPr>
              <a:lnSpc>
                <a:spcPct val="90000"/>
              </a:lnSpc>
              <a:spcBef>
                <a:spcPct val="0"/>
              </a:spcBef>
              <a:spcAft>
                <a:spcPts val="600"/>
              </a:spcAft>
            </a:pPr>
            <a:endParaRPr lang="en-US" sz="1000" kern="1200">
              <a:solidFill>
                <a:schemeClr val="tx1"/>
              </a:solidFill>
              <a:latin typeface="+mj-lt"/>
              <a:ea typeface="+mj-ea"/>
              <a:cs typeface="+mj-cs"/>
            </a:endParaRPr>
          </a:p>
        </p:txBody>
      </p:sp>
      <p:graphicFrame>
        <p:nvGraphicFramePr>
          <p:cNvPr id="9" name="TextBox 5">
            <a:extLst>
              <a:ext uri="{FF2B5EF4-FFF2-40B4-BE49-F238E27FC236}">
                <a16:creationId xmlns:a16="http://schemas.microsoft.com/office/drawing/2014/main" xmlns="" id="{4ECCD22B-876A-539D-9E1C-60B04A13CDBF}"/>
              </a:ext>
            </a:extLst>
          </p:cNvPr>
          <p:cNvGraphicFramePr/>
          <p:nvPr>
            <p:extLst>
              <p:ext uri="{D42A27DB-BD31-4B8C-83A1-F6EECF244321}">
                <p14:modId xmlns:p14="http://schemas.microsoft.com/office/powerpoint/2010/main" xmlns="" val="39529352"/>
              </p:ext>
            </p:extLst>
          </p:nvPr>
        </p:nvGraphicFramePr>
        <p:xfrm>
          <a:off x="811848" y="-1016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0" name="TextBox 109">
            <a:extLst>
              <a:ext uri="{FF2B5EF4-FFF2-40B4-BE49-F238E27FC236}">
                <a16:creationId xmlns:a16="http://schemas.microsoft.com/office/drawing/2014/main" xmlns="" id="{22A540E9-51B2-4507-5E04-ADCDEB858C0A}"/>
              </a:ext>
            </a:extLst>
          </p:cNvPr>
          <p:cNvSpPr txBox="1"/>
          <p:nvPr/>
        </p:nvSpPr>
        <p:spPr>
          <a:xfrm>
            <a:off x="6995159" y="3428999"/>
            <a:ext cx="4065693"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000" dirty="0">
                <a:latin typeface="Calibri Light"/>
                <a:ea typeface="Segoe UI"/>
                <a:cs typeface="Segoe UI"/>
              </a:rPr>
              <a:t>​</a:t>
            </a:r>
          </a:p>
          <a:p>
            <a:pPr algn="ctr" rtl="0"/>
            <a:r>
              <a:rPr lang="en-US" sz="2800" dirty="0">
                <a:latin typeface="Aharoni"/>
                <a:ea typeface="Segoe UI"/>
                <a:cs typeface="Segoe UI"/>
              </a:rPr>
              <a:t>Scale up of light organo-photocatalytic synthesis reactions in SDR​</a:t>
            </a:r>
            <a:endParaRPr lang="en-US" sz="2800" dirty="0">
              <a:latin typeface="Aharoni"/>
              <a:cs typeface="Aharoni"/>
            </a:endParaRPr>
          </a:p>
        </p:txBody>
      </p:sp>
      <p:sp>
        <p:nvSpPr>
          <p:cNvPr id="125" name="TextBox 124">
            <a:extLst>
              <a:ext uri="{FF2B5EF4-FFF2-40B4-BE49-F238E27FC236}">
                <a16:creationId xmlns:a16="http://schemas.microsoft.com/office/drawing/2014/main" xmlns="" id="{8BEA7670-0803-31B8-3BAA-8EE076DEC316}"/>
              </a:ext>
            </a:extLst>
          </p:cNvPr>
          <p:cNvSpPr txBox="1"/>
          <p:nvPr/>
        </p:nvSpPr>
        <p:spPr>
          <a:xfrm>
            <a:off x="772159" y="3747346"/>
            <a:ext cx="3923453"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Aharoni"/>
                <a:cs typeface="Calibri Light"/>
              </a:rPr>
              <a:t>Reaction Engineering</a:t>
            </a:r>
          </a:p>
          <a:p>
            <a:pPr algn="l"/>
            <a:endParaRPr lang="en-US" dirty="0">
              <a:cs typeface="Calibri"/>
            </a:endParaRPr>
          </a:p>
        </p:txBody>
      </p:sp>
      <p:sp>
        <p:nvSpPr>
          <p:cNvPr id="142" name="Rectangle 141">
            <a:extLst>
              <a:ext uri="{FF2B5EF4-FFF2-40B4-BE49-F238E27FC236}">
                <a16:creationId xmlns:a16="http://schemas.microsoft.com/office/drawing/2014/main" xmlns="" id="{615B050F-6FDF-C457-27F3-14B06C0EE35F}"/>
              </a:ext>
            </a:extLst>
          </p:cNvPr>
          <p:cNvSpPr/>
          <p:nvPr/>
        </p:nvSpPr>
        <p:spPr>
          <a:xfrm>
            <a:off x="5428826" y="1149773"/>
            <a:ext cx="101600" cy="4775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8295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4163C99F-630F-31DA-6836-615BD303EC72}"/>
              </a:ext>
            </a:extLst>
          </p:cNvPr>
          <p:cNvSpPr>
            <a:spLocks noGrp="1"/>
          </p:cNvSpPr>
          <p:nvPr>
            <p:ph type="title"/>
          </p:nvPr>
        </p:nvSpPr>
        <p:spPr>
          <a:xfrm>
            <a:off x="838200" y="365125"/>
            <a:ext cx="10515600" cy="1325563"/>
          </a:xfrm>
        </p:spPr>
        <p:txBody>
          <a:bodyPr>
            <a:normAutofit/>
          </a:bodyPr>
          <a:lstStyle/>
          <a:p>
            <a:r>
              <a:rPr lang="en-US" sz="5400" u="sng">
                <a:latin typeface="Aharoni"/>
                <a:cs typeface="Calibri Light"/>
              </a:rPr>
              <a:t>OBJECTIVE</a:t>
            </a:r>
          </a:p>
        </p:txBody>
      </p:sp>
      <p:sp>
        <p:nvSpPr>
          <p:cNvPr id="2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tent Placeholder 2">
            <a:extLst>
              <a:ext uri="{FF2B5EF4-FFF2-40B4-BE49-F238E27FC236}">
                <a16:creationId xmlns:a16="http://schemas.microsoft.com/office/drawing/2014/main" xmlns="" id="{7B1B72FF-D6E6-5318-9BB7-2AFB793EEE25}"/>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latin typeface="Aharoni"/>
                <a:ea typeface="+mn-lt"/>
                <a:cs typeface="+mn-lt"/>
              </a:rPr>
              <a:t>Research Objective : </a:t>
            </a:r>
            <a:r>
              <a:rPr lang="en-US" sz="2200">
                <a:ea typeface="+mn-lt"/>
                <a:cs typeface="+mn-lt"/>
              </a:rPr>
              <a:t>We aim to optimize visible light photocatalytic synthesis using a custom tilting spinning disc reactor (SDR).</a:t>
            </a:r>
          </a:p>
          <a:p>
            <a:r>
              <a:rPr lang="en-US" sz="2200" b="1">
                <a:ea typeface="+mn-lt"/>
                <a:cs typeface="+mn-lt"/>
              </a:rPr>
              <a:t>Sustainability Focus</a:t>
            </a:r>
            <a:r>
              <a:rPr lang="en-US" sz="2200">
                <a:ea typeface="+mn-lt"/>
                <a:cs typeface="+mn-lt"/>
              </a:rPr>
              <a:t>: Photocatalytic reactions offer sustainable and efficient synthesis but require fine-tuning for productivity and cost reduction.</a:t>
            </a:r>
            <a:endParaRPr lang="en-US" sz="2200" b="1">
              <a:cs typeface="Calibri"/>
            </a:endParaRPr>
          </a:p>
          <a:p>
            <a:r>
              <a:rPr lang="en-US" sz="2200" b="1">
                <a:ea typeface="+mn-lt"/>
                <a:cs typeface="+mn-lt"/>
              </a:rPr>
              <a:t>SDR Benefits</a:t>
            </a:r>
            <a:r>
              <a:rPr lang="en-US" sz="2200">
                <a:ea typeface="+mn-lt"/>
                <a:cs typeface="+mn-lt"/>
              </a:rPr>
              <a:t>: We compare SDR to batch stirred reactors, highlighting thin film generation and increased surface area for enhanced efficiency.</a:t>
            </a:r>
            <a:endParaRPr lang="en-US" sz="2200"/>
          </a:p>
          <a:p>
            <a:r>
              <a:rPr lang="en-US" sz="2200" b="1">
                <a:ea typeface="+mn-lt"/>
                <a:cs typeface="+mn-lt"/>
              </a:rPr>
              <a:t>Key Factors</a:t>
            </a:r>
            <a:r>
              <a:rPr lang="en-US" sz="2200">
                <a:ea typeface="+mn-lt"/>
                <a:cs typeface="+mn-lt"/>
              </a:rPr>
              <a:t>: Our study identifies critical factors affecting photocatalytic rate constants, including disc size, light intensity, and flow rates.</a:t>
            </a:r>
            <a:endParaRPr lang="en-US" sz="2200"/>
          </a:p>
          <a:p>
            <a:r>
              <a:rPr lang="en-US" sz="2200" b="1">
                <a:ea typeface="+mn-lt"/>
                <a:cs typeface="+mn-lt"/>
              </a:rPr>
              <a:t>Industrial Scaling</a:t>
            </a:r>
            <a:r>
              <a:rPr lang="en-US" sz="2200">
                <a:ea typeface="+mn-lt"/>
                <a:cs typeface="+mn-lt"/>
              </a:rPr>
              <a:t>: We explore scaling photocatalytic reactions using the tilting SDR, tracking the sun's path for large-scale potential.</a:t>
            </a:r>
            <a:endParaRPr lang="en-US" sz="2200"/>
          </a:p>
          <a:p>
            <a:endParaRPr lang="en-US" sz="2200" b="1">
              <a:cs typeface="Calibri"/>
            </a:endParaRPr>
          </a:p>
        </p:txBody>
      </p:sp>
    </p:spTree>
    <p:extLst>
      <p:ext uri="{BB962C8B-B14F-4D97-AF65-F5344CB8AC3E}">
        <p14:creationId xmlns:p14="http://schemas.microsoft.com/office/powerpoint/2010/main" xmlns="" val="1268129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2C61293E-6EBE-43EF-A52C-9BEBFD7679D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9C4189E6-7611-DA14-03BE-5230F45E68D7}"/>
              </a:ext>
            </a:extLst>
          </p:cNvPr>
          <p:cNvSpPr>
            <a:spLocks noGrp="1"/>
          </p:cNvSpPr>
          <p:nvPr>
            <p:ph type="title"/>
          </p:nvPr>
        </p:nvSpPr>
        <p:spPr>
          <a:xfrm>
            <a:off x="5297762" y="329184"/>
            <a:ext cx="6251110" cy="1783080"/>
          </a:xfrm>
        </p:spPr>
        <p:txBody>
          <a:bodyPr anchor="b">
            <a:normAutofit/>
          </a:bodyPr>
          <a:lstStyle/>
          <a:p>
            <a:r>
              <a:rPr lang="en-US" sz="5400" u="sng">
                <a:latin typeface="Aharoni"/>
                <a:cs typeface="Calibri Light"/>
              </a:rPr>
              <a:t>CONTENTS</a:t>
            </a:r>
          </a:p>
        </p:txBody>
      </p:sp>
      <p:pic>
        <p:nvPicPr>
          <p:cNvPr id="5" name="Picture 4" descr="Question mark on green pastel background">
            <a:extLst>
              <a:ext uri="{FF2B5EF4-FFF2-40B4-BE49-F238E27FC236}">
                <a16:creationId xmlns:a16="http://schemas.microsoft.com/office/drawing/2014/main" xmlns="" id="{16611974-ECF7-84E7-CB2B-8869CD8AEF07}"/>
              </a:ext>
            </a:extLst>
          </p:cNvPr>
          <p:cNvPicPr>
            <a:picLocks noChangeAspect="1"/>
          </p:cNvPicPr>
          <p:nvPr/>
        </p:nvPicPr>
        <p:blipFill rotWithShape="1">
          <a:blip r:embed="rId2"/>
          <a:srcRect l="44713" r="4356" b="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xmlns="" id="{21540236-BFD5-4A9D-8840-4703E7F7682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B0BB697-50F5-15EE-8ADC-DB510BACD366}"/>
              </a:ext>
            </a:extLst>
          </p:cNvPr>
          <p:cNvSpPr>
            <a:spLocks noGrp="1"/>
          </p:cNvSpPr>
          <p:nvPr>
            <p:ph idx="1"/>
          </p:nvPr>
        </p:nvSpPr>
        <p:spPr>
          <a:xfrm>
            <a:off x="5297762" y="2706624"/>
            <a:ext cx="6251110" cy="3483864"/>
          </a:xfrm>
        </p:spPr>
        <p:txBody>
          <a:bodyPr vert="horz" lIns="91440" tIns="45720" rIns="91440" bIns="45720" rtlCol="0" anchor="t">
            <a:normAutofit/>
          </a:bodyPr>
          <a:lstStyle/>
          <a:p>
            <a:r>
              <a:rPr lang="en-US" sz="2400" dirty="0">
                <a:latin typeface="Aharoni"/>
                <a:cs typeface="Calibri"/>
              </a:rPr>
              <a:t>INTRODUCTION</a:t>
            </a:r>
          </a:p>
          <a:p>
            <a:r>
              <a:rPr lang="en-US" sz="2400" dirty="0">
                <a:latin typeface="Aharoni"/>
                <a:cs typeface="Calibri"/>
              </a:rPr>
              <a:t>METHODOLOGY</a:t>
            </a:r>
          </a:p>
          <a:p>
            <a:r>
              <a:rPr lang="en-US" sz="2400" dirty="0">
                <a:latin typeface="Aharoni"/>
                <a:cs typeface="Calibri"/>
              </a:rPr>
              <a:t>NOVALTY</a:t>
            </a:r>
          </a:p>
          <a:p>
            <a:r>
              <a:rPr lang="en-US" sz="2400" dirty="0">
                <a:latin typeface="Aharoni"/>
                <a:cs typeface="Calibri"/>
              </a:rPr>
              <a:t>PARAMETERS</a:t>
            </a:r>
          </a:p>
          <a:p>
            <a:r>
              <a:rPr lang="en-US" sz="2400" dirty="0">
                <a:latin typeface="Aharoni"/>
                <a:cs typeface="Calibri"/>
              </a:rPr>
              <a:t>RESULTS AND DISCUSSIONS</a:t>
            </a:r>
          </a:p>
          <a:p>
            <a:r>
              <a:rPr lang="en-US" sz="2400" dirty="0">
                <a:latin typeface="Aharoni"/>
                <a:cs typeface="Calibri"/>
              </a:rPr>
              <a:t>LITERATURE REFERENCES</a:t>
            </a:r>
          </a:p>
        </p:txBody>
      </p:sp>
    </p:spTree>
    <p:extLst>
      <p:ext uri="{BB962C8B-B14F-4D97-AF65-F5344CB8AC3E}">
        <p14:creationId xmlns:p14="http://schemas.microsoft.com/office/powerpoint/2010/main" xmlns="" val="1436021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3" name="Rectangle 182">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0EFFFFA-F80D-16BF-193A-5BB493C71FDF}"/>
              </a:ext>
            </a:extLst>
          </p:cNvPr>
          <p:cNvSpPr>
            <a:spLocks noGrp="1"/>
          </p:cNvSpPr>
          <p:nvPr>
            <p:ph type="title"/>
          </p:nvPr>
        </p:nvSpPr>
        <p:spPr>
          <a:xfrm>
            <a:off x="719328" y="-58928"/>
            <a:ext cx="10506456" cy="1014984"/>
          </a:xfrm>
        </p:spPr>
        <p:txBody>
          <a:bodyPr anchor="b">
            <a:normAutofit/>
          </a:bodyPr>
          <a:lstStyle/>
          <a:p>
            <a:r>
              <a:rPr lang="en-US" b="1" u="sng">
                <a:latin typeface="Aharoni"/>
                <a:cs typeface="Calibri Light"/>
              </a:rPr>
              <a:t>INTRODUCTION</a:t>
            </a:r>
            <a:endParaRPr lang="en-US" b="1" u="sng">
              <a:latin typeface="Aharoni"/>
            </a:endParaRPr>
          </a:p>
        </p:txBody>
      </p:sp>
      <p:sp>
        <p:nvSpPr>
          <p:cNvPr id="182" name="Rectangle 181">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4" name="Rectangle 183">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5" name="Content Placeholder 174">
            <a:extLst>
              <a:ext uri="{FF2B5EF4-FFF2-40B4-BE49-F238E27FC236}">
                <a16:creationId xmlns:a16="http://schemas.microsoft.com/office/drawing/2014/main" xmlns="" id="{E384198F-4498-FD5D-4B2F-979CFEE93B10}"/>
              </a:ext>
            </a:extLst>
          </p:cNvPr>
          <p:cNvGraphicFramePr>
            <a:graphicFrameLocks noGrp="1"/>
          </p:cNvGraphicFramePr>
          <p:nvPr>
            <p:ph idx="1"/>
            <p:extLst>
              <p:ext uri="{D42A27DB-BD31-4B8C-83A1-F6EECF244321}">
                <p14:modId xmlns:p14="http://schemas.microsoft.com/office/powerpoint/2010/main" xmlns="" val="3809143589"/>
              </p:ext>
            </p:extLst>
          </p:nvPr>
        </p:nvGraphicFramePr>
        <p:xfrm>
          <a:off x="685800" y="1154106"/>
          <a:ext cx="11064240" cy="5373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943263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03765C5-0C8E-7B15-D737-2126FA0343C5}"/>
              </a:ext>
            </a:extLst>
          </p:cNvPr>
          <p:cNvSpPr>
            <a:spLocks noGrp="1"/>
          </p:cNvSpPr>
          <p:nvPr>
            <p:ph type="title"/>
          </p:nvPr>
        </p:nvSpPr>
        <p:spPr>
          <a:xfrm>
            <a:off x="838200" y="365125"/>
            <a:ext cx="10515600" cy="1325563"/>
          </a:xfrm>
        </p:spPr>
        <p:txBody>
          <a:bodyPr>
            <a:normAutofit/>
          </a:bodyPr>
          <a:lstStyle/>
          <a:p>
            <a:r>
              <a:rPr lang="en-US" sz="5400" u="sng">
                <a:latin typeface="Aharoni"/>
                <a:cs typeface="Aharoni"/>
              </a:rPr>
              <a:t>METHODOLOGY</a:t>
            </a:r>
            <a:endParaRPr lang="en-US" sz="5400" u="sng">
              <a:cs typeface="Calibri Light"/>
            </a:endParaRPr>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93BBDBAF-F1A5-2ED6-54AE-C5822E93025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b="1">
                <a:ea typeface="+mn-lt"/>
                <a:cs typeface="+mn-lt"/>
              </a:rPr>
              <a:t>Experimental Setup</a:t>
            </a:r>
            <a:r>
              <a:rPr lang="en-US" sz="2200">
                <a:ea typeface="+mn-lt"/>
                <a:cs typeface="+mn-lt"/>
              </a:rPr>
              <a:t>: The research utilized a custom tilting spinning disc reactor (SDR) under natural sunlight, preventing evaporation with a glass lid and shielding the reservoir from light.</a:t>
            </a:r>
            <a:endParaRPr lang="en-US" sz="2200">
              <a:cs typeface="Calibri" panose="020F0502020204030204"/>
            </a:endParaRPr>
          </a:p>
          <a:p>
            <a:r>
              <a:rPr lang="en-US" sz="2200" b="1" dirty="0">
                <a:ea typeface="+mn-lt"/>
                <a:cs typeface="+mn-lt"/>
              </a:rPr>
              <a:t>Design of Experiments (DoE)</a:t>
            </a:r>
            <a:r>
              <a:rPr lang="en-US" sz="2200" dirty="0">
                <a:ea typeface="+mn-lt"/>
                <a:cs typeface="+mn-lt"/>
              </a:rPr>
              <a:t>: A DoE approach explored factors like light intensity, amine concentration, catalyst loading, flow rate, spin speed, and disc size in oxidative homocoupling of benzylamine and L-methionine oxidation.</a:t>
            </a:r>
            <a:endParaRPr lang="en-US" sz="2200" dirty="0"/>
          </a:p>
          <a:p>
            <a:r>
              <a:rPr lang="en-US" sz="2200" b="1">
                <a:ea typeface="+mn-lt"/>
                <a:cs typeface="+mn-lt"/>
              </a:rPr>
              <a:t>Data Analysis and Visual Studies</a:t>
            </a:r>
            <a:r>
              <a:rPr lang="en-US" sz="2200">
                <a:ea typeface="+mn-lt"/>
                <a:cs typeface="+mn-lt"/>
              </a:rPr>
              <a:t>: Analysis using Pareto charts and Normal plots revealed disc size, light intensity, and flow rate as significant factors. Visual studies with a high-speed camera explored thin film formation, calculating film thickness and mean residence time.</a:t>
            </a:r>
            <a:endParaRPr lang="en-US" sz="2200"/>
          </a:p>
          <a:p>
            <a:endParaRPr lang="en-US" sz="2200">
              <a:cs typeface="Calibri"/>
            </a:endParaRPr>
          </a:p>
        </p:txBody>
      </p:sp>
    </p:spTree>
    <p:extLst>
      <p:ext uri="{BB962C8B-B14F-4D97-AF65-F5344CB8AC3E}">
        <p14:creationId xmlns:p14="http://schemas.microsoft.com/office/powerpoint/2010/main" xmlns="" val="126864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Arc 25">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xmlns="" id="{93BBDBAF-F1A5-2ED6-54AE-C5822E93025B}"/>
              </a:ext>
            </a:extLst>
          </p:cNvPr>
          <p:cNvSpPr>
            <a:spLocks noGrp="1"/>
          </p:cNvSpPr>
          <p:nvPr>
            <p:ph idx="1"/>
          </p:nvPr>
        </p:nvSpPr>
        <p:spPr>
          <a:xfrm>
            <a:off x="838200" y="1825625"/>
            <a:ext cx="10515600" cy="4351338"/>
          </a:xfrm>
        </p:spPr>
        <p:txBody>
          <a:bodyPr vert="horz" lIns="91440" tIns="45720" rIns="91440" bIns="45720" rtlCol="0" anchor="t">
            <a:normAutofit/>
          </a:bodyPr>
          <a:lstStyle/>
          <a:p>
            <a:r>
              <a:rPr lang="en-US" b="1" dirty="0">
                <a:ea typeface="+mn-lt"/>
                <a:cs typeface="+mn-lt"/>
              </a:rPr>
              <a:t>Data Analysis: </a:t>
            </a:r>
            <a:r>
              <a:rPr lang="en-US" dirty="0">
                <a:ea typeface="+mn-lt"/>
                <a:cs typeface="+mn-lt"/>
              </a:rPr>
              <a:t>The obtained results were analyzed using Pareto charts and Normal plots to identify the significant factors affecting the reactions. The analysis revealed that factors like disc size, light intensity, and flow rate had the most significant impact on the reactions. The interactions between these variables were also found to be important. </a:t>
            </a:r>
            <a:br>
              <a:rPr lang="en-US" dirty="0">
                <a:ea typeface="+mn-lt"/>
                <a:cs typeface="+mn-lt"/>
              </a:rPr>
            </a:br>
            <a:endParaRPr lang="en-US">
              <a:ea typeface="+mn-lt"/>
              <a:cs typeface="+mn-lt"/>
            </a:endParaRPr>
          </a:p>
        </p:txBody>
      </p:sp>
    </p:spTree>
    <p:extLst>
      <p:ext uri="{BB962C8B-B14F-4D97-AF65-F5344CB8AC3E}">
        <p14:creationId xmlns:p14="http://schemas.microsoft.com/office/powerpoint/2010/main" xmlns="" val="56542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7DA1F35B-C8F7-4A5A-9339-7DA4D785B3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B2D4AD41-40DA-4A81-92F5-B6E3BA1ED82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0BC04382-B77C-2D76-8C4B-9CB8B1F3A04B}"/>
              </a:ext>
            </a:extLst>
          </p:cNvPr>
          <p:cNvSpPr>
            <a:spLocks noGrp="1"/>
          </p:cNvSpPr>
          <p:nvPr>
            <p:ph type="title"/>
          </p:nvPr>
        </p:nvSpPr>
        <p:spPr>
          <a:xfrm>
            <a:off x="838200" y="365125"/>
            <a:ext cx="10515600" cy="1325563"/>
          </a:xfrm>
        </p:spPr>
        <p:txBody>
          <a:bodyPr vert="horz" lIns="91440" tIns="45720" rIns="91440" bIns="45720" rtlCol="0" anchor="ctr">
            <a:normAutofit/>
          </a:bodyPr>
          <a:lstStyle/>
          <a:p>
            <a:pPr algn="ctr"/>
            <a:r>
              <a:rPr lang="en-US" b="1" u="sng" kern="1200" dirty="0">
                <a:latin typeface="Aharoni"/>
                <a:cs typeface="Aharoni"/>
              </a:rPr>
              <a:t>NOVELTY</a:t>
            </a:r>
            <a:endParaRPr lang="en-US" b="1" u="sng" kern="1200">
              <a:latin typeface="Aharoni"/>
              <a:cs typeface="Aharoni"/>
            </a:endParaRPr>
          </a:p>
        </p:txBody>
      </p:sp>
      <p:sp>
        <p:nvSpPr>
          <p:cNvPr id="3" name="Content Placeholder 2">
            <a:extLst>
              <a:ext uri="{FF2B5EF4-FFF2-40B4-BE49-F238E27FC236}">
                <a16:creationId xmlns:a16="http://schemas.microsoft.com/office/drawing/2014/main" xmlns="" id="{3F6A76D8-B7B2-51AF-9AB0-21EE80BAE06B}"/>
              </a:ext>
            </a:extLst>
          </p:cNvPr>
          <p:cNvSpPr>
            <a:spLocks noGrp="1"/>
          </p:cNvSpPr>
          <p:nvPr>
            <p:ph sz="half" idx="1"/>
          </p:nvPr>
        </p:nvSpPr>
        <p:spPr>
          <a:xfrm>
            <a:off x="838200" y="1825625"/>
            <a:ext cx="5181600" cy="4351338"/>
          </a:xfrm>
        </p:spPr>
        <p:txBody>
          <a:bodyPr vert="horz" lIns="91440" tIns="45720" rIns="91440" bIns="45720" rtlCol="0" anchor="t">
            <a:normAutofit/>
          </a:bodyPr>
          <a:lstStyle/>
          <a:p>
            <a:pPr marL="0" indent="0">
              <a:buNone/>
            </a:pPr>
            <a:r>
              <a:rPr lang="en-US" sz="3200" kern="1200" dirty="0">
                <a:latin typeface="Aharoni"/>
                <a:ea typeface="+mn-ea"/>
                <a:cs typeface="Aharoni"/>
              </a:rPr>
              <a:t>TARGETTED NOVELTY</a:t>
            </a:r>
          </a:p>
          <a:p>
            <a:r>
              <a:rPr lang="en-US" sz="2000" b="1" kern="1200" dirty="0">
                <a:latin typeface="+mn-lt"/>
                <a:ea typeface="+mn-lt"/>
                <a:cs typeface="+mn-lt"/>
              </a:rPr>
              <a:t>Advancements in Photocatalysis</a:t>
            </a:r>
            <a:r>
              <a:rPr lang="en-US" sz="2000" kern="1200" dirty="0">
                <a:solidFill>
                  <a:srgbClr val="D1D5DB"/>
                </a:solidFill>
                <a:latin typeface="+mn-lt"/>
                <a:ea typeface="+mn-lt"/>
                <a:cs typeface="+mn-lt"/>
              </a:rPr>
              <a:t>:</a:t>
            </a:r>
            <a:r>
              <a:rPr lang="en-US" sz="2000" kern="1200" dirty="0">
                <a:latin typeface="+mn-lt"/>
                <a:ea typeface="+mn-lt"/>
                <a:cs typeface="+mn-lt"/>
              </a:rPr>
              <a:t> Spinning disc reactors offer significant improvements over traditional batch techniques for photocatalytic reactions.</a:t>
            </a:r>
            <a:endParaRPr lang="en-US" sz="2000" kern="1200" dirty="0">
              <a:latin typeface="Aharoni"/>
              <a:ea typeface="+mn-ea"/>
              <a:cs typeface="Aharoni"/>
            </a:endParaRPr>
          </a:p>
          <a:p>
            <a:r>
              <a:rPr lang="en-US" sz="2000" b="1" kern="1200" dirty="0">
                <a:latin typeface="+mn-lt"/>
                <a:ea typeface="+mn-lt"/>
                <a:cs typeface="+mn-lt"/>
              </a:rPr>
              <a:t>Efficiency and Environmental Benefits</a:t>
            </a:r>
            <a:r>
              <a:rPr lang="en-US" sz="2000" kern="1200" dirty="0">
                <a:solidFill>
                  <a:srgbClr val="D1D5DB"/>
                </a:solidFill>
                <a:latin typeface="+mn-lt"/>
                <a:ea typeface="+mn-lt"/>
                <a:cs typeface="+mn-lt"/>
              </a:rPr>
              <a:t>: </a:t>
            </a:r>
            <a:r>
              <a:rPr lang="en-US" sz="2000" kern="1200" dirty="0">
                <a:latin typeface="+mn-lt"/>
                <a:ea typeface="+mn-lt"/>
                <a:cs typeface="+mn-lt"/>
              </a:rPr>
              <a:t>These reactors boost efficiency and promote eco-friendliness in photocatalysis.</a:t>
            </a:r>
            <a:endParaRPr lang="en-US" sz="2000" kern="1200" dirty="0">
              <a:latin typeface="+mn-lt"/>
              <a:ea typeface="+mn-ea"/>
              <a:cs typeface="Calibri"/>
            </a:endParaRPr>
          </a:p>
          <a:p>
            <a:r>
              <a:rPr lang="en-US" sz="2000" b="1" kern="1200" dirty="0">
                <a:latin typeface="+mn-lt"/>
                <a:ea typeface="+mn-lt"/>
                <a:cs typeface="+mn-lt"/>
              </a:rPr>
              <a:t>Cost Reduction with Organic Dyes</a:t>
            </a:r>
            <a:r>
              <a:rPr lang="en-US" sz="2000" kern="1200" dirty="0">
                <a:latin typeface="+mn-lt"/>
                <a:ea typeface="+mn-lt"/>
                <a:cs typeface="+mn-lt"/>
              </a:rPr>
              <a:t>: Adoption of organic dye catalysts proves cost-effective.</a:t>
            </a:r>
            <a:endParaRPr lang="en-US" sz="2000" kern="1200" dirty="0">
              <a:latin typeface="+mn-lt"/>
              <a:ea typeface="+mn-ea"/>
              <a:cs typeface="Calibri"/>
            </a:endParaRPr>
          </a:p>
          <a:p>
            <a:r>
              <a:rPr lang="en-US" sz="2000" b="1" kern="1200" dirty="0">
                <a:latin typeface="+mn-lt"/>
                <a:ea typeface="+mn-lt"/>
                <a:cs typeface="+mn-lt"/>
              </a:rPr>
              <a:t>Pollution Reduction</a:t>
            </a:r>
            <a:r>
              <a:rPr lang="en-US" sz="2000" kern="1200" dirty="0">
                <a:latin typeface="+mn-lt"/>
                <a:ea typeface="+mn-lt"/>
                <a:cs typeface="+mn-lt"/>
              </a:rPr>
              <a:t>: Organic dyes contribute to reducing pollution in photocatalytic processes.</a:t>
            </a:r>
            <a:endParaRPr lang="en-US" sz="2000" kern="1200" dirty="0">
              <a:latin typeface="+mn-lt"/>
              <a:ea typeface="+mn-ea"/>
              <a:cs typeface="Calibri"/>
            </a:endParaRPr>
          </a:p>
          <a:p>
            <a:endParaRPr lang="en-US" sz="3200" dirty="0">
              <a:latin typeface="Aharoni"/>
              <a:cs typeface="Aharoni"/>
            </a:endParaRPr>
          </a:p>
        </p:txBody>
      </p:sp>
      <p:sp>
        <p:nvSpPr>
          <p:cNvPr id="4" name="Content Placeholder 3">
            <a:extLst>
              <a:ext uri="{FF2B5EF4-FFF2-40B4-BE49-F238E27FC236}">
                <a16:creationId xmlns:a16="http://schemas.microsoft.com/office/drawing/2014/main" xmlns="" id="{3C7FC9FC-E43B-12DB-C6B4-EECCB39BECFC}"/>
              </a:ext>
            </a:extLst>
          </p:cNvPr>
          <p:cNvSpPr>
            <a:spLocks noGrp="1"/>
          </p:cNvSpPr>
          <p:nvPr>
            <p:ph sz="half" idx="2"/>
          </p:nvPr>
        </p:nvSpPr>
        <p:spPr>
          <a:xfrm>
            <a:off x="6172200" y="1825625"/>
            <a:ext cx="5181600" cy="4351338"/>
          </a:xfrm>
        </p:spPr>
        <p:txBody>
          <a:bodyPr vert="horz" lIns="91440" tIns="45720" rIns="91440" bIns="45720" rtlCol="0" anchor="t">
            <a:normAutofit/>
          </a:bodyPr>
          <a:lstStyle/>
          <a:p>
            <a:pPr marL="0" indent="0">
              <a:buNone/>
            </a:pPr>
            <a:r>
              <a:rPr lang="en-US" sz="3200" kern="1200" dirty="0">
                <a:latin typeface="Aharoni"/>
                <a:ea typeface="+mn-ea"/>
                <a:cs typeface="Calibri"/>
              </a:rPr>
              <a:t>SUBJECTIVE NOVELTY</a:t>
            </a:r>
          </a:p>
          <a:p>
            <a:r>
              <a:rPr lang="en-US" sz="2000" b="1" kern="1200" dirty="0">
                <a:latin typeface="+mn-lt"/>
                <a:ea typeface="+mn-lt"/>
                <a:cs typeface="+mn-lt"/>
              </a:rPr>
              <a:t>Superior Photocatalytic Efficiency</a:t>
            </a:r>
            <a:r>
              <a:rPr lang="en-US" sz="2000" kern="1200" dirty="0">
                <a:latin typeface="+mn-lt"/>
                <a:ea typeface="+mn-lt"/>
                <a:cs typeface="+mn-lt"/>
              </a:rPr>
              <a:t>: The SDR outperformed batch reactors by utilizing photons four times more efficiently and achieving the highest productivity and PSYT.</a:t>
            </a:r>
            <a:endParaRPr lang="en-US" sz="2000" kern="1200" dirty="0">
              <a:latin typeface="Aharoni"/>
              <a:ea typeface="+mn-ea"/>
              <a:cs typeface="Calibri"/>
            </a:endParaRPr>
          </a:p>
          <a:p>
            <a:r>
              <a:rPr lang="en-US" sz="2000" b="1" kern="1200" dirty="0">
                <a:latin typeface="+mn-lt"/>
                <a:ea typeface="+mn-lt"/>
                <a:cs typeface="+mn-lt"/>
              </a:rPr>
              <a:t>Surface Area Optimization</a:t>
            </a:r>
            <a:r>
              <a:rPr lang="en-US" sz="2000" kern="1200" dirty="0">
                <a:latin typeface="+mn-lt"/>
                <a:ea typeface="+mn-lt"/>
                <a:cs typeface="+mn-lt"/>
              </a:rPr>
              <a:t>: The SDR's efficiency soared ninefold through the optimization of surface area.</a:t>
            </a:r>
            <a:endParaRPr lang="en-US" sz="2000" kern="1200" dirty="0">
              <a:latin typeface="+mn-lt"/>
              <a:ea typeface="+mn-ea"/>
              <a:cs typeface="Calibri"/>
            </a:endParaRPr>
          </a:p>
          <a:p>
            <a:r>
              <a:rPr lang="en-US" sz="2000" b="1" kern="1200" dirty="0">
                <a:latin typeface="+mn-lt"/>
                <a:ea typeface="+mn-lt"/>
                <a:cs typeface="+mn-lt"/>
              </a:rPr>
              <a:t>Impressive PSYT</a:t>
            </a:r>
            <a:r>
              <a:rPr lang="en-US" sz="2000" kern="1200" dirty="0">
                <a:latin typeface="+mn-lt"/>
                <a:ea typeface="+mn-lt"/>
                <a:cs typeface="+mn-lt"/>
              </a:rPr>
              <a:t>: The SDR achieved an outstanding PSYT of 1.7 kW-1 day-1 for the (50cm) reaction, showcasing its superior performance.</a:t>
            </a:r>
            <a:endParaRPr lang="en-US" sz="2000" kern="1200" dirty="0">
              <a:latin typeface="+mn-lt"/>
              <a:ea typeface="+mn-ea"/>
              <a:cs typeface="Calibri"/>
            </a:endParaRPr>
          </a:p>
          <a:p>
            <a:endParaRPr lang="en-US" sz="3200" dirty="0">
              <a:latin typeface="Aharoni"/>
              <a:cs typeface="Calibri"/>
            </a:endParaRPr>
          </a:p>
        </p:txBody>
      </p:sp>
    </p:spTree>
    <p:extLst>
      <p:ext uri="{BB962C8B-B14F-4D97-AF65-F5344CB8AC3E}">
        <p14:creationId xmlns:p14="http://schemas.microsoft.com/office/powerpoint/2010/main" xmlns="" val="2666648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976DE88-865E-E3CE-1AE9-4EAAE5F08764}"/>
              </a:ext>
            </a:extLst>
          </p:cNvPr>
          <p:cNvSpPr txBox="1"/>
          <p:nvPr/>
        </p:nvSpPr>
        <p:spPr>
          <a:xfrm>
            <a:off x="540173" y="689186"/>
            <a:ext cx="2975186"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Aharoni"/>
                <a:cs typeface="Calibri"/>
              </a:rPr>
              <a:t>PARAMETERS</a:t>
            </a:r>
          </a:p>
          <a:p>
            <a:endParaRPr lang="en-US" dirty="0">
              <a:cs typeface="Calibri"/>
            </a:endParaRPr>
          </a:p>
          <a:p>
            <a:pPr>
              <a:buFont typeface="Arial"/>
              <a:buChar char="•"/>
            </a:pPr>
            <a:r>
              <a:rPr lang="en-US" sz="3200" dirty="0">
                <a:ea typeface="+mn-lt"/>
                <a:cs typeface="+mn-lt"/>
              </a:rPr>
              <a:t>Film thickness</a:t>
            </a:r>
            <a:endParaRPr lang="en-US" dirty="0">
              <a:cs typeface="Calibri"/>
            </a:endParaRPr>
          </a:p>
          <a:p>
            <a:pPr>
              <a:buFont typeface="Arial"/>
              <a:buChar char="•"/>
            </a:pPr>
            <a:r>
              <a:rPr lang="en-US" sz="3200" dirty="0">
                <a:ea typeface="+mn-lt"/>
                <a:cs typeface="+mn-lt"/>
              </a:rPr>
              <a:t>Photon flux</a:t>
            </a:r>
            <a:endParaRPr lang="en-US" dirty="0"/>
          </a:p>
          <a:p>
            <a:pPr>
              <a:buFont typeface="Arial"/>
              <a:buChar char="•"/>
            </a:pPr>
            <a:r>
              <a:rPr lang="en-US" sz="3200" dirty="0">
                <a:ea typeface="+mn-lt"/>
                <a:cs typeface="+mn-lt"/>
              </a:rPr>
              <a:t>PH of catalyst </a:t>
            </a:r>
            <a:endParaRPr lang="en-US">
              <a:ea typeface="+mn-lt"/>
              <a:cs typeface="+mn-lt"/>
            </a:endParaRPr>
          </a:p>
          <a:p>
            <a:pPr>
              <a:buFont typeface="Arial"/>
              <a:buChar char="•"/>
            </a:pPr>
            <a:r>
              <a:rPr lang="en-US" sz="3200" dirty="0">
                <a:ea typeface="+mn-lt"/>
                <a:cs typeface="+mn-lt"/>
              </a:rPr>
              <a:t>Rate constant </a:t>
            </a:r>
            <a:endParaRPr lang="en-US"/>
          </a:p>
          <a:p>
            <a:pPr>
              <a:buFont typeface="Arial"/>
              <a:buChar char="•"/>
            </a:pPr>
            <a:r>
              <a:rPr lang="en-US" sz="3200" dirty="0">
                <a:ea typeface="+mn-lt"/>
                <a:cs typeface="+mn-lt"/>
              </a:rPr>
              <a:t>Volume of reactor </a:t>
            </a:r>
            <a:endParaRPr lang="en-US"/>
          </a:p>
          <a:p>
            <a:pPr>
              <a:buFont typeface="Arial"/>
              <a:buChar char="•"/>
            </a:pPr>
            <a:r>
              <a:rPr lang="en-US" sz="3200" dirty="0">
                <a:ea typeface="+mn-lt"/>
                <a:cs typeface="+mn-lt"/>
              </a:rPr>
              <a:t>Opacity of disc</a:t>
            </a:r>
            <a:r>
              <a:rPr lang="en-US" dirty="0">
                <a:ea typeface="+mn-lt"/>
                <a:cs typeface="+mn-lt"/>
              </a:rPr>
              <a:t> </a:t>
            </a:r>
            <a:endParaRPr lang="en-US"/>
          </a:p>
          <a:p>
            <a:pPr marL="285750" indent="-285750">
              <a:buFont typeface="Arial"/>
              <a:buChar char="•"/>
            </a:pPr>
            <a:endParaRPr lang="en-US" dirty="0">
              <a:cs typeface="Calibri"/>
            </a:endParaRPr>
          </a:p>
        </p:txBody>
      </p:sp>
      <p:sp>
        <p:nvSpPr>
          <p:cNvPr id="3" name="TextBox 2">
            <a:extLst>
              <a:ext uri="{FF2B5EF4-FFF2-40B4-BE49-F238E27FC236}">
                <a16:creationId xmlns:a16="http://schemas.microsoft.com/office/drawing/2014/main" xmlns="" id="{C0A50734-B393-4B06-84A1-0EBDAFAFC628}"/>
              </a:ext>
            </a:extLst>
          </p:cNvPr>
          <p:cNvSpPr txBox="1"/>
          <p:nvPr/>
        </p:nvSpPr>
        <p:spPr>
          <a:xfrm>
            <a:off x="3789680" y="687493"/>
            <a:ext cx="37575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haroni"/>
                <a:cs typeface="Calibri"/>
              </a:rPr>
              <a:t>CONTROLLING VARIABLES</a:t>
            </a:r>
            <a:endParaRPr lang="en-US"/>
          </a:p>
          <a:p>
            <a:endParaRPr lang="en-US" dirty="0">
              <a:cs typeface="Calibri"/>
            </a:endParaRPr>
          </a:p>
          <a:p>
            <a:pPr algn="ctr">
              <a:buFont typeface="Arial"/>
              <a:buChar char="•"/>
            </a:pPr>
            <a:r>
              <a:rPr lang="en-US" sz="3200" dirty="0">
                <a:ea typeface="+mn-lt"/>
                <a:cs typeface="+mn-lt"/>
              </a:rPr>
              <a:t>Disc Diameter</a:t>
            </a:r>
            <a:endParaRPr lang="en-US" dirty="0">
              <a:cs typeface="Calibri"/>
            </a:endParaRPr>
          </a:p>
          <a:p>
            <a:pPr algn="ctr">
              <a:buFont typeface="Arial"/>
              <a:buChar char="•"/>
            </a:pPr>
            <a:r>
              <a:rPr lang="en-US" sz="3200" dirty="0">
                <a:ea typeface="+mn-lt"/>
                <a:cs typeface="+mn-lt"/>
              </a:rPr>
              <a:t>Light Intensity</a:t>
            </a:r>
            <a:endParaRPr lang="en-US" dirty="0">
              <a:cs typeface="Calibri" panose="020F0502020204030204"/>
            </a:endParaRPr>
          </a:p>
          <a:p>
            <a:pPr algn="ctr">
              <a:buFont typeface="Arial"/>
              <a:buChar char="•"/>
            </a:pPr>
            <a:r>
              <a:rPr lang="en-US" sz="3200" dirty="0">
                <a:ea typeface="+mn-lt"/>
                <a:cs typeface="+mn-lt"/>
              </a:rPr>
              <a:t>Flow Rate</a:t>
            </a:r>
            <a:endParaRPr lang="en-US" dirty="0">
              <a:cs typeface="Calibri" panose="020F0502020204030204"/>
            </a:endParaRPr>
          </a:p>
          <a:p>
            <a:pPr algn="ctr">
              <a:buFont typeface="Arial"/>
              <a:buChar char="•"/>
            </a:pPr>
            <a:r>
              <a:rPr lang="en-US" sz="3200" dirty="0">
                <a:ea typeface="+mn-lt"/>
                <a:cs typeface="+mn-lt"/>
              </a:rPr>
              <a:t>Spin Speed</a:t>
            </a:r>
            <a:endParaRPr lang="en-US" dirty="0">
              <a:cs typeface="Calibri" panose="020F0502020204030204"/>
            </a:endParaRPr>
          </a:p>
          <a:p>
            <a:pPr algn="ctr">
              <a:buFont typeface="Arial"/>
              <a:buChar char="•"/>
            </a:pPr>
            <a:r>
              <a:rPr lang="en-US" sz="3200" dirty="0">
                <a:ea typeface="+mn-lt"/>
                <a:cs typeface="+mn-lt"/>
              </a:rPr>
              <a:t>Input concentration</a:t>
            </a:r>
            <a:endParaRPr lang="en-US" dirty="0" err="1">
              <a:cs typeface="Calibri" panose="020F0502020204030204"/>
            </a:endParaRPr>
          </a:p>
          <a:p>
            <a:pPr algn="ctr">
              <a:buFont typeface="Arial"/>
              <a:buChar char="•"/>
            </a:pPr>
            <a:r>
              <a:rPr lang="en-US" sz="3200" dirty="0">
                <a:ea typeface="+mn-lt"/>
                <a:cs typeface="+mn-lt"/>
              </a:rPr>
              <a:t>Amine concentration</a:t>
            </a:r>
            <a:r>
              <a:rPr lang="en-US" dirty="0">
                <a:ea typeface="+mn-lt"/>
                <a:cs typeface="+mn-lt"/>
              </a:rPr>
              <a:t> </a:t>
            </a:r>
            <a:endParaRPr lang="en-US">
              <a:cs typeface="Calibri" panose="020F0502020204030204"/>
            </a:endParaRPr>
          </a:p>
          <a:p>
            <a:pPr marL="285750" indent="-285750" algn="ctr">
              <a:buFont typeface="Arial"/>
              <a:buChar char="•"/>
            </a:pPr>
            <a:endParaRPr lang="en-US" dirty="0">
              <a:cs typeface="Calibri"/>
            </a:endParaRPr>
          </a:p>
        </p:txBody>
      </p:sp>
      <p:sp>
        <p:nvSpPr>
          <p:cNvPr id="4" name="TextBox 3">
            <a:extLst>
              <a:ext uri="{FF2B5EF4-FFF2-40B4-BE49-F238E27FC236}">
                <a16:creationId xmlns:a16="http://schemas.microsoft.com/office/drawing/2014/main" xmlns="" id="{1C2F2845-D9CB-81C1-6510-55A8903E75FC}"/>
              </a:ext>
            </a:extLst>
          </p:cNvPr>
          <p:cNvSpPr txBox="1"/>
          <p:nvPr/>
        </p:nvSpPr>
        <p:spPr>
          <a:xfrm>
            <a:off x="7982373" y="778933"/>
            <a:ext cx="4214706"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dirty="0">
                <a:latin typeface="Aharoni"/>
                <a:cs typeface="Calibri"/>
              </a:rPr>
              <a:t>CONTROLLED VARIABLES</a:t>
            </a:r>
            <a:endParaRPr lang="en-US" sz="2400">
              <a:cs typeface="Calibri"/>
            </a:endParaRPr>
          </a:p>
          <a:p>
            <a:endParaRPr lang="en-US" dirty="0">
              <a:cs typeface="Calibri"/>
            </a:endParaRPr>
          </a:p>
          <a:p>
            <a:pPr>
              <a:buFont typeface="Arial"/>
              <a:buChar char="•"/>
            </a:pPr>
            <a:r>
              <a:rPr lang="en-US" sz="3200" dirty="0">
                <a:ea typeface="+mn-lt"/>
                <a:cs typeface="+mn-lt"/>
              </a:rPr>
              <a:t>Disc surface area</a:t>
            </a:r>
            <a:endParaRPr lang="en-US" dirty="0">
              <a:cs typeface="Calibri"/>
            </a:endParaRPr>
          </a:p>
          <a:p>
            <a:pPr>
              <a:buFont typeface="Arial"/>
              <a:buChar char="•"/>
            </a:pPr>
            <a:r>
              <a:rPr lang="en-US" sz="3200" dirty="0">
                <a:ea typeface="+mn-lt"/>
                <a:cs typeface="+mn-lt"/>
              </a:rPr>
              <a:t>Mean Residence Time</a:t>
            </a:r>
            <a:endParaRPr lang="en-US" dirty="0"/>
          </a:p>
          <a:p>
            <a:pPr>
              <a:buFont typeface="Arial"/>
              <a:buChar char="•"/>
            </a:pPr>
            <a:r>
              <a:rPr lang="en-US" sz="3200" dirty="0">
                <a:ea typeface="+mn-lt"/>
                <a:cs typeface="+mn-lt"/>
              </a:rPr>
              <a:t>Yield</a:t>
            </a:r>
            <a:endParaRPr lang="en-US" dirty="0"/>
          </a:p>
          <a:p>
            <a:pPr>
              <a:buFont typeface="Arial"/>
              <a:buChar char="•"/>
            </a:pPr>
            <a:r>
              <a:rPr lang="en-US" sz="3200" dirty="0">
                <a:ea typeface="+mn-lt"/>
                <a:cs typeface="+mn-lt"/>
              </a:rPr>
              <a:t>PSYT</a:t>
            </a:r>
            <a:endParaRPr lang="en-US" dirty="0"/>
          </a:p>
          <a:p>
            <a:pPr>
              <a:buFont typeface="Arial"/>
              <a:buChar char="•"/>
            </a:pPr>
            <a:r>
              <a:rPr lang="en-US" sz="3200" dirty="0">
                <a:ea typeface="+mn-lt"/>
                <a:cs typeface="+mn-lt"/>
              </a:rPr>
              <a:t>Disc temperature</a:t>
            </a:r>
            <a:r>
              <a:rPr lang="en-US" dirty="0">
                <a:ea typeface="+mn-lt"/>
                <a:cs typeface="+mn-lt"/>
              </a:rPr>
              <a:t> </a:t>
            </a:r>
            <a:endParaRPr lang="en-US"/>
          </a:p>
          <a:p>
            <a:endParaRPr lang="en-US">
              <a:cs typeface="Calibri" panose="020F0502020204030204"/>
            </a:endParaRPr>
          </a:p>
          <a:p>
            <a:pPr marL="285750" indent="-285750">
              <a:buFont typeface="Arial"/>
              <a:buChar char="•"/>
            </a:pPr>
            <a:endParaRPr lang="en-US" dirty="0">
              <a:cs typeface="Calibri"/>
            </a:endParaRPr>
          </a:p>
        </p:txBody>
      </p:sp>
      <p:sp>
        <p:nvSpPr>
          <p:cNvPr id="5" name="Rectangle 4">
            <a:extLst>
              <a:ext uri="{FF2B5EF4-FFF2-40B4-BE49-F238E27FC236}">
                <a16:creationId xmlns:a16="http://schemas.microsoft.com/office/drawing/2014/main" xmlns="" id="{9221506E-9A29-BD85-690B-E1A80A06A500}"/>
              </a:ext>
            </a:extLst>
          </p:cNvPr>
          <p:cNvSpPr/>
          <p:nvPr/>
        </p:nvSpPr>
        <p:spPr>
          <a:xfrm>
            <a:off x="7697893" y="746759"/>
            <a:ext cx="10160" cy="46228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06FC45A2-8D27-2510-1C44-C66D998F9948}"/>
              </a:ext>
            </a:extLst>
          </p:cNvPr>
          <p:cNvSpPr/>
          <p:nvPr/>
        </p:nvSpPr>
        <p:spPr>
          <a:xfrm>
            <a:off x="3725332" y="787398"/>
            <a:ext cx="10160" cy="46228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214880507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957</Words>
  <Application>Microsoft Office PowerPoint</Application>
  <PresentationFormat>Custom</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Scale up of visible light organo-photocatalytic synthesis reactions in a spinning disc reactor</vt:lpstr>
      <vt:lpstr>Slide 2</vt:lpstr>
      <vt:lpstr>OBJECTIVE</vt:lpstr>
      <vt:lpstr>CONTENTS</vt:lpstr>
      <vt:lpstr>INTRODUCTION</vt:lpstr>
      <vt:lpstr>METHODOLOGY</vt:lpstr>
      <vt:lpstr>Slide 7</vt:lpstr>
      <vt:lpstr>NOVELTY</vt:lpstr>
      <vt:lpstr>Slide 9</vt:lpstr>
      <vt:lpstr>RESULTS AND DISCUSSIONS</vt:lpstr>
      <vt:lpstr>Role of Surface Area: Increasing the surface area, especially through larger discs, augments reaction rates. Nevertheless, scaling up traditional batch reactors proves to be economically unfeasible. </vt:lpstr>
      <vt:lpstr>Rate constants of the performance of the batch stirred reactor and the SDR with 20 and 50 cm </vt:lpstr>
      <vt:lpstr>Impact of Flow Patterns: Investigations into thin films reveal that flow patterns, influenced by flow rate and spinning speed, play a crucial role in influencing reaction rates. Smoother flow patterns enhance reactions, while irregular waves hinder mass transfer and light penetration.  </vt:lpstr>
      <vt:lpstr>Slide 14</vt:lpstr>
      <vt:lpstr>Slide 15</vt:lpstr>
      <vt:lpstr>CONCLUSIONS</vt:lpstr>
      <vt:lpstr>Slide 17</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ONKAR DUBEY</cp:lastModifiedBy>
  <cp:revision>671</cp:revision>
  <dcterms:created xsi:type="dcterms:W3CDTF">2023-09-05T08:44:07Z</dcterms:created>
  <dcterms:modified xsi:type="dcterms:W3CDTF">2023-09-13T04:47:17Z</dcterms:modified>
</cp:coreProperties>
</file>