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AB77-443B-485B-BBA5-79E8A02FD5E0}"/>
              </a:ext>
            </a:extLst>
          </p:cNvPr>
          <p:cNvSpPr>
            <a:spLocks noGrp="1"/>
          </p:cNvSpPr>
          <p:nvPr>
            <p:ph type="ctrTitle"/>
          </p:nvPr>
        </p:nvSpPr>
        <p:spPr>
          <a:xfrm>
            <a:off x="1932266" y="1058663"/>
            <a:ext cx="8915399" cy="2262781"/>
          </a:xfrm>
        </p:spPr>
        <p:txBody>
          <a:bodyPr/>
          <a:lstStyle/>
          <a:p>
            <a:r>
              <a:rPr lang="en-US" dirty="0"/>
              <a:t>The Battle of Neighborhoods</a:t>
            </a:r>
          </a:p>
        </p:txBody>
      </p:sp>
      <p:sp>
        <p:nvSpPr>
          <p:cNvPr id="3" name="Subtitle 2">
            <a:extLst>
              <a:ext uri="{FF2B5EF4-FFF2-40B4-BE49-F238E27FC236}">
                <a16:creationId xmlns:a16="http://schemas.microsoft.com/office/drawing/2014/main" id="{B790507A-229B-45ED-85F9-107C4078F06A}"/>
              </a:ext>
            </a:extLst>
          </p:cNvPr>
          <p:cNvSpPr>
            <a:spLocks noGrp="1"/>
          </p:cNvSpPr>
          <p:nvPr>
            <p:ph type="subTitle" idx="1"/>
          </p:nvPr>
        </p:nvSpPr>
        <p:spPr>
          <a:xfrm>
            <a:off x="1932265" y="3729814"/>
            <a:ext cx="8915399" cy="1934139"/>
          </a:xfrm>
        </p:spPr>
        <p:txBody>
          <a:bodyPr/>
          <a:lstStyle/>
          <a:p>
            <a:r>
              <a:rPr lang="en-US" dirty="0"/>
              <a:t>Onkar Sardesai</a:t>
            </a:r>
          </a:p>
          <a:p>
            <a:endParaRPr lang="en-US" dirty="0"/>
          </a:p>
          <a:p>
            <a:r>
              <a:rPr lang="en-US" dirty="0"/>
              <a:t>November 2019</a:t>
            </a:r>
          </a:p>
          <a:p>
            <a:endParaRPr lang="en-US" dirty="0"/>
          </a:p>
        </p:txBody>
      </p:sp>
    </p:spTree>
    <p:extLst>
      <p:ext uri="{BB962C8B-B14F-4D97-AF65-F5344CB8AC3E}">
        <p14:creationId xmlns:p14="http://schemas.microsoft.com/office/powerpoint/2010/main" val="366651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0262-1EC6-4AC3-B013-D7DAFF4432A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86519D9-90B5-4F6D-A34B-AF3D35DEF9E7}"/>
              </a:ext>
            </a:extLst>
          </p:cNvPr>
          <p:cNvSpPr>
            <a:spLocks noGrp="1"/>
          </p:cNvSpPr>
          <p:nvPr>
            <p:ph idx="1"/>
          </p:nvPr>
        </p:nvSpPr>
        <p:spPr/>
        <p:txBody>
          <a:bodyPr>
            <a:normAutofit/>
          </a:bodyPr>
          <a:lstStyle/>
          <a:p>
            <a:r>
              <a:rPr lang="en-US" dirty="0"/>
              <a:t>Introduction</a:t>
            </a:r>
          </a:p>
          <a:p>
            <a:r>
              <a:rPr lang="en-US" dirty="0"/>
              <a:t>Data</a:t>
            </a:r>
          </a:p>
          <a:p>
            <a:pPr marL="0" indent="0">
              <a:buNone/>
            </a:pPr>
            <a:r>
              <a:rPr lang="en-US" dirty="0"/>
              <a:t>     Chicago Public Schools</a:t>
            </a:r>
          </a:p>
          <a:p>
            <a:pPr marL="0" indent="0">
              <a:buNone/>
            </a:pPr>
            <a:r>
              <a:rPr lang="en-US" dirty="0"/>
              <a:t>     Chicago Crime Data</a:t>
            </a:r>
          </a:p>
          <a:p>
            <a:r>
              <a:rPr lang="en-US" dirty="0"/>
              <a:t>Methodology</a:t>
            </a:r>
          </a:p>
          <a:p>
            <a:r>
              <a:rPr lang="en-US" dirty="0"/>
              <a:t>Results</a:t>
            </a:r>
          </a:p>
          <a:p>
            <a:pPr marL="0" indent="0">
              <a:buNone/>
            </a:pPr>
            <a:r>
              <a:rPr lang="en-US" dirty="0"/>
              <a:t>      Top 15 violent areas</a:t>
            </a:r>
          </a:p>
          <a:p>
            <a:pPr marL="0" indent="0">
              <a:buNone/>
            </a:pPr>
            <a:r>
              <a:rPr lang="en-US" dirty="0"/>
              <a:t>      Top 10 community</a:t>
            </a:r>
          </a:p>
          <a:p>
            <a:pPr marL="0" indent="0">
              <a:buNone/>
            </a:pPr>
            <a:r>
              <a:rPr lang="en-US" dirty="0"/>
              <a:t>      Popular Venues</a:t>
            </a:r>
          </a:p>
        </p:txBody>
      </p:sp>
    </p:spTree>
    <p:extLst>
      <p:ext uri="{BB962C8B-B14F-4D97-AF65-F5344CB8AC3E}">
        <p14:creationId xmlns:p14="http://schemas.microsoft.com/office/powerpoint/2010/main" val="22848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0106-A95C-497C-8617-0CFDF6351BF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1376300-C0C7-48B2-A8A9-8B5ED867D525}"/>
              </a:ext>
            </a:extLst>
          </p:cNvPr>
          <p:cNvSpPr>
            <a:spLocks noGrp="1"/>
          </p:cNvSpPr>
          <p:nvPr>
            <p:ph idx="1"/>
          </p:nvPr>
        </p:nvSpPr>
        <p:spPr/>
        <p:txBody>
          <a:bodyPr>
            <a:normAutofit fontScale="92500" lnSpcReduction="20000"/>
          </a:bodyPr>
          <a:lstStyle/>
          <a:p>
            <a:r>
              <a:rPr lang="en-GB" dirty="0"/>
              <a:t>One of the main problems when ones move to a new city is where to find a good neighbourhood . </a:t>
            </a:r>
          </a:p>
          <a:p>
            <a:r>
              <a:rPr lang="en-GB" dirty="0"/>
              <a:t>This work will be focused on analysing and visualizing some </a:t>
            </a:r>
            <a:r>
              <a:rPr lang="en-US" dirty="0"/>
              <a:t>community of Chicago.</a:t>
            </a:r>
          </a:p>
          <a:p>
            <a:r>
              <a:rPr lang="en-GB" dirty="0"/>
              <a:t> A good community will be ones with low rate of crime, healthy schools and high number of public schools.</a:t>
            </a:r>
          </a:p>
          <a:p>
            <a:pPr marL="0" indent="0">
              <a:buNone/>
            </a:pPr>
            <a:r>
              <a:rPr lang="en-US" b="1" dirty="0"/>
              <a:t>Aims:</a:t>
            </a:r>
          </a:p>
          <a:p>
            <a:r>
              <a:rPr lang="en-GB" dirty="0"/>
              <a:t>provide valuable insights about the life of a good community in </a:t>
            </a:r>
            <a:r>
              <a:rPr lang="en-US" dirty="0"/>
              <a:t>Chicago (SOUTH LAWNDALE)</a:t>
            </a:r>
          </a:p>
          <a:p>
            <a:r>
              <a:rPr lang="en-GB" dirty="0"/>
              <a:t>Support people to make decision when they want to move to </a:t>
            </a:r>
            <a:r>
              <a:rPr lang="en-US" dirty="0"/>
              <a:t>Chicago.</a:t>
            </a:r>
          </a:p>
          <a:p>
            <a:r>
              <a:rPr lang="en-GB" dirty="0"/>
              <a:t>The main business accompanied in this work is what are the best areas in Chicago in term of safety and schools as well as what are different type of venues in those area that one can expect for.</a:t>
            </a:r>
          </a:p>
        </p:txBody>
      </p:sp>
    </p:spTree>
    <p:extLst>
      <p:ext uri="{BB962C8B-B14F-4D97-AF65-F5344CB8AC3E}">
        <p14:creationId xmlns:p14="http://schemas.microsoft.com/office/powerpoint/2010/main" val="9990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018-3D73-47DE-AF1F-04555186E7E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CA57076-87EF-486D-9BFA-EB4C7616AD32}"/>
              </a:ext>
            </a:extLst>
          </p:cNvPr>
          <p:cNvSpPr>
            <a:spLocks noGrp="1"/>
          </p:cNvSpPr>
          <p:nvPr>
            <p:ph idx="1"/>
          </p:nvPr>
        </p:nvSpPr>
        <p:spPr/>
        <p:txBody>
          <a:bodyPr>
            <a:normAutofit/>
          </a:bodyPr>
          <a:lstStyle/>
          <a:p>
            <a:r>
              <a:rPr lang="en-US" dirty="0"/>
              <a:t>Chicago Public Schools</a:t>
            </a:r>
          </a:p>
          <a:p>
            <a:r>
              <a:rPr lang="en-GB" dirty="0"/>
              <a:t>This dataset shows all school level performance data used to create CPS School Report Cards for the 2011-2012 school year.</a:t>
            </a:r>
          </a:p>
          <a:p>
            <a:r>
              <a:rPr lang="en-GB" dirty="0"/>
              <a:t>This dataset is provided by the city of Chicago’s Data Portal.</a:t>
            </a:r>
          </a:p>
          <a:p>
            <a:r>
              <a:rPr lang="en-GB" dirty="0"/>
              <a:t>For this work I only use a snapshot of this dataset downloaded </a:t>
            </a:r>
            <a:r>
              <a:rPr lang="en-US" dirty="0"/>
              <a:t>from here</a:t>
            </a:r>
          </a:p>
          <a:p>
            <a:r>
              <a:rPr lang="en-GB" dirty="0"/>
              <a:t>A detailed description of this dataset and the original dataset can be obtained from the Chicago Data Portal.</a:t>
            </a:r>
          </a:p>
        </p:txBody>
      </p:sp>
    </p:spTree>
    <p:extLst>
      <p:ext uri="{BB962C8B-B14F-4D97-AF65-F5344CB8AC3E}">
        <p14:creationId xmlns:p14="http://schemas.microsoft.com/office/powerpoint/2010/main" val="10384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397C-6A3E-4B5E-B2B3-3E69AC0BA3D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A8AA76F-9E81-4FCA-AB66-86CD67BC065C}"/>
              </a:ext>
            </a:extLst>
          </p:cNvPr>
          <p:cNvSpPr>
            <a:spLocks noGrp="1"/>
          </p:cNvSpPr>
          <p:nvPr>
            <p:ph idx="1"/>
          </p:nvPr>
        </p:nvSpPr>
        <p:spPr>
          <a:xfrm>
            <a:off x="2589212" y="1642369"/>
            <a:ext cx="8915400" cy="4268853"/>
          </a:xfrm>
        </p:spPr>
        <p:txBody>
          <a:bodyPr>
            <a:normAutofit fontScale="92500" lnSpcReduction="20000"/>
          </a:bodyPr>
          <a:lstStyle/>
          <a:p>
            <a:pPr>
              <a:buFont typeface="Wingdings" panose="05000000000000000000" pitchFamily="2" charset="2"/>
              <a:buChar char="q"/>
            </a:pPr>
            <a:r>
              <a:rPr lang="en-GB" dirty="0"/>
              <a:t>Stage 1 - Business Understanding: the main goal is to search for where is the best area in Chicago in term of safety and schools.</a:t>
            </a:r>
          </a:p>
          <a:p>
            <a:pPr>
              <a:buFont typeface="Wingdings" panose="05000000000000000000" pitchFamily="2" charset="2"/>
              <a:buChar char="q"/>
            </a:pPr>
            <a:r>
              <a:rPr lang="en-GB" dirty="0"/>
              <a:t>Stage 2 - Analytic Approach</a:t>
            </a:r>
          </a:p>
          <a:p>
            <a:r>
              <a:rPr lang="en-GB" dirty="0"/>
              <a:t>First identify which are the most violent areas in Chicago based on </a:t>
            </a:r>
            <a:r>
              <a:rPr lang="en-US" dirty="0"/>
              <a:t>the Crime Data</a:t>
            </a:r>
          </a:p>
          <a:p>
            <a:r>
              <a:rPr lang="en-GB" dirty="0"/>
              <a:t>Next the areas are visualized on the map so users can be aware of </a:t>
            </a:r>
            <a:r>
              <a:rPr lang="en-US" dirty="0"/>
              <a:t>those.</a:t>
            </a:r>
          </a:p>
          <a:p>
            <a:r>
              <a:rPr lang="en-GB" dirty="0"/>
              <a:t>Last, community with high number of schools which is ideally to live is presented to the users.</a:t>
            </a:r>
          </a:p>
          <a:p>
            <a:pPr>
              <a:buFont typeface="Wingdings" panose="05000000000000000000" pitchFamily="2" charset="2"/>
              <a:buChar char="q"/>
            </a:pPr>
            <a:r>
              <a:rPr lang="en-GB" dirty="0"/>
              <a:t>Stage 3 - Data Requirements</a:t>
            </a:r>
          </a:p>
          <a:p>
            <a:r>
              <a:rPr lang="en-GB" dirty="0"/>
              <a:t>The data required for this work is described in the Data section.</a:t>
            </a:r>
          </a:p>
          <a:p>
            <a:r>
              <a:rPr lang="en-GB" dirty="0"/>
              <a:t>Those datasets were download and then stored in the IBM Db2 </a:t>
            </a:r>
            <a:r>
              <a:rPr lang="en-US" dirty="0"/>
              <a:t>database for latter usage.</a:t>
            </a:r>
          </a:p>
          <a:p>
            <a:r>
              <a:rPr lang="en-GB" dirty="0"/>
              <a:t>Venues information provided by </a:t>
            </a:r>
            <a:r>
              <a:rPr lang="en-GB" dirty="0" err="1"/>
              <a:t>FourSquare</a:t>
            </a:r>
            <a:r>
              <a:rPr lang="en-GB" dirty="0"/>
              <a:t> will be used also to give users an overview of their future ideal community.</a:t>
            </a:r>
          </a:p>
        </p:txBody>
      </p:sp>
    </p:spTree>
    <p:extLst>
      <p:ext uri="{BB962C8B-B14F-4D97-AF65-F5344CB8AC3E}">
        <p14:creationId xmlns:p14="http://schemas.microsoft.com/office/powerpoint/2010/main" val="201146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90BD-43CC-4C28-9118-02035DC9E115}"/>
              </a:ext>
            </a:extLst>
          </p:cNvPr>
          <p:cNvSpPr>
            <a:spLocks noGrp="1"/>
          </p:cNvSpPr>
          <p:nvPr>
            <p:ph type="title"/>
          </p:nvPr>
        </p:nvSpPr>
        <p:spPr>
          <a:xfrm>
            <a:off x="2592925" y="624110"/>
            <a:ext cx="8911687" cy="947238"/>
          </a:xfrm>
        </p:spPr>
        <p:txBody>
          <a:bodyPr>
            <a:normAutofit/>
          </a:bodyPr>
          <a:lstStyle/>
          <a:p>
            <a:r>
              <a:rPr lang="en-US" sz="2400" dirty="0"/>
              <a:t>Results</a:t>
            </a:r>
            <a:br>
              <a:rPr lang="en-US" sz="2400" dirty="0"/>
            </a:br>
            <a:r>
              <a:rPr lang="en-GB" sz="2400" dirty="0"/>
              <a:t>Top 15 violent areas in Chicago</a:t>
            </a:r>
            <a:endParaRPr lang="en-US" sz="2400" dirty="0"/>
          </a:p>
        </p:txBody>
      </p:sp>
      <p:pic>
        <p:nvPicPr>
          <p:cNvPr id="4" name="Content Placeholder 3">
            <a:extLst>
              <a:ext uri="{FF2B5EF4-FFF2-40B4-BE49-F238E27FC236}">
                <a16:creationId xmlns:a16="http://schemas.microsoft.com/office/drawing/2014/main" id="{920FDC8B-B360-4F8C-93E1-1C302C7669B8}"/>
              </a:ext>
            </a:extLst>
          </p:cNvPr>
          <p:cNvPicPr>
            <a:picLocks noGrp="1" noChangeAspect="1"/>
          </p:cNvPicPr>
          <p:nvPr>
            <p:ph idx="1"/>
          </p:nvPr>
        </p:nvPicPr>
        <p:blipFill>
          <a:blip r:embed="rId2"/>
          <a:stretch>
            <a:fillRect/>
          </a:stretch>
        </p:blipFill>
        <p:spPr>
          <a:xfrm>
            <a:off x="2405849" y="1571348"/>
            <a:ext cx="8911686" cy="4662542"/>
          </a:xfrm>
          <a:prstGeom prst="rect">
            <a:avLst/>
          </a:prstGeom>
        </p:spPr>
      </p:pic>
    </p:spTree>
    <p:extLst>
      <p:ext uri="{BB962C8B-B14F-4D97-AF65-F5344CB8AC3E}">
        <p14:creationId xmlns:p14="http://schemas.microsoft.com/office/powerpoint/2010/main" val="127868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7B36-3954-4299-9BAC-4ACEC8BDE572}"/>
              </a:ext>
            </a:extLst>
          </p:cNvPr>
          <p:cNvSpPr>
            <a:spLocks noGrp="1"/>
          </p:cNvSpPr>
          <p:nvPr>
            <p:ph type="title"/>
          </p:nvPr>
        </p:nvSpPr>
        <p:spPr>
          <a:xfrm>
            <a:off x="2592925" y="624110"/>
            <a:ext cx="8911687" cy="831828"/>
          </a:xfrm>
        </p:spPr>
        <p:txBody>
          <a:bodyPr>
            <a:normAutofit/>
          </a:bodyPr>
          <a:lstStyle/>
          <a:p>
            <a:r>
              <a:rPr lang="en-US" sz="2400" dirty="0"/>
              <a:t>Results</a:t>
            </a:r>
            <a:br>
              <a:rPr lang="en-US" sz="2400" dirty="0"/>
            </a:br>
            <a:r>
              <a:rPr lang="en-GB" sz="2400" dirty="0"/>
              <a:t>Top 10 community with good schools</a:t>
            </a:r>
            <a:endParaRPr lang="en-US" sz="2400" dirty="0"/>
          </a:p>
        </p:txBody>
      </p:sp>
      <p:pic>
        <p:nvPicPr>
          <p:cNvPr id="4" name="Content Placeholder 3">
            <a:extLst>
              <a:ext uri="{FF2B5EF4-FFF2-40B4-BE49-F238E27FC236}">
                <a16:creationId xmlns:a16="http://schemas.microsoft.com/office/drawing/2014/main" id="{F55F54FA-104D-4A8F-BB6E-D66678FF3CF1}"/>
              </a:ext>
            </a:extLst>
          </p:cNvPr>
          <p:cNvPicPr>
            <a:picLocks noGrp="1" noChangeAspect="1"/>
          </p:cNvPicPr>
          <p:nvPr>
            <p:ph idx="1"/>
          </p:nvPr>
        </p:nvPicPr>
        <p:blipFill>
          <a:blip r:embed="rId2"/>
          <a:stretch>
            <a:fillRect/>
          </a:stretch>
        </p:blipFill>
        <p:spPr>
          <a:xfrm>
            <a:off x="1997476" y="1686757"/>
            <a:ext cx="9507136" cy="4547133"/>
          </a:xfrm>
          <a:prstGeom prst="rect">
            <a:avLst/>
          </a:prstGeom>
        </p:spPr>
      </p:pic>
    </p:spTree>
    <p:extLst>
      <p:ext uri="{BB962C8B-B14F-4D97-AF65-F5344CB8AC3E}">
        <p14:creationId xmlns:p14="http://schemas.microsoft.com/office/powerpoint/2010/main" val="166289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76F6-F9DF-438E-A2D3-266CD4749660}"/>
              </a:ext>
            </a:extLst>
          </p:cNvPr>
          <p:cNvSpPr>
            <a:spLocks noGrp="1"/>
          </p:cNvSpPr>
          <p:nvPr>
            <p:ph type="title"/>
          </p:nvPr>
        </p:nvSpPr>
        <p:spPr>
          <a:xfrm>
            <a:off x="2592925" y="624110"/>
            <a:ext cx="8911687" cy="867339"/>
          </a:xfrm>
        </p:spPr>
        <p:txBody>
          <a:bodyPr>
            <a:normAutofit fontScale="90000"/>
          </a:bodyPr>
          <a:lstStyle/>
          <a:p>
            <a:r>
              <a:rPr lang="en-US" sz="2700" dirty="0"/>
              <a:t>Results</a:t>
            </a:r>
            <a:br>
              <a:rPr lang="en-US" sz="2700" dirty="0"/>
            </a:br>
            <a:r>
              <a:rPr lang="en-GB" sz="2700" dirty="0"/>
              <a:t>Popular Venues in </a:t>
            </a:r>
            <a:r>
              <a:rPr lang="en-GB" sz="2700"/>
              <a:t>SOUTH LAWNDALE</a:t>
            </a:r>
            <a:endParaRPr lang="en-US" dirty="0"/>
          </a:p>
        </p:txBody>
      </p:sp>
      <p:pic>
        <p:nvPicPr>
          <p:cNvPr id="4" name="Content Placeholder 3">
            <a:extLst>
              <a:ext uri="{FF2B5EF4-FFF2-40B4-BE49-F238E27FC236}">
                <a16:creationId xmlns:a16="http://schemas.microsoft.com/office/drawing/2014/main" id="{1597360C-C87C-445F-8A35-9213AEF9CF28}"/>
              </a:ext>
            </a:extLst>
          </p:cNvPr>
          <p:cNvPicPr>
            <a:picLocks noGrp="1" noChangeAspect="1"/>
          </p:cNvPicPr>
          <p:nvPr>
            <p:ph idx="1"/>
          </p:nvPr>
        </p:nvPicPr>
        <p:blipFill>
          <a:blip r:embed="rId2"/>
          <a:stretch>
            <a:fillRect/>
          </a:stretch>
        </p:blipFill>
        <p:spPr>
          <a:xfrm>
            <a:off x="2592925" y="1722268"/>
            <a:ext cx="8911687" cy="4189582"/>
          </a:xfrm>
          <a:prstGeom prst="rect">
            <a:avLst/>
          </a:prstGeom>
        </p:spPr>
      </p:pic>
    </p:spTree>
    <p:extLst>
      <p:ext uri="{BB962C8B-B14F-4D97-AF65-F5344CB8AC3E}">
        <p14:creationId xmlns:p14="http://schemas.microsoft.com/office/powerpoint/2010/main" val="25513405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TotalTime>
  <Words>390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The Battle of Neighborhoods</vt:lpstr>
      <vt:lpstr>Contents</vt:lpstr>
      <vt:lpstr>Introduction</vt:lpstr>
      <vt:lpstr>Data</vt:lpstr>
      <vt:lpstr>Methodology</vt:lpstr>
      <vt:lpstr>Results Top 15 violent areas in Chicago</vt:lpstr>
      <vt:lpstr>Results Top 10 community with good schools</vt:lpstr>
      <vt:lpstr>Results Popular Venues in SOUTH LAWNDALE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Onkar Sardesai</dc:creator>
  <cp:lastModifiedBy>Onkar Sardesai</cp:lastModifiedBy>
  <cp:revision>2</cp:revision>
  <dcterms:created xsi:type="dcterms:W3CDTF">2019-11-03T05:37:26Z</dcterms:created>
  <dcterms:modified xsi:type="dcterms:W3CDTF">2019-11-03T05:52:43Z</dcterms:modified>
</cp:coreProperties>
</file>