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D8E19AD-6B96-454F-A727-64D7757E61EE}"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2021568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8E19AD-6B96-454F-A727-64D7757E61EE}"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454214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8E19AD-6B96-454F-A727-64D7757E61EE}"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413964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8E19AD-6B96-454F-A727-64D7757E61EE}"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3356377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8E19AD-6B96-454F-A727-64D7757E61EE}"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125487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8E19AD-6B96-454F-A727-64D7757E61EE}"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104622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8E19AD-6B96-454F-A727-64D7757E61EE}" type="datetimeFigureOut">
              <a:rPr lang="en-US" smtClean="0"/>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3596550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8E19AD-6B96-454F-A727-64D7757E61EE}"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298795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8E19AD-6B96-454F-A727-64D7757E61EE}" type="datetimeFigureOut">
              <a:rPr lang="en-US" smtClean="0"/>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3996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8E19AD-6B96-454F-A727-64D7757E61EE}"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3489968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8E19AD-6B96-454F-A727-64D7757E61EE}"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1138908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E19AD-6B96-454F-A727-64D7757E61EE}" type="datetimeFigureOut">
              <a:rPr lang="en-US" smtClean="0"/>
              <a:t>2/27/2024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55868-BA9E-42CD-AE0B-F6204C374771}" type="slidenum">
              <a:rPr lang="en-US" smtClean="0"/>
              <a:t>‹#›</a:t>
            </a:fld>
            <a:endParaRPr lang="en-US"/>
          </a:p>
        </p:txBody>
      </p:sp>
    </p:spTree>
    <p:extLst>
      <p:ext uri="{BB962C8B-B14F-4D97-AF65-F5344CB8AC3E}">
        <p14:creationId xmlns:p14="http://schemas.microsoft.com/office/powerpoint/2010/main" val="4022831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7.xml" /><Relationship Id="rId4" Type="http://schemas.openxmlformats.org/officeDocument/2006/relationships/image" Target="../media/image9.png" /></Relationships>
</file>

<file path=ppt/slides/_rels/slide11.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7.xml" /><Relationship Id="rId4" Type="http://schemas.openxmlformats.org/officeDocument/2006/relationships/image" Target="../media/image10.PNG" /></Relationships>
</file>

<file path=ppt/slides/_rels/slide13.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7.xml" /><Relationship Id="rId4" Type="http://schemas.openxmlformats.org/officeDocument/2006/relationships/image" Target="../media/image11.jpg" /></Relationships>
</file>

<file path=ppt/slides/_rels/slide14.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7.xml" /><Relationship Id="rId4" Type="http://schemas.openxmlformats.org/officeDocument/2006/relationships/image" Target="../media/image3.jpg" /></Relationships>
</file>

<file path=ppt/slides/_rels/slide4.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7.xml" /><Relationship Id="rId4" Type="http://schemas.openxmlformats.org/officeDocument/2006/relationships/image" Target="../media/image4.png" /></Relationships>
</file>

<file path=ppt/slides/_rels/slide5.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7.xml" /><Relationship Id="rId4" Type="http://schemas.openxmlformats.org/officeDocument/2006/relationships/image" Target="../media/image5.png"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hyperlink" Target="https://www.espressif.com/en/news/mongoose-os-introduces-esp32-based-iot-starter-kits" TargetMode="External" /><Relationship Id="rId5" Type="http://schemas.openxmlformats.org/officeDocument/2006/relationships/hyperlink" Target="https://mongoose-os.com/" TargetMode="External" /><Relationship Id="rId4" Type="http://schemas.openxmlformats.org/officeDocument/2006/relationships/hyperlink" Target="https://www.nabto.com/" TargetMode="External" /></Relationships>
</file>

<file path=ppt/slides/_rels/slide7.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7.xml" /><Relationship Id="rId4" Type="http://schemas.openxmlformats.org/officeDocument/2006/relationships/image" Target="../media/image6.jpeg" /></Relationships>
</file>

<file path=ppt/slides/_rels/slide8.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7.xml" /><Relationship Id="rId4" Type="http://schemas.openxmlformats.org/officeDocument/2006/relationships/image" Target="../media/image7.jpg" /></Relationships>
</file>

<file path=ppt/slides/_rels/slide9.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7.xml" /><Relationship Id="rId4" Type="http://schemas.openxmlformats.org/officeDocument/2006/relationships/image" Target="../media/image8.jpg"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alpha val="13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104000"/>
                    </a14:imgEffect>
                    <a14:imgEffect>
                      <a14:brightnessContrast bright="-15000"/>
                    </a14:imgEffect>
                  </a14:imgLayer>
                </a14:imgProps>
              </a:ext>
              <a:ext uri="{28A0092B-C50C-407E-A947-70E740481C1C}">
                <a14:useLocalDpi xmlns:a14="http://schemas.microsoft.com/office/drawing/2010/main" val="0"/>
              </a:ext>
            </a:extLst>
          </a:blip>
          <a:stretch>
            <a:fillRect/>
          </a:stretch>
        </p:blipFill>
        <p:spPr>
          <a:xfrm>
            <a:off x="1" y="-1"/>
            <a:ext cx="12192000" cy="6858001"/>
          </a:xfrm>
          <a:prstGeom prst="rect">
            <a:avLst/>
          </a:prstGeom>
          <a:effectLst>
            <a:outerShdw blurRad="50800" dist="88900" dir="5400000" sx="103000" sy="103000" algn="ctr" rotWithShape="0">
              <a:srgbClr val="000000">
                <a:alpha val="0"/>
              </a:srgbClr>
            </a:outerShdw>
            <a:reflection stA="0" endPos="65000" dist="50800" dir="5400000" sy="-100000" algn="bl" rotWithShape="0"/>
          </a:effectLst>
        </p:spPr>
      </p:pic>
      <p:sp>
        <p:nvSpPr>
          <p:cNvPr id="6" name="Rectangle 5"/>
          <p:cNvSpPr/>
          <p:nvPr/>
        </p:nvSpPr>
        <p:spPr>
          <a:xfrm>
            <a:off x="1477640" y="2178913"/>
            <a:ext cx="8526119" cy="2123658"/>
          </a:xfrm>
          <a:prstGeom prst="rect">
            <a:avLst/>
          </a:prstGeom>
          <a:noFill/>
        </p:spPr>
        <p:txBody>
          <a:bodyPr wrap="square" lIns="91440" tIns="45720" rIns="91440" bIns="45720">
            <a:spAutoFit/>
          </a:bodyPr>
          <a:lstStyle/>
          <a:p>
            <a:pPr algn="ctr"/>
            <a:r>
              <a:rPr lang="en-IN" sz="4400" b="1" dirty="0">
                <a:solidFill>
                  <a:schemeClr val="bg1"/>
                </a:solidFill>
                <a:latin typeface="Arial Black" panose="020B0A04020102020204" pitchFamily="34" charset="0"/>
              </a:rPr>
              <a:t>Airbag Deployment Alert System Using CAN and GPS</a:t>
            </a:r>
            <a:endParaRPr lang="en-US" sz="4400" dirty="0">
              <a:solidFill>
                <a:schemeClr val="bg1"/>
              </a:solidFill>
              <a:latin typeface="Arial Black" panose="020B0A04020102020204" pitchFamily="34" charset="0"/>
            </a:endParaRPr>
          </a:p>
        </p:txBody>
      </p:sp>
      <p:sp>
        <p:nvSpPr>
          <p:cNvPr id="7" name="TextBox 6">
            <a:extLst>
              <a:ext uri="{FF2B5EF4-FFF2-40B4-BE49-F238E27FC236}">
                <a16:creationId xmlns:a16="http://schemas.microsoft.com/office/drawing/2014/main" id="{48FAFBE5-BC84-9B6A-9BAF-45B359E18599}"/>
              </a:ext>
            </a:extLst>
          </p:cNvPr>
          <p:cNvSpPr txBox="1"/>
          <p:nvPr/>
        </p:nvSpPr>
        <p:spPr>
          <a:xfrm>
            <a:off x="443728" y="4205201"/>
            <a:ext cx="4365523" cy="2523768"/>
          </a:xfrm>
          <a:prstGeom prst="rect">
            <a:avLst/>
          </a:prstGeom>
          <a:noFill/>
        </p:spPr>
        <p:txBody>
          <a:bodyPr wrap="square" rtlCol="0">
            <a:spAutoFit/>
          </a:bodyPr>
          <a:lstStyle/>
          <a:p>
            <a:r>
              <a:rPr lang="en-IN" sz="2800" b="1" dirty="0">
                <a:solidFill>
                  <a:schemeClr val="bg1"/>
                </a:solidFill>
                <a:latin typeface="+mj-lt"/>
              </a:rPr>
              <a:t>By:</a:t>
            </a:r>
          </a:p>
          <a:p>
            <a:r>
              <a:rPr lang="en-IN" sz="2800" b="1" dirty="0">
                <a:solidFill>
                  <a:schemeClr val="bg1"/>
                </a:solidFill>
                <a:latin typeface="+mj-lt"/>
              </a:rPr>
              <a:t>Gopalapuram Varshini</a:t>
            </a:r>
          </a:p>
          <a:p>
            <a:r>
              <a:rPr lang="en-IN" sz="2800" b="1" dirty="0">
                <a:solidFill>
                  <a:schemeClr val="bg1"/>
                </a:solidFill>
                <a:latin typeface="+mj-lt"/>
              </a:rPr>
              <a:t>Guruvari Shashi Rekha</a:t>
            </a:r>
          </a:p>
          <a:p>
            <a:r>
              <a:rPr lang="en-IN" sz="2800" b="1" dirty="0">
                <a:solidFill>
                  <a:schemeClr val="bg1"/>
                </a:solidFill>
                <a:latin typeface="+mj-lt"/>
              </a:rPr>
              <a:t>Hitesh Daga</a:t>
            </a:r>
          </a:p>
          <a:p>
            <a:r>
              <a:rPr lang="en-IN" sz="2800" b="1" dirty="0">
                <a:solidFill>
                  <a:schemeClr val="bg1"/>
                </a:solidFill>
                <a:latin typeface="+mj-lt"/>
              </a:rPr>
              <a:t>Hogade Omkar madam</a:t>
            </a:r>
          </a:p>
          <a:p>
            <a:endParaRPr lang="en-IN" dirty="0">
              <a:latin typeface="+mj-lt"/>
            </a:endParaRPr>
          </a:p>
        </p:txBody>
      </p:sp>
    </p:spTree>
    <p:extLst>
      <p:ext uri="{BB962C8B-B14F-4D97-AF65-F5344CB8AC3E}">
        <p14:creationId xmlns:p14="http://schemas.microsoft.com/office/powerpoint/2010/main" val="2931742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368573" y="390297"/>
            <a:ext cx="1824730" cy="461665"/>
          </a:xfrm>
          <a:prstGeom prst="rect">
            <a:avLst/>
          </a:prstGeom>
        </p:spPr>
        <p:txBody>
          <a:bodyPr wrap="none">
            <a:spAutoFit/>
          </a:bodyPr>
          <a:lstStyle/>
          <a:p>
            <a:r>
              <a:rPr lang="en-US" sz="2400" b="1" dirty="0"/>
              <a:t>6. DC Motor-</a:t>
            </a:r>
          </a:p>
        </p:txBody>
      </p:sp>
      <p:sp>
        <p:nvSpPr>
          <p:cNvPr id="4" name="TextBox 3"/>
          <p:cNvSpPr txBox="1"/>
          <p:nvPr/>
        </p:nvSpPr>
        <p:spPr>
          <a:xfrm>
            <a:off x="221674" y="1094509"/>
            <a:ext cx="10681853" cy="1631216"/>
          </a:xfrm>
          <a:prstGeom prst="rect">
            <a:avLst/>
          </a:prstGeom>
          <a:noFill/>
        </p:spPr>
        <p:txBody>
          <a:bodyPr wrap="square" rtlCol="0">
            <a:spAutoFit/>
          </a:bodyPr>
          <a:lstStyle/>
          <a:p>
            <a:r>
              <a:rPr lang="en-US" sz="2000" dirty="0"/>
              <a:t>A DC motor is an electrical machine which converts electrical energy into mechanical energy. The basic working principle of the DC motor is that whenever a current carrying conductor places in the magnetic field, it experiences a mechanical force.</a:t>
            </a:r>
          </a:p>
          <a:p>
            <a:br>
              <a:rPr lang="en-US" sz="2000" dirty="0"/>
            </a:br>
            <a:endParaRPr lang="en-US" sz="2000" dirty="0"/>
          </a:p>
        </p:txBody>
      </p:sp>
      <p:pic>
        <p:nvPicPr>
          <p:cNvPr id="5" name="Picture 4"/>
          <p:cNvPicPr>
            <a:picLocks noChangeAspect="1"/>
          </p:cNvPicPr>
          <p:nvPr/>
        </p:nvPicPr>
        <p:blipFill>
          <a:blip r:embed="rId4"/>
          <a:stretch>
            <a:fillRect/>
          </a:stretch>
        </p:blipFill>
        <p:spPr>
          <a:xfrm>
            <a:off x="859848" y="2621106"/>
            <a:ext cx="2990850" cy="2724150"/>
          </a:xfrm>
          <a:prstGeom prst="rect">
            <a:avLst/>
          </a:prstGeom>
        </p:spPr>
      </p:pic>
    </p:spTree>
    <p:extLst>
      <p:ext uri="{BB962C8B-B14F-4D97-AF65-F5344CB8AC3E}">
        <p14:creationId xmlns:p14="http://schemas.microsoft.com/office/powerpoint/2010/main" val="4178634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525488" y="334879"/>
            <a:ext cx="1415131" cy="369332"/>
          </a:xfrm>
          <a:prstGeom prst="rect">
            <a:avLst/>
          </a:prstGeom>
        </p:spPr>
        <p:txBody>
          <a:bodyPr wrap="none">
            <a:spAutoFit/>
          </a:bodyPr>
          <a:lstStyle/>
          <a:p>
            <a:r>
              <a:rPr lang="en-US" b="1" dirty="0"/>
              <a:t>6. DC Motor-</a:t>
            </a:r>
          </a:p>
        </p:txBody>
      </p:sp>
    </p:spTree>
    <p:extLst>
      <p:ext uri="{BB962C8B-B14F-4D97-AF65-F5344CB8AC3E}">
        <p14:creationId xmlns:p14="http://schemas.microsoft.com/office/powerpoint/2010/main" val="2862528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p:cNvSpPr/>
          <p:nvPr/>
        </p:nvSpPr>
        <p:spPr>
          <a:xfrm>
            <a:off x="3157789" y="182479"/>
            <a:ext cx="4731039" cy="923330"/>
          </a:xfrm>
          <a:prstGeom prst="rect">
            <a:avLst/>
          </a:prstGeom>
        </p:spPr>
        <p:txBody>
          <a:bodyPr wrap="none">
            <a:spAutoFit/>
          </a:bodyPr>
          <a:lstStyle/>
          <a:p>
            <a:pPr algn="ctr"/>
            <a:r>
              <a:rPr lang="en-US" sz="5400" dirty="0"/>
              <a:t>3.Block Diagram</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6945" y="1105809"/>
            <a:ext cx="6650182" cy="5475604"/>
          </a:xfrm>
          <a:prstGeom prst="rect">
            <a:avLst/>
          </a:prstGeom>
        </p:spPr>
      </p:pic>
    </p:spTree>
    <p:extLst>
      <p:ext uri="{BB962C8B-B14F-4D97-AF65-F5344CB8AC3E}">
        <p14:creationId xmlns:p14="http://schemas.microsoft.com/office/powerpoint/2010/main" val="2215875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161710" y="113207"/>
            <a:ext cx="5828007" cy="923330"/>
          </a:xfrm>
          <a:prstGeom prst="rect">
            <a:avLst/>
          </a:prstGeom>
        </p:spPr>
        <p:txBody>
          <a:bodyPr wrap="none">
            <a:spAutoFit/>
          </a:bodyPr>
          <a:lstStyle/>
          <a:p>
            <a:pPr algn="ctr"/>
            <a:r>
              <a:rPr lang="en-US" sz="5400" dirty="0"/>
              <a:t>4.Working Principle-</a:t>
            </a:r>
          </a:p>
        </p:txBody>
      </p:sp>
      <p:sp>
        <p:nvSpPr>
          <p:cNvPr id="4" name="TextBox 3"/>
          <p:cNvSpPr txBox="1"/>
          <p:nvPr/>
        </p:nvSpPr>
        <p:spPr>
          <a:xfrm>
            <a:off x="161710" y="1288472"/>
            <a:ext cx="7536873" cy="1323439"/>
          </a:xfrm>
          <a:prstGeom prst="rect">
            <a:avLst/>
          </a:prstGeom>
          <a:noFill/>
        </p:spPr>
        <p:txBody>
          <a:bodyPr wrap="square" rtlCol="0">
            <a:spAutoFit/>
          </a:bodyPr>
          <a:lstStyle/>
          <a:p>
            <a:r>
              <a:rPr lang="en-US" sz="2000" dirty="0"/>
              <a:t>The deployment of an airbag in a vehicle involves a complex process that is initiated by sensors detecting a rapid deceleration or collision event. Here's a simplified overview of the working principle of airbag deployment in a vehicle:</a:t>
            </a:r>
          </a:p>
        </p:txBody>
      </p:sp>
      <p:sp>
        <p:nvSpPr>
          <p:cNvPr id="5" name="Rectangle 4"/>
          <p:cNvSpPr/>
          <p:nvPr/>
        </p:nvSpPr>
        <p:spPr>
          <a:xfrm>
            <a:off x="161710" y="2611911"/>
            <a:ext cx="6096000" cy="1938992"/>
          </a:xfrm>
          <a:prstGeom prst="rect">
            <a:avLst/>
          </a:prstGeom>
        </p:spPr>
        <p:txBody>
          <a:bodyPr>
            <a:spAutoFit/>
          </a:bodyPr>
          <a:lstStyle/>
          <a:p>
            <a:pPr algn="just"/>
            <a:r>
              <a:rPr lang="en-US" sz="2000" b="1" dirty="0">
                <a:solidFill>
                  <a:srgbClr val="0D0D0D"/>
                </a:solidFill>
                <a:latin typeface="Calibri" panose="020F0502020204030204" pitchFamily="34" charset="0"/>
                <a:cs typeface="Calibri" panose="020F0502020204030204" pitchFamily="34" charset="0"/>
              </a:rPr>
              <a:t>1. Sensor Detection:</a:t>
            </a:r>
            <a:r>
              <a:rPr lang="en-US" sz="2000" dirty="0">
                <a:solidFill>
                  <a:srgbClr val="0D0D0D"/>
                </a:solidFill>
                <a:latin typeface="Calibri" panose="020F0502020204030204" pitchFamily="34" charset="0"/>
                <a:cs typeface="Calibri" panose="020F0502020204030204" pitchFamily="34" charset="0"/>
              </a:rPr>
              <a:t> Modern vehicles are equipped with sensors strategically placed throughout the vehicle, typically in the front bumper area and sometimes in other areas as well. These sensors are designed to detect sudden changes in speed, acceleration, and deceleration that indicate a collision.</a:t>
            </a:r>
            <a:endParaRPr lang="en-US" sz="2000" dirty="0">
              <a:latin typeface="Calibri" panose="020F0502020204030204" pitchFamily="34" charset="0"/>
              <a:cs typeface="Calibri" panose="020F0502020204030204" pitchFamily="34" charset="0"/>
            </a:endParaRPr>
          </a:p>
        </p:txBody>
      </p:sp>
      <p:sp>
        <p:nvSpPr>
          <p:cNvPr id="6" name="Rectangle 5"/>
          <p:cNvSpPr/>
          <p:nvPr/>
        </p:nvSpPr>
        <p:spPr>
          <a:xfrm>
            <a:off x="161710" y="4666992"/>
            <a:ext cx="6096000" cy="1323439"/>
          </a:xfrm>
          <a:prstGeom prst="rect">
            <a:avLst/>
          </a:prstGeom>
        </p:spPr>
        <p:txBody>
          <a:bodyPr>
            <a:spAutoFit/>
          </a:bodyPr>
          <a:lstStyle/>
          <a:p>
            <a:r>
              <a:rPr lang="en-US" sz="2000" b="1" dirty="0">
                <a:solidFill>
                  <a:srgbClr val="0D0D0D"/>
                </a:solidFill>
                <a:latin typeface="Calibri" panose="020F0502020204030204" pitchFamily="34" charset="0"/>
                <a:cs typeface="Calibri" panose="020F0502020204030204" pitchFamily="34" charset="0"/>
              </a:rPr>
              <a:t>2. Collision Detection:</a:t>
            </a:r>
            <a:r>
              <a:rPr lang="en-US" sz="2000" dirty="0">
                <a:solidFill>
                  <a:srgbClr val="0D0D0D"/>
                </a:solidFill>
                <a:latin typeface="Calibri" panose="020F0502020204030204" pitchFamily="34" charset="0"/>
                <a:cs typeface="Calibri" panose="020F0502020204030204" pitchFamily="34" charset="0"/>
              </a:rPr>
              <a:t> When a collision occurs, the vehicle experiences a rapid deceleration. This sudden change in velocity is detected by the sensors, which trigger the airbag deployment system.</a:t>
            </a:r>
            <a:endParaRPr lang="en-US" sz="2000"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0182" y="2474666"/>
            <a:ext cx="5356514" cy="2930778"/>
          </a:xfrm>
          <a:prstGeom prst="rect">
            <a:avLst/>
          </a:prstGeom>
        </p:spPr>
      </p:pic>
    </p:spTree>
    <p:extLst>
      <p:ext uri="{BB962C8B-B14F-4D97-AF65-F5344CB8AC3E}">
        <p14:creationId xmlns:p14="http://schemas.microsoft.com/office/powerpoint/2010/main" val="675836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124690" y="474345"/>
            <a:ext cx="9670473" cy="5940088"/>
          </a:xfrm>
          <a:prstGeom prst="rect">
            <a:avLst/>
          </a:prstGeom>
        </p:spPr>
        <p:txBody>
          <a:bodyPr wrap="square">
            <a:spAutoFit/>
          </a:bodyPr>
          <a:lstStyle/>
          <a:p>
            <a:pPr algn="just"/>
            <a:r>
              <a:rPr lang="en-US" sz="2000" b="1" dirty="0">
                <a:solidFill>
                  <a:srgbClr val="0D0D0D"/>
                </a:solidFill>
                <a:latin typeface="Calibri" panose="020F0502020204030204" pitchFamily="34" charset="0"/>
                <a:cs typeface="Calibri" panose="020F0502020204030204" pitchFamily="34" charset="0"/>
              </a:rPr>
              <a:t>3. Signal to Airbag Control Unit (ACU):</a:t>
            </a:r>
            <a:r>
              <a:rPr lang="en-US" sz="2000" dirty="0">
                <a:solidFill>
                  <a:srgbClr val="0D0D0D"/>
                </a:solidFill>
                <a:latin typeface="Calibri" panose="020F0502020204030204" pitchFamily="34" charset="0"/>
                <a:cs typeface="Calibri" panose="020F0502020204030204" pitchFamily="34" charset="0"/>
              </a:rPr>
              <a:t> The sensors send signals to the Airbag Control Unit (ACU) or Airbag Control Module (ACM) located within the vehicle. The ACU is responsible for processing the sensor signals and determining whether airbag deployment is necessary based on the severity and type of collision.</a:t>
            </a:r>
          </a:p>
          <a:p>
            <a:pPr algn="just">
              <a:buFont typeface="+mj-lt"/>
              <a:buAutoNum type="arabicPeriod"/>
            </a:pPr>
            <a:endParaRPr lang="en-US" sz="2000" dirty="0">
              <a:solidFill>
                <a:srgbClr val="0D0D0D"/>
              </a:solidFill>
              <a:latin typeface="Calibri" panose="020F0502020204030204" pitchFamily="34" charset="0"/>
              <a:cs typeface="Calibri" panose="020F0502020204030204" pitchFamily="34" charset="0"/>
            </a:endParaRPr>
          </a:p>
          <a:p>
            <a:pPr algn="just">
              <a:buFont typeface="+mj-lt"/>
              <a:buAutoNum type="arabicPeriod"/>
            </a:pPr>
            <a:endParaRPr lang="en-US" sz="2000" dirty="0">
              <a:solidFill>
                <a:srgbClr val="0D0D0D"/>
              </a:solidFill>
              <a:latin typeface="Calibri" panose="020F0502020204030204" pitchFamily="34" charset="0"/>
              <a:cs typeface="Calibri" panose="020F0502020204030204" pitchFamily="34" charset="0"/>
            </a:endParaRPr>
          </a:p>
          <a:p>
            <a:pPr algn="just"/>
            <a:r>
              <a:rPr lang="en-US" sz="2000" b="1" dirty="0">
                <a:solidFill>
                  <a:srgbClr val="0D0D0D"/>
                </a:solidFill>
                <a:latin typeface="Calibri" panose="020F0502020204030204" pitchFamily="34" charset="0"/>
                <a:cs typeface="Calibri" panose="020F0502020204030204" pitchFamily="34" charset="0"/>
              </a:rPr>
              <a:t>4. Deployment Decision:</a:t>
            </a:r>
            <a:r>
              <a:rPr lang="en-US" sz="2000" dirty="0">
                <a:solidFill>
                  <a:srgbClr val="0D0D0D"/>
                </a:solidFill>
                <a:latin typeface="Calibri" panose="020F0502020204030204" pitchFamily="34" charset="0"/>
                <a:cs typeface="Calibri" panose="020F0502020204030204" pitchFamily="34" charset="0"/>
              </a:rPr>
              <a:t> The ACU analyzes the sensor data to determine the severity and type of collision. It assesses factors such as the speed of the vehicle, the angle of impact, and the force of the collision to decide whether airbag deployment is warranted.</a:t>
            </a:r>
          </a:p>
          <a:p>
            <a:pPr algn="just">
              <a:buFont typeface="+mj-lt"/>
              <a:buAutoNum type="arabicPeriod"/>
            </a:pPr>
            <a:endParaRPr lang="en-US" sz="2000" dirty="0">
              <a:solidFill>
                <a:srgbClr val="0D0D0D"/>
              </a:solidFill>
              <a:latin typeface="Calibri" panose="020F0502020204030204" pitchFamily="34" charset="0"/>
              <a:cs typeface="Calibri" panose="020F0502020204030204" pitchFamily="34" charset="0"/>
            </a:endParaRPr>
          </a:p>
          <a:p>
            <a:pPr algn="just">
              <a:buFont typeface="+mj-lt"/>
              <a:buAutoNum type="arabicPeriod"/>
            </a:pPr>
            <a:endParaRPr lang="en-US" sz="2000" dirty="0">
              <a:solidFill>
                <a:srgbClr val="0D0D0D"/>
              </a:solidFill>
              <a:latin typeface="Calibri" panose="020F0502020204030204" pitchFamily="34" charset="0"/>
              <a:cs typeface="Calibri" panose="020F0502020204030204" pitchFamily="34" charset="0"/>
            </a:endParaRPr>
          </a:p>
          <a:p>
            <a:pPr algn="just"/>
            <a:r>
              <a:rPr lang="en-US" sz="2000" b="1" dirty="0">
                <a:solidFill>
                  <a:srgbClr val="0D0D0D"/>
                </a:solidFill>
                <a:latin typeface="Calibri" panose="020F0502020204030204" pitchFamily="34" charset="0"/>
                <a:cs typeface="Calibri" panose="020F0502020204030204" pitchFamily="34" charset="0"/>
              </a:rPr>
              <a:t>5. Ignition of Inflator:</a:t>
            </a:r>
            <a:r>
              <a:rPr lang="en-US" sz="2000" dirty="0">
                <a:solidFill>
                  <a:srgbClr val="0D0D0D"/>
                </a:solidFill>
                <a:latin typeface="Calibri" panose="020F0502020204030204" pitchFamily="34" charset="0"/>
                <a:cs typeface="Calibri" panose="020F0502020204030204" pitchFamily="34" charset="0"/>
              </a:rPr>
              <a:t> If the ACU determines that airbag deployment is necessary, it sends an electrical signal to the airbag inflator. The inflator contains a small amount of solid propellant or chemical mixture that ignites when an electric current is passed through it.</a:t>
            </a:r>
          </a:p>
          <a:p>
            <a:pPr algn="just">
              <a:buFont typeface="+mj-lt"/>
              <a:buAutoNum type="arabicPeriod"/>
            </a:pPr>
            <a:endParaRPr lang="en-US" sz="2000" dirty="0">
              <a:solidFill>
                <a:srgbClr val="0D0D0D"/>
              </a:solidFill>
              <a:latin typeface="Calibri" panose="020F0502020204030204" pitchFamily="34" charset="0"/>
              <a:cs typeface="Calibri" panose="020F0502020204030204" pitchFamily="34" charset="0"/>
            </a:endParaRPr>
          </a:p>
          <a:p>
            <a:pPr algn="just">
              <a:buFont typeface="+mj-lt"/>
              <a:buAutoNum type="arabicPeriod"/>
            </a:pPr>
            <a:endParaRPr lang="en-US" sz="2000" dirty="0">
              <a:solidFill>
                <a:srgbClr val="0D0D0D"/>
              </a:solidFill>
              <a:latin typeface="Calibri" panose="020F0502020204030204" pitchFamily="34" charset="0"/>
              <a:cs typeface="Calibri" panose="020F0502020204030204" pitchFamily="34" charset="0"/>
            </a:endParaRPr>
          </a:p>
          <a:p>
            <a:pPr algn="just"/>
            <a:r>
              <a:rPr lang="en-US" sz="2000" b="1" dirty="0">
                <a:solidFill>
                  <a:srgbClr val="0D0D0D"/>
                </a:solidFill>
                <a:latin typeface="Calibri" panose="020F0502020204030204" pitchFamily="34" charset="0"/>
                <a:cs typeface="Calibri" panose="020F0502020204030204" pitchFamily="34" charset="0"/>
              </a:rPr>
              <a:t>6. Rapid Inflation:</a:t>
            </a:r>
            <a:r>
              <a:rPr lang="en-US" sz="2000" dirty="0">
                <a:solidFill>
                  <a:srgbClr val="0D0D0D"/>
                </a:solidFill>
                <a:latin typeface="Calibri" panose="020F0502020204030204" pitchFamily="34" charset="0"/>
                <a:cs typeface="Calibri" panose="020F0502020204030204" pitchFamily="34" charset="0"/>
              </a:rPr>
              <a:t> Upon receiving the signal from the ACU, the inflator ignites, producing a rapid and controlled chemical reaction. This reaction generates a large volume of gas (typically nitrogen) that inflates the airbag within milliseconds.</a:t>
            </a:r>
            <a:endParaRPr lang="en-US" sz="2000" b="0" i="0" dirty="0">
              <a:solidFill>
                <a:srgbClr val="0D0D0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6015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166255" y="557564"/>
            <a:ext cx="9504218" cy="5632311"/>
          </a:xfrm>
          <a:prstGeom prst="rect">
            <a:avLst/>
          </a:prstGeom>
        </p:spPr>
        <p:txBody>
          <a:bodyPr wrap="square">
            <a:spAutoFit/>
          </a:bodyPr>
          <a:lstStyle/>
          <a:p>
            <a:r>
              <a:rPr lang="en-US" sz="2000" b="1" dirty="0">
                <a:solidFill>
                  <a:srgbClr val="0D0D0D"/>
                </a:solidFill>
                <a:latin typeface="Calibri" panose="020F0502020204030204" pitchFamily="34" charset="0"/>
                <a:cs typeface="Calibri" panose="020F0502020204030204" pitchFamily="34" charset="0"/>
              </a:rPr>
              <a:t>7. Airbag Deployment:</a:t>
            </a:r>
            <a:r>
              <a:rPr lang="en-US" sz="2000" dirty="0">
                <a:solidFill>
                  <a:srgbClr val="0D0D0D"/>
                </a:solidFill>
                <a:latin typeface="Calibri" panose="020F0502020204030204" pitchFamily="34" charset="0"/>
                <a:cs typeface="Calibri" panose="020F0502020204030204" pitchFamily="34" charset="0"/>
              </a:rPr>
              <a:t> The inflated airbag rapidly deploys from its storage location, typically located in the steering wheel (for the driver) or in the dashboard or side panels (for passengers). The deployment is designed to occur within milliseconds of the collision to provide cushioning and protection for the occupants.</a:t>
            </a:r>
          </a:p>
          <a:p>
            <a:endParaRPr lang="en-US" sz="2000" dirty="0">
              <a:solidFill>
                <a:srgbClr val="0D0D0D"/>
              </a:solidFill>
              <a:latin typeface="Calibri" panose="020F0502020204030204" pitchFamily="34" charset="0"/>
              <a:cs typeface="Calibri" panose="020F0502020204030204" pitchFamily="34" charset="0"/>
            </a:endParaRPr>
          </a:p>
          <a:p>
            <a:r>
              <a:rPr lang="en-US" sz="2000" b="1" dirty="0">
                <a:solidFill>
                  <a:srgbClr val="0D0D0D"/>
                </a:solidFill>
                <a:latin typeface="Calibri" panose="020F0502020204030204" pitchFamily="34" charset="0"/>
                <a:cs typeface="Calibri" panose="020F0502020204030204" pitchFamily="34" charset="0"/>
              </a:rPr>
              <a:t>8. Occupant Protection:</a:t>
            </a:r>
            <a:r>
              <a:rPr lang="en-US" sz="2000" dirty="0">
                <a:solidFill>
                  <a:srgbClr val="0D0D0D"/>
                </a:solidFill>
                <a:latin typeface="Calibri" panose="020F0502020204030204" pitchFamily="34" charset="0"/>
                <a:cs typeface="Calibri" panose="020F0502020204030204" pitchFamily="34" charset="0"/>
              </a:rPr>
              <a:t> The deployed airbag serves as a cushioning barrier between the occupants and the vehicle interior, helping to reduce the impact forces and mitigate the risk of serious injuries, particularly to the head, chest, and upper body areas.</a:t>
            </a:r>
          </a:p>
          <a:p>
            <a:endParaRPr lang="en-US" sz="2000" dirty="0">
              <a:solidFill>
                <a:srgbClr val="0D0D0D"/>
              </a:solidFill>
              <a:latin typeface="Calibri" panose="020F0502020204030204" pitchFamily="34" charset="0"/>
              <a:cs typeface="Calibri" panose="020F0502020204030204" pitchFamily="34" charset="0"/>
            </a:endParaRPr>
          </a:p>
          <a:p>
            <a:r>
              <a:rPr lang="en-US" sz="2000" b="1" dirty="0">
                <a:solidFill>
                  <a:srgbClr val="0D0D0D"/>
                </a:solidFill>
                <a:latin typeface="Calibri" panose="020F0502020204030204" pitchFamily="34" charset="0"/>
                <a:cs typeface="Calibri" panose="020F0502020204030204" pitchFamily="34" charset="0"/>
              </a:rPr>
              <a:t>9. Post-Collision Safety:</a:t>
            </a:r>
            <a:r>
              <a:rPr lang="en-US" sz="2000" dirty="0">
                <a:solidFill>
                  <a:srgbClr val="0D0D0D"/>
                </a:solidFill>
                <a:latin typeface="Calibri" panose="020F0502020204030204" pitchFamily="34" charset="0"/>
                <a:cs typeface="Calibri" panose="020F0502020204030204" pitchFamily="34" charset="0"/>
              </a:rPr>
              <a:t> After deployment, the airbag remains inflated for a brief period to provide continuous protection in case of secondary impacts or multiple collisions. Once the collision forces dissipate, the airbag begins to deflate gradually to prevent suffocation or additional injury to the occupants.</a:t>
            </a:r>
          </a:p>
          <a:p>
            <a:endParaRPr lang="en-US" sz="2000" dirty="0">
              <a:solidFill>
                <a:srgbClr val="0D0D0D"/>
              </a:solidFill>
              <a:latin typeface="Calibri" panose="020F0502020204030204" pitchFamily="34" charset="0"/>
              <a:cs typeface="Calibri" panose="020F0502020204030204" pitchFamily="34" charset="0"/>
            </a:endParaRPr>
          </a:p>
          <a:p>
            <a:r>
              <a:rPr lang="en-US" sz="2000" b="1" dirty="0">
                <a:solidFill>
                  <a:srgbClr val="0D0D0D"/>
                </a:solidFill>
                <a:latin typeface="Calibri" panose="020F0502020204030204" pitchFamily="34" charset="0"/>
                <a:cs typeface="Calibri" panose="020F0502020204030204" pitchFamily="34" charset="0"/>
              </a:rPr>
              <a:t>10. Post-Deployment System Check:</a:t>
            </a:r>
            <a:r>
              <a:rPr lang="en-US" sz="2000" dirty="0">
                <a:solidFill>
                  <a:srgbClr val="0D0D0D"/>
                </a:solidFill>
                <a:latin typeface="Calibri" panose="020F0502020204030204" pitchFamily="34" charset="0"/>
                <a:cs typeface="Calibri" panose="020F0502020204030204" pitchFamily="34" charset="0"/>
              </a:rPr>
              <a:t> After the collision event, the vehicle's onboard diagnostic system typically performs a self-check of the airbag system to ensure that all components are functioning correctly and to identify any faults or malfunctions that may require maintenance or repair.</a:t>
            </a:r>
            <a:endParaRPr lang="en-US" sz="2000" b="0" i="0" dirty="0">
              <a:solidFill>
                <a:srgbClr val="0D0D0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228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49765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p:cNvSpPr/>
          <p:nvPr/>
        </p:nvSpPr>
        <p:spPr>
          <a:xfrm>
            <a:off x="240635" y="154771"/>
            <a:ext cx="3961854" cy="923330"/>
          </a:xfrm>
          <a:prstGeom prst="rect">
            <a:avLst/>
          </a:prstGeom>
        </p:spPr>
        <p:txBody>
          <a:bodyPr wrap="none">
            <a:spAutoFit/>
          </a:bodyPr>
          <a:lstStyle/>
          <a:p>
            <a:r>
              <a:rPr lang="en-US" sz="5400" dirty="0">
                <a:solidFill>
                  <a:srgbClr val="0D0D0D"/>
                </a:solidFill>
                <a:latin typeface="Calibri" panose="020F0502020204030204" pitchFamily="34" charset="0"/>
                <a:cs typeface="Calibri" panose="020F0502020204030204" pitchFamily="34" charset="0"/>
              </a:rPr>
              <a:t>6.Advantages</a:t>
            </a:r>
            <a:endParaRPr lang="en-US" sz="5400" dirty="0">
              <a:latin typeface="Calibri" panose="020F0502020204030204" pitchFamily="34" charset="0"/>
              <a:cs typeface="Calibri" panose="020F0502020204030204" pitchFamily="34" charset="0"/>
            </a:endParaRPr>
          </a:p>
        </p:txBody>
      </p:sp>
      <p:sp>
        <p:nvSpPr>
          <p:cNvPr id="5" name="Rectangle 4"/>
          <p:cNvSpPr/>
          <p:nvPr/>
        </p:nvSpPr>
        <p:spPr>
          <a:xfrm>
            <a:off x="240635" y="1360713"/>
            <a:ext cx="10834255" cy="1631216"/>
          </a:xfrm>
          <a:prstGeom prst="rect">
            <a:avLst/>
          </a:prstGeom>
        </p:spPr>
        <p:txBody>
          <a:bodyPr wrap="square">
            <a:spAutoFit/>
          </a:bodyPr>
          <a:lstStyle/>
          <a:p>
            <a:r>
              <a:rPr lang="en-US" sz="2000" dirty="0">
                <a:solidFill>
                  <a:srgbClr val="0D0D0D"/>
                </a:solidFill>
                <a:latin typeface="Calibri" panose="020F0502020204030204" pitchFamily="34" charset="0"/>
                <a:cs typeface="Calibri" panose="020F0502020204030204" pitchFamily="34" charset="0"/>
              </a:rPr>
              <a:t>Deploying airbags using Controller Area Network (CAN) and Global Positioning System (GPS) technologies offers several advantages, especially in terms of improving the effectiveness and efficiency of airbag deployment systems. Here are some advantages of integrating CAN and GPS in airbag deployment:</a:t>
            </a:r>
          </a:p>
          <a:p>
            <a:pPr algn="just">
              <a:buFont typeface="+mj-lt"/>
              <a:buAutoNum type="arabicPeriod"/>
            </a:pPr>
            <a:r>
              <a:rPr lang="en-US" sz="2000" b="1" dirty="0">
                <a:solidFill>
                  <a:srgbClr val="0D0D0D"/>
                </a:solidFill>
                <a:latin typeface="Calibri" panose="020F0502020204030204" pitchFamily="34" charset="0"/>
                <a:cs typeface="Calibri" panose="020F0502020204030204" pitchFamily="34" charset="0"/>
              </a:rPr>
              <a:t> Real-Time Data Fusion</a:t>
            </a:r>
            <a:endParaRPr lang="en-US" sz="2000" b="0" i="0" dirty="0">
              <a:solidFill>
                <a:srgbClr val="0D0D0D"/>
              </a:solidFill>
              <a:effectLst/>
              <a:latin typeface="Calibri" panose="020F0502020204030204" pitchFamily="34" charset="0"/>
              <a:cs typeface="Calibri" panose="020F0502020204030204" pitchFamily="34" charset="0"/>
            </a:endParaRPr>
          </a:p>
        </p:txBody>
      </p:sp>
      <p:sp>
        <p:nvSpPr>
          <p:cNvPr id="6" name="Rectangle 5"/>
          <p:cNvSpPr/>
          <p:nvPr/>
        </p:nvSpPr>
        <p:spPr>
          <a:xfrm>
            <a:off x="240635" y="2921168"/>
            <a:ext cx="10224655" cy="2215991"/>
          </a:xfrm>
          <a:prstGeom prst="rect">
            <a:avLst/>
          </a:prstGeom>
        </p:spPr>
        <p:txBody>
          <a:bodyPr wrap="square">
            <a:spAutoFit/>
          </a:bodyPr>
          <a:lstStyle/>
          <a:p>
            <a:r>
              <a:rPr lang="en-US" sz="2000" b="1" dirty="0">
                <a:solidFill>
                  <a:srgbClr val="0D0D0D"/>
                </a:solidFill>
              </a:rPr>
              <a:t>2. Enhanced Collision Detection</a:t>
            </a:r>
          </a:p>
          <a:p>
            <a:r>
              <a:rPr lang="en-US" sz="2000" b="1" dirty="0">
                <a:solidFill>
                  <a:srgbClr val="0D0D0D"/>
                </a:solidFill>
              </a:rPr>
              <a:t>3. Improved Deployment Timing</a:t>
            </a:r>
          </a:p>
          <a:p>
            <a:r>
              <a:rPr lang="en-US" b="1" dirty="0"/>
              <a:t>4. Adaptive Deployment Strategies</a:t>
            </a:r>
          </a:p>
          <a:p>
            <a:r>
              <a:rPr lang="en-US" sz="2000" b="1" i="0" dirty="0">
                <a:solidFill>
                  <a:srgbClr val="0D0D0D"/>
                </a:solidFill>
                <a:effectLst/>
              </a:rPr>
              <a:t>5. </a:t>
            </a:r>
            <a:r>
              <a:rPr lang="en-US" b="1" dirty="0"/>
              <a:t>Reduced False Alarms</a:t>
            </a:r>
          </a:p>
          <a:p>
            <a:r>
              <a:rPr lang="en-US" sz="2000" b="1" i="0" dirty="0">
                <a:solidFill>
                  <a:srgbClr val="0D0D0D"/>
                </a:solidFill>
                <a:effectLst/>
              </a:rPr>
              <a:t>6. </a:t>
            </a:r>
            <a:r>
              <a:rPr lang="en-US" b="1" dirty="0"/>
              <a:t>Enhanced Post-Collision Analysis</a:t>
            </a:r>
          </a:p>
          <a:p>
            <a:r>
              <a:rPr lang="en-US" sz="2000" b="1" i="0" dirty="0">
                <a:solidFill>
                  <a:srgbClr val="0D0D0D"/>
                </a:solidFill>
                <a:effectLst/>
              </a:rPr>
              <a:t>7.</a:t>
            </a:r>
            <a:r>
              <a:rPr lang="en-US" b="1" dirty="0"/>
              <a:t> Telematics and Remote Monitoring</a:t>
            </a:r>
          </a:p>
          <a:p>
            <a:r>
              <a:rPr lang="en-US" sz="2000" b="1" i="0" dirty="0">
                <a:solidFill>
                  <a:srgbClr val="0D0D0D"/>
                </a:solidFill>
                <a:effectLst/>
              </a:rPr>
              <a:t>8.</a:t>
            </a:r>
            <a:r>
              <a:rPr lang="en-US" b="1" dirty="0"/>
              <a:t> Future Autonomous Driving Integration</a:t>
            </a:r>
            <a:endParaRPr lang="en-US" sz="2000" b="0" i="0" dirty="0">
              <a:solidFill>
                <a:srgbClr val="0D0D0D"/>
              </a:solidFill>
              <a:effectLst/>
            </a:endParaRPr>
          </a:p>
        </p:txBody>
      </p:sp>
      <p:sp>
        <p:nvSpPr>
          <p:cNvPr id="7" name="TextBox 6"/>
          <p:cNvSpPr txBox="1"/>
          <p:nvPr/>
        </p:nvSpPr>
        <p:spPr>
          <a:xfrm>
            <a:off x="240635" y="5278582"/>
            <a:ext cx="11341765" cy="1015663"/>
          </a:xfrm>
          <a:prstGeom prst="rect">
            <a:avLst/>
          </a:prstGeom>
          <a:noFill/>
        </p:spPr>
        <p:txBody>
          <a:bodyPr wrap="square" rtlCol="0">
            <a:spAutoFit/>
          </a:bodyPr>
          <a:lstStyle/>
          <a:p>
            <a:r>
              <a:rPr lang="en-US" sz="2000" dirty="0"/>
              <a:t>Overall, integrating CAN and GPS technologies in airbag deployment systems offers significant advantages in terms of improving collision detection accuracy, optimizing deployment timing, reducing false alarms, enhancing post-collision analysis, and laying the groundwork for future autonomous driving safety features.</a:t>
            </a:r>
          </a:p>
        </p:txBody>
      </p:sp>
    </p:spTree>
    <p:extLst>
      <p:ext uri="{BB962C8B-B14F-4D97-AF65-F5344CB8AC3E}">
        <p14:creationId xmlns:p14="http://schemas.microsoft.com/office/powerpoint/2010/main" val="1904093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277091" y="1110965"/>
            <a:ext cx="9795164" cy="1323439"/>
          </a:xfrm>
          <a:prstGeom prst="rect">
            <a:avLst/>
          </a:prstGeom>
        </p:spPr>
        <p:txBody>
          <a:bodyPr wrap="square">
            <a:spAutoFit/>
          </a:bodyPr>
          <a:lstStyle/>
          <a:p>
            <a:r>
              <a:rPr lang="en-US" sz="2000" dirty="0">
                <a:solidFill>
                  <a:srgbClr val="0D0D0D"/>
                </a:solidFill>
              </a:rPr>
              <a:t>The future scope of airbag deployment systems utilizing Controller Area Network (CAN) and Global Positioning System (GPS) technologies is promising, with several potential advancements and applications on the horizon. Here are some key areas of future development and enhancement:</a:t>
            </a:r>
            <a:endParaRPr lang="en-US" sz="2000" dirty="0"/>
          </a:p>
        </p:txBody>
      </p:sp>
      <p:sp>
        <p:nvSpPr>
          <p:cNvPr id="4" name="TextBox 3"/>
          <p:cNvSpPr txBox="1"/>
          <p:nvPr/>
        </p:nvSpPr>
        <p:spPr>
          <a:xfrm>
            <a:off x="511720" y="187635"/>
            <a:ext cx="4198137" cy="923330"/>
          </a:xfrm>
          <a:prstGeom prst="rect">
            <a:avLst/>
          </a:prstGeom>
          <a:noFill/>
        </p:spPr>
        <p:txBody>
          <a:bodyPr wrap="none" rtlCol="0">
            <a:spAutoFit/>
          </a:bodyPr>
          <a:lstStyle/>
          <a:p>
            <a:r>
              <a:rPr lang="en-US" sz="5400" dirty="0"/>
              <a:t>7.Futurescope</a:t>
            </a:r>
          </a:p>
        </p:txBody>
      </p:sp>
      <p:sp>
        <p:nvSpPr>
          <p:cNvPr id="5" name="TextBox 4"/>
          <p:cNvSpPr txBox="1"/>
          <p:nvPr/>
        </p:nvSpPr>
        <p:spPr>
          <a:xfrm>
            <a:off x="277091" y="2518455"/>
            <a:ext cx="6545959" cy="3693319"/>
          </a:xfrm>
          <a:prstGeom prst="rect">
            <a:avLst/>
          </a:prstGeom>
          <a:noFill/>
        </p:spPr>
        <p:txBody>
          <a:bodyPr wrap="none" rtlCol="0">
            <a:spAutoFit/>
          </a:bodyPr>
          <a:lstStyle/>
          <a:p>
            <a:pPr marL="342900" indent="-342900">
              <a:buFont typeface="+mj-lt"/>
              <a:buAutoNum type="arabicPeriod"/>
            </a:pPr>
            <a:r>
              <a:rPr lang="en-US" dirty="0"/>
              <a:t>Advanced Collision Detection Algorithms</a:t>
            </a:r>
          </a:p>
          <a:p>
            <a:pPr marL="342900" indent="-342900">
              <a:buFont typeface="+mj-lt"/>
              <a:buAutoNum type="arabicPeriod"/>
            </a:pPr>
            <a:endParaRPr lang="en-US" dirty="0"/>
          </a:p>
          <a:p>
            <a:pPr marL="342900" indent="-342900">
              <a:buFont typeface="+mj-lt"/>
              <a:buAutoNum type="arabicPeriod"/>
            </a:pPr>
            <a:r>
              <a:rPr lang="en-US" dirty="0"/>
              <a:t>Predictive Deployment Strategies</a:t>
            </a:r>
          </a:p>
          <a:p>
            <a:pPr marL="342900" indent="-342900">
              <a:buFont typeface="+mj-lt"/>
              <a:buAutoNum type="arabicPeriod"/>
            </a:pPr>
            <a:endParaRPr lang="en-US" dirty="0"/>
          </a:p>
          <a:p>
            <a:pPr marL="342900" indent="-342900">
              <a:buFont typeface="+mj-lt"/>
              <a:buAutoNum type="arabicPeriod"/>
            </a:pPr>
            <a:r>
              <a:rPr lang="en-US" dirty="0"/>
              <a:t>Occupant Position and Biometric Sensing</a:t>
            </a:r>
          </a:p>
          <a:p>
            <a:pPr marL="342900" indent="-342900">
              <a:buFont typeface="+mj-lt"/>
              <a:buAutoNum type="arabicPeriod"/>
            </a:pPr>
            <a:endParaRPr lang="en-US" dirty="0"/>
          </a:p>
          <a:p>
            <a:pPr marL="342900" indent="-342900">
              <a:buFont typeface="+mj-lt"/>
              <a:buAutoNum type="arabicPeriod"/>
            </a:pPr>
            <a:r>
              <a:rPr lang="en-US" dirty="0"/>
              <a:t>Adaptive Deployment Control</a:t>
            </a:r>
          </a:p>
          <a:p>
            <a:pPr marL="342900" indent="-342900">
              <a:buFont typeface="+mj-lt"/>
              <a:buAutoNum type="arabicPeriod"/>
            </a:pPr>
            <a:endParaRPr lang="en-US" dirty="0"/>
          </a:p>
          <a:p>
            <a:pPr marL="342900" indent="-342900">
              <a:buFont typeface="+mj-lt"/>
              <a:buAutoNum type="arabicPeriod"/>
            </a:pPr>
            <a:r>
              <a:rPr lang="en-US" dirty="0"/>
              <a:t>Integration with Vehicle-to-Infrastructure (V2I) Communication</a:t>
            </a:r>
          </a:p>
          <a:p>
            <a:pPr marL="342900" indent="-342900">
              <a:buFont typeface="+mj-lt"/>
              <a:buAutoNum type="arabicPeriod"/>
            </a:pPr>
            <a:endParaRPr lang="en-US" dirty="0"/>
          </a:p>
          <a:p>
            <a:pPr marL="342900" indent="-342900">
              <a:buFont typeface="+mj-lt"/>
              <a:buAutoNum type="arabicPeriod"/>
            </a:pPr>
            <a:r>
              <a:rPr lang="en-US" dirty="0"/>
              <a:t>Enhanced Post-Collision Analysis and Reporting</a:t>
            </a:r>
          </a:p>
          <a:p>
            <a:pPr marL="342900" indent="-342900">
              <a:buFont typeface="+mj-lt"/>
              <a:buAutoNum type="arabicPeriod"/>
            </a:pPr>
            <a:endParaRPr lang="en-US" dirty="0"/>
          </a:p>
          <a:p>
            <a:pPr marL="342900" indent="-342900">
              <a:buFont typeface="+mj-lt"/>
              <a:buAutoNum type="arabicPeriod"/>
            </a:pPr>
            <a:r>
              <a:rPr lang="en-US" dirty="0"/>
              <a:t>Integration with Autonomous Driving Systems</a:t>
            </a:r>
          </a:p>
        </p:txBody>
      </p:sp>
    </p:spTree>
    <p:extLst>
      <p:ext uri="{BB962C8B-B14F-4D97-AF65-F5344CB8AC3E}">
        <p14:creationId xmlns:p14="http://schemas.microsoft.com/office/powerpoint/2010/main" val="3912784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1004455" y="2105891"/>
            <a:ext cx="10183090" cy="3785652"/>
          </a:xfrm>
          <a:prstGeom prst="rect">
            <a:avLst/>
          </a:prstGeom>
          <a:noFill/>
        </p:spPr>
        <p:txBody>
          <a:bodyPr wrap="square" rtlCol="0">
            <a:spAutoFit/>
          </a:bodyPr>
          <a:lstStyle/>
          <a:p>
            <a:pPr algn="just"/>
            <a:r>
              <a:rPr lang="en-US" sz="2400" dirty="0"/>
              <a:t>Overall, the future scope of airbag deployment systems utilizing CAN and GPS technologies encompasses a wide range of advancements aimed at enhancing collision detection accuracy, optimizing deployment strategies, improving occupant protection, and integrating with emerging vehicle technologies for enhanced safety and collision avoidance capabilities.</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p:txBody>
      </p:sp>
    </p:spTree>
    <p:extLst>
      <p:ext uri="{BB962C8B-B14F-4D97-AF65-F5344CB8AC3E}">
        <p14:creationId xmlns:p14="http://schemas.microsoft.com/office/powerpoint/2010/main" val="3562874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4958" y="-26894"/>
            <a:ext cx="12366812" cy="68848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88387" y="259087"/>
            <a:ext cx="3624262" cy="923330"/>
          </a:xfrm>
          <a:prstGeom prst="rect">
            <a:avLst/>
          </a:prstGeom>
        </p:spPr>
        <p:txBody>
          <a:bodyPr wrap="none">
            <a:spAutoFit/>
          </a:bodyPr>
          <a:lstStyle/>
          <a:p>
            <a:pPr algn="ctr"/>
            <a:r>
              <a:rPr lang="en-US" sz="5400" b="1" dirty="0">
                <a:ln w="0"/>
                <a:effectLst>
                  <a:outerShdw blurRad="38100" dist="19050" dir="2700000" algn="tl" rotWithShape="0">
                    <a:schemeClr val="dk1">
                      <a:alpha val="40000"/>
                    </a:schemeClr>
                  </a:outerShdw>
                </a:effectLst>
              </a:rPr>
              <a:t>CONTENTS :</a:t>
            </a:r>
          </a:p>
        </p:txBody>
      </p:sp>
      <p:sp>
        <p:nvSpPr>
          <p:cNvPr id="6" name="TextBox 5"/>
          <p:cNvSpPr txBox="1"/>
          <p:nvPr/>
        </p:nvSpPr>
        <p:spPr>
          <a:xfrm>
            <a:off x="201706" y="1497961"/>
            <a:ext cx="4241161" cy="3785652"/>
          </a:xfrm>
          <a:prstGeom prst="rect">
            <a:avLst/>
          </a:prstGeom>
          <a:noFill/>
        </p:spPr>
        <p:txBody>
          <a:bodyPr wrap="none" rtlCol="0">
            <a:spAutoFit/>
          </a:bodyPr>
          <a:lstStyle/>
          <a:p>
            <a:pPr marL="342900" indent="-342900">
              <a:buFont typeface="+mj-lt"/>
              <a:buAutoNum type="arabicPeriod"/>
            </a:pPr>
            <a:r>
              <a:rPr lang="en-US" sz="4000" dirty="0"/>
              <a:t>Introduction</a:t>
            </a:r>
          </a:p>
          <a:p>
            <a:pPr marL="342900" indent="-342900">
              <a:buFont typeface="+mj-lt"/>
              <a:buAutoNum type="arabicPeriod"/>
            </a:pPr>
            <a:r>
              <a:rPr lang="en-US" sz="4000" dirty="0"/>
              <a:t>Components</a:t>
            </a:r>
          </a:p>
          <a:p>
            <a:pPr marL="342900" indent="-342900">
              <a:buFont typeface="+mj-lt"/>
              <a:buAutoNum type="arabicPeriod"/>
            </a:pPr>
            <a:r>
              <a:rPr lang="en-US" sz="4000" dirty="0"/>
              <a:t>Block Diagram</a:t>
            </a:r>
          </a:p>
          <a:p>
            <a:pPr marL="342900" indent="-342900">
              <a:buFont typeface="+mj-lt"/>
              <a:buAutoNum type="arabicPeriod"/>
            </a:pPr>
            <a:r>
              <a:rPr lang="en-US" sz="4000" dirty="0"/>
              <a:t>Working Principle</a:t>
            </a:r>
          </a:p>
          <a:p>
            <a:pPr marL="342900" indent="-342900">
              <a:buFont typeface="+mj-lt"/>
              <a:buAutoNum type="arabicPeriod"/>
            </a:pPr>
            <a:r>
              <a:rPr lang="en-US" sz="4000" dirty="0"/>
              <a:t>Results</a:t>
            </a:r>
          </a:p>
          <a:p>
            <a:pPr marL="342900" indent="-342900">
              <a:buFont typeface="+mj-lt"/>
              <a:buAutoNum type="arabicPeriod"/>
            </a:pPr>
            <a:r>
              <a:rPr lang="en-US" sz="4000" dirty="0" err="1"/>
              <a:t>Futurescope</a:t>
            </a:r>
            <a:endParaRPr lang="en-US" sz="4000" dirty="0"/>
          </a:p>
        </p:txBody>
      </p:sp>
    </p:spTree>
    <p:extLst>
      <p:ext uri="{BB962C8B-B14F-4D97-AF65-F5344CB8AC3E}">
        <p14:creationId xmlns:p14="http://schemas.microsoft.com/office/powerpoint/2010/main" val="4088995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3025337" y="2371589"/>
            <a:ext cx="4857899" cy="1200329"/>
          </a:xfrm>
          <a:prstGeom prst="rect">
            <a:avLst/>
          </a:prstGeom>
          <a:noFill/>
        </p:spPr>
        <p:txBody>
          <a:bodyPr wrap="square" lIns="91440" tIns="45720" rIns="91440" bIns="45720">
            <a:spAutoFit/>
          </a:bodyPr>
          <a:lstStyle/>
          <a:p>
            <a:pPr algn="ctr"/>
            <a:r>
              <a:rPr lang="en-US" sz="72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359754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291352" y="974555"/>
            <a:ext cx="6096000" cy="5632311"/>
          </a:xfrm>
          <a:prstGeom prst="rect">
            <a:avLst/>
          </a:prstGeom>
        </p:spPr>
        <p:txBody>
          <a:bodyPr>
            <a:spAutoFit/>
          </a:bodyPr>
          <a:lstStyle/>
          <a:p>
            <a:pPr marL="342900" indent="-342900">
              <a:buFont typeface="+mj-lt"/>
              <a:buAutoNum type="arabicPeriod"/>
            </a:pPr>
            <a:r>
              <a:rPr lang="en-IN" kern="100" dirty="0">
                <a:latin typeface="Arial" panose="020B0604020202020204" pitchFamily="34" charset="0"/>
                <a:ea typeface="Noto Serif CJK SC"/>
                <a:cs typeface="Arial" panose="020B0604020202020204" pitchFamily="34" charset="0"/>
              </a:rPr>
              <a:t>An innovative Airbag Deployment Alert System designed to enhance vehicle safety through the fusion of </a:t>
            </a:r>
            <a:r>
              <a:rPr lang="en-IN" b="1" kern="100" dirty="0">
                <a:latin typeface="Arial" panose="020B0604020202020204" pitchFamily="34" charset="0"/>
                <a:ea typeface="Noto Serif CJK SC"/>
                <a:cs typeface="Arial" panose="020B0604020202020204" pitchFamily="34" charset="0"/>
              </a:rPr>
              <a:t>Controller Area Network (CAN)</a:t>
            </a:r>
            <a:r>
              <a:rPr lang="en-IN" kern="100" dirty="0">
                <a:latin typeface="Arial" panose="020B0604020202020204" pitchFamily="34" charset="0"/>
                <a:ea typeface="Noto Serif CJK SC"/>
                <a:cs typeface="Arial" panose="020B0604020202020204" pitchFamily="34" charset="0"/>
              </a:rPr>
              <a:t> communication and </a:t>
            </a:r>
            <a:r>
              <a:rPr lang="en-IN" b="1" kern="100" dirty="0">
                <a:latin typeface="Arial" panose="020B0604020202020204" pitchFamily="34" charset="0"/>
                <a:ea typeface="Noto Serif CJK SC"/>
                <a:cs typeface="Arial" panose="020B0604020202020204" pitchFamily="34" charset="0"/>
              </a:rPr>
              <a:t>Global Positioning System (GPS) technology.</a:t>
            </a:r>
            <a:r>
              <a:rPr lang="en-IN" kern="100" dirty="0">
                <a:latin typeface="Arial" panose="020B0604020202020204" pitchFamily="34" charset="0"/>
                <a:ea typeface="Noto Serif CJK SC"/>
                <a:cs typeface="Arial" panose="020B0604020202020204" pitchFamily="34" charset="0"/>
              </a:rPr>
              <a:t> </a:t>
            </a:r>
          </a:p>
          <a:p>
            <a:pPr marL="342900" indent="-342900">
              <a:buFont typeface="+mj-lt"/>
              <a:buAutoNum type="arabicPeriod"/>
            </a:pPr>
            <a:r>
              <a:rPr lang="en-IN" kern="100" dirty="0">
                <a:latin typeface="Arial" panose="020B0604020202020204" pitchFamily="34" charset="0"/>
                <a:ea typeface="Noto Serif CJK SC"/>
                <a:cs typeface="Arial" panose="020B0604020202020204" pitchFamily="34" charset="0"/>
              </a:rPr>
              <a:t>The system utilizes an ESP board in conjunction with an </a:t>
            </a:r>
            <a:r>
              <a:rPr lang="en-IN" b="1" kern="100" dirty="0">
                <a:latin typeface="Arial" panose="020B0604020202020204" pitchFamily="34" charset="0"/>
                <a:ea typeface="Noto Serif CJK SC"/>
                <a:cs typeface="Arial" panose="020B0604020202020204" pitchFamily="34" charset="0"/>
              </a:rPr>
              <a:t>impact sensor</a:t>
            </a:r>
            <a:r>
              <a:rPr lang="en-IN" kern="100" dirty="0">
                <a:latin typeface="Arial" panose="020B0604020202020204" pitchFamily="34" charset="0"/>
                <a:ea typeface="Noto Serif CJK SC"/>
                <a:cs typeface="Arial" panose="020B0604020202020204" pitchFamily="34" charset="0"/>
              </a:rPr>
              <a:t> to detect collisions accurately. Upon collision detection, the system triggers the rapid deployment of airbags to mitigate potential injuries to vehicle occupants.</a:t>
            </a:r>
          </a:p>
          <a:p>
            <a:pPr marL="342900" indent="-342900">
              <a:buFont typeface="+mj-lt"/>
              <a:buAutoNum type="arabicPeriod"/>
            </a:pPr>
            <a:r>
              <a:rPr lang="en-IN" kern="100" dirty="0">
                <a:latin typeface="Arial" panose="020B0604020202020204" pitchFamily="34" charset="0"/>
                <a:ea typeface="Noto Serif CJK SC"/>
                <a:cs typeface="Arial" panose="020B0604020202020204" pitchFamily="34" charset="0"/>
              </a:rPr>
              <a:t> Simultaneously, the integrated GPS module transmits the vehicle's precise location to emergency responders, enabling swift and targeted assistance. By leveraging CAN for internal communication and GPS for external coordination, this system ensures efficient and reliable transmission of critical data in emergency situations. </a:t>
            </a:r>
          </a:p>
          <a:p>
            <a:pPr marL="342900" indent="-342900">
              <a:buFont typeface="+mj-lt"/>
              <a:buAutoNum type="arabicPeriod"/>
            </a:pPr>
            <a:r>
              <a:rPr lang="en-IN" kern="100" dirty="0">
                <a:latin typeface="Arial" panose="020B0604020202020204" pitchFamily="34" charset="0"/>
                <a:ea typeface="Noto Serif CJK SC"/>
                <a:cs typeface="Arial" panose="020B0604020202020204" pitchFamily="34" charset="0"/>
              </a:rPr>
              <a:t>The seamless integration of CAN and GPS technology offers a robust solution for improving emergency response and reducing the severity of accidents on roadways.</a:t>
            </a:r>
            <a:endParaRPr lang="en-US" sz="1600" kern="100" dirty="0">
              <a:effectLst/>
              <a:latin typeface="Arial" panose="020B0604020202020204" pitchFamily="34" charset="0"/>
              <a:ea typeface="Noto Serif CJK SC"/>
              <a:cs typeface="Arial" panose="020B0604020202020204" pitchFamily="34" charset="0"/>
            </a:endParaRPr>
          </a:p>
        </p:txBody>
      </p:sp>
      <p:sp>
        <p:nvSpPr>
          <p:cNvPr id="4" name="Rectangle 3"/>
          <p:cNvSpPr/>
          <p:nvPr/>
        </p:nvSpPr>
        <p:spPr>
          <a:xfrm>
            <a:off x="4217409" y="164112"/>
            <a:ext cx="3757182" cy="646331"/>
          </a:xfrm>
          <a:prstGeom prst="rect">
            <a:avLst/>
          </a:prstGeom>
        </p:spPr>
        <p:txBody>
          <a:bodyPr wrap="none">
            <a:spAutoFit/>
          </a:bodyPr>
          <a:lstStyle/>
          <a:p>
            <a:pPr marL="342900" indent="-342900">
              <a:buFont typeface="+mj-lt"/>
              <a:buAutoNum type="arabicPeriod"/>
            </a:pPr>
            <a:r>
              <a:rPr lang="en-US" sz="3600" dirty="0">
                <a:latin typeface="Arial Black" panose="020B0A04020102020204" pitchFamily="34" charset="0"/>
              </a:rPr>
              <a:t>Introduction</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0069" y="2929538"/>
            <a:ext cx="5141261" cy="3565391"/>
          </a:xfrm>
          <a:prstGeom prst="rect">
            <a:avLst/>
          </a:prstGeom>
        </p:spPr>
      </p:pic>
    </p:spTree>
    <p:extLst>
      <p:ext uri="{BB962C8B-B14F-4D97-AF65-F5344CB8AC3E}">
        <p14:creationId xmlns:p14="http://schemas.microsoft.com/office/powerpoint/2010/main" val="303923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370237" y="156900"/>
            <a:ext cx="4453463" cy="923330"/>
          </a:xfrm>
          <a:prstGeom prst="rect">
            <a:avLst/>
          </a:prstGeom>
          <a:noFill/>
        </p:spPr>
        <p:txBody>
          <a:bodyPr wrap="none" lIns="91440" tIns="45720" rIns="91440" bIns="45720">
            <a:spAutoFit/>
          </a:bodyPr>
          <a:lstStyle/>
          <a:p>
            <a:r>
              <a:rPr lang="en-US" sz="5400" dirty="0"/>
              <a:t>2. Components</a:t>
            </a:r>
          </a:p>
        </p:txBody>
      </p:sp>
      <p:sp>
        <p:nvSpPr>
          <p:cNvPr id="4" name="TextBox 3"/>
          <p:cNvSpPr txBox="1"/>
          <p:nvPr/>
        </p:nvSpPr>
        <p:spPr>
          <a:xfrm>
            <a:off x="632012" y="1331259"/>
            <a:ext cx="9668435" cy="5262979"/>
          </a:xfrm>
          <a:prstGeom prst="rect">
            <a:avLst/>
          </a:prstGeom>
          <a:noFill/>
        </p:spPr>
        <p:txBody>
          <a:bodyPr wrap="square" rtlCol="0">
            <a:spAutoFit/>
          </a:bodyPr>
          <a:lstStyle/>
          <a:p>
            <a:pPr marL="342900" indent="-342900">
              <a:buFont typeface="+mj-lt"/>
              <a:buAutoNum type="arabicParenR"/>
            </a:pPr>
            <a:r>
              <a:rPr lang="en-US" sz="2800" b="1" dirty="0"/>
              <a:t>CAN (CONTROL AREA NETWORK) –MCP2515-</a:t>
            </a:r>
          </a:p>
          <a:p>
            <a:r>
              <a:rPr lang="en-US" sz="2000" dirty="0"/>
              <a:t>The MCP2515 is a standalone Controller Area Network (CAN) controller from Microchip Technology. CAN is a communication protocol used primarily in automotive and industrial applications for enabling communication between microcontrollers and devices without a host computer. The MCP2515 provides an interface between a microcontroller and a CAN bus, allowing the microcontroller to communicate with other CAN devices.</a:t>
            </a:r>
          </a:p>
          <a:p>
            <a:endParaRPr lang="en-US" sz="2000" dirty="0"/>
          </a:p>
          <a:p>
            <a:r>
              <a:rPr lang="en-US" sz="2000" b="1" u="sng" dirty="0"/>
              <a:t>Key features of the MCP2515 include:</a:t>
            </a:r>
          </a:p>
          <a:p>
            <a:pPr marL="342900" indent="-342900">
              <a:buFont typeface="Arial" panose="020B0604020202020204" pitchFamily="34" charset="0"/>
              <a:buChar char="•"/>
            </a:pPr>
            <a:r>
              <a:rPr lang="en-US" sz="2000" dirty="0"/>
              <a:t>CAN 2.0B protocol support</a:t>
            </a:r>
          </a:p>
          <a:p>
            <a:pPr marL="342900" indent="-342900">
              <a:buFont typeface="Arial" panose="020B0604020202020204" pitchFamily="34" charset="0"/>
              <a:buChar char="•"/>
            </a:pPr>
            <a:r>
              <a:rPr lang="en-US" sz="2000" dirty="0"/>
              <a:t>SPI interface for communication with the microcontroller</a:t>
            </a:r>
          </a:p>
          <a:p>
            <a:pPr marL="342900" indent="-342900">
              <a:buFont typeface="Arial" panose="020B0604020202020204" pitchFamily="34" charset="0"/>
              <a:buChar char="•"/>
            </a:pPr>
            <a:r>
              <a:rPr lang="en-US" sz="2000" dirty="0"/>
              <a:t>Two receive buffers with prioritized message storage</a:t>
            </a:r>
          </a:p>
          <a:p>
            <a:pPr marL="342900" indent="-342900">
              <a:buFont typeface="Arial" panose="020B0604020202020204" pitchFamily="34" charset="0"/>
              <a:buChar char="•"/>
            </a:pPr>
            <a:r>
              <a:rPr lang="en-US" sz="2000" dirty="0"/>
              <a:t>Three transmit buffers with prioritized message storage</a:t>
            </a:r>
          </a:p>
          <a:p>
            <a:pPr marL="342900" indent="-342900">
              <a:buFont typeface="Arial" panose="020B0604020202020204" pitchFamily="34" charset="0"/>
              <a:buChar char="•"/>
            </a:pPr>
            <a:r>
              <a:rPr lang="en-US" sz="2000" dirty="0"/>
              <a:t>Programmable bit rate up to 1 Mbps</a:t>
            </a:r>
          </a:p>
          <a:p>
            <a:pPr marL="342900" indent="-342900">
              <a:buFont typeface="Arial" panose="020B0604020202020204" pitchFamily="34" charset="0"/>
              <a:buChar char="•"/>
            </a:pPr>
            <a:r>
              <a:rPr lang="en-US" sz="2000" dirty="0"/>
              <a:t>Acceptance filtering for incoming messages</a:t>
            </a:r>
          </a:p>
          <a:p>
            <a:pPr marL="342900" indent="-342900">
              <a:buFont typeface="Arial" panose="020B0604020202020204" pitchFamily="34" charset="0"/>
              <a:buChar char="•"/>
            </a:pPr>
            <a:r>
              <a:rPr lang="en-US" sz="2000" dirty="0"/>
              <a:t>Error detection and handling</a:t>
            </a:r>
          </a:p>
          <a:p>
            <a:endParaRPr lang="en-US" sz="2800" b="1" dirty="0"/>
          </a:p>
        </p:txBody>
      </p:sp>
      <p:pic>
        <p:nvPicPr>
          <p:cNvPr id="5" name="Picture 4"/>
          <p:cNvPicPr>
            <a:picLocks noChangeAspect="1"/>
          </p:cNvPicPr>
          <p:nvPr/>
        </p:nvPicPr>
        <p:blipFill>
          <a:blip r:embed="rId4"/>
          <a:stretch>
            <a:fillRect/>
          </a:stretch>
        </p:blipFill>
        <p:spPr>
          <a:xfrm>
            <a:off x="7646895" y="3429000"/>
            <a:ext cx="4267200" cy="3176095"/>
          </a:xfrm>
          <a:prstGeom prst="rect">
            <a:avLst/>
          </a:prstGeom>
        </p:spPr>
      </p:pic>
    </p:spTree>
    <p:extLst>
      <p:ext uri="{BB962C8B-B14F-4D97-AF65-F5344CB8AC3E}">
        <p14:creationId xmlns:p14="http://schemas.microsoft.com/office/powerpoint/2010/main" val="100618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376518" y="255494"/>
            <a:ext cx="2821863" cy="707886"/>
          </a:xfrm>
          <a:prstGeom prst="rect">
            <a:avLst/>
          </a:prstGeom>
          <a:noFill/>
        </p:spPr>
        <p:txBody>
          <a:bodyPr wrap="none" rtlCol="0">
            <a:spAutoFit/>
          </a:bodyPr>
          <a:lstStyle/>
          <a:p>
            <a:r>
              <a:rPr lang="en-US" sz="4000" b="1" dirty="0"/>
              <a:t>Applications</a:t>
            </a:r>
          </a:p>
        </p:txBody>
      </p:sp>
      <p:sp>
        <p:nvSpPr>
          <p:cNvPr id="4" name="TextBox 3"/>
          <p:cNvSpPr txBox="1"/>
          <p:nvPr/>
        </p:nvSpPr>
        <p:spPr>
          <a:xfrm>
            <a:off x="376518" y="1218874"/>
            <a:ext cx="10596282" cy="4401205"/>
          </a:xfrm>
          <a:prstGeom prst="rect">
            <a:avLst/>
          </a:prstGeom>
          <a:noFill/>
        </p:spPr>
        <p:txBody>
          <a:bodyPr wrap="square" rtlCol="0">
            <a:spAutoFit/>
          </a:bodyPr>
          <a:lstStyle/>
          <a:p>
            <a:pPr marL="342900" indent="-342900">
              <a:buFont typeface="+mj-lt"/>
              <a:buAutoNum type="arabicPeriod"/>
            </a:pPr>
            <a:r>
              <a:rPr lang="en-US" sz="2400" b="1" dirty="0"/>
              <a:t>Automotive Systems</a:t>
            </a:r>
          </a:p>
          <a:p>
            <a:pPr marL="342900" indent="-342900">
              <a:buFont typeface="+mj-lt"/>
              <a:buAutoNum type="arabicPeriod"/>
            </a:pPr>
            <a:r>
              <a:rPr lang="en-US" sz="2400" b="1" dirty="0"/>
              <a:t>Industrial Automation</a:t>
            </a:r>
          </a:p>
          <a:p>
            <a:pPr marL="342900" indent="-342900">
              <a:buFont typeface="+mj-lt"/>
              <a:buAutoNum type="arabicPeriod"/>
            </a:pPr>
            <a:r>
              <a:rPr lang="en-US" sz="2400" b="1" dirty="0"/>
              <a:t>Home Automation</a:t>
            </a:r>
          </a:p>
          <a:p>
            <a:pPr marL="342900" indent="-342900">
              <a:buFont typeface="+mj-lt"/>
              <a:buAutoNum type="arabicPeriod"/>
            </a:pPr>
            <a:r>
              <a:rPr lang="en-US" sz="2400" b="1" dirty="0"/>
              <a:t>Medical Devices</a:t>
            </a:r>
          </a:p>
          <a:p>
            <a:pPr marL="342900" indent="-342900">
              <a:buFont typeface="+mj-lt"/>
              <a:buAutoNum type="arabicPeriod"/>
            </a:pPr>
            <a:r>
              <a:rPr lang="en-US" sz="2400" b="1" dirty="0"/>
              <a:t>Aerospace and Defense</a:t>
            </a:r>
          </a:p>
          <a:p>
            <a:pPr marL="342900" indent="-342900">
              <a:buFont typeface="+mj-lt"/>
              <a:buAutoNum type="arabicPeriod"/>
            </a:pPr>
            <a:r>
              <a:rPr lang="en-US" sz="2400" b="1" dirty="0"/>
              <a:t>Telematics</a:t>
            </a:r>
          </a:p>
          <a:p>
            <a:pPr marL="342900" indent="-342900">
              <a:buFont typeface="+mj-lt"/>
              <a:buAutoNum type="arabicPeriod"/>
            </a:pPr>
            <a:endParaRPr lang="en-US" sz="2800" b="1" dirty="0"/>
          </a:p>
          <a:p>
            <a:r>
              <a:rPr lang="en-US" sz="2200" dirty="0">
                <a:latin typeface="Arial" panose="020B0604020202020204" pitchFamily="34" charset="0"/>
                <a:cs typeface="Arial" panose="020B0604020202020204" pitchFamily="34" charset="0"/>
              </a:rPr>
              <a:t>These are just a few examples of the diverse applications of the MCP2515-CAN controller. Its versatility, reliability, and compatibility with a wide range of microcontrollers make it a popular choice in various industries where robust serial communication over a CAN bus network is required.</a:t>
            </a:r>
            <a:endParaRPr lang="en-US" sz="2200" b="1" dirty="0">
              <a:latin typeface="Arial" panose="020B0604020202020204" pitchFamily="34" charset="0"/>
              <a:cs typeface="Arial" panose="020B0604020202020204" pitchFamily="34" charset="0"/>
            </a:endParaRPr>
          </a:p>
          <a:p>
            <a:pPr marL="342900" indent="-342900">
              <a:buFont typeface="+mj-lt"/>
              <a:buAutoNum type="arabicPeriod"/>
            </a:pP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5890203" y="492217"/>
            <a:ext cx="5082597" cy="3076575"/>
          </a:xfrm>
          <a:prstGeom prst="rect">
            <a:avLst/>
          </a:prstGeom>
        </p:spPr>
      </p:pic>
    </p:spTree>
    <p:extLst>
      <p:ext uri="{BB962C8B-B14F-4D97-AF65-F5344CB8AC3E}">
        <p14:creationId xmlns:p14="http://schemas.microsoft.com/office/powerpoint/2010/main" val="3062002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152400" y="15240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p:cNvSpPr txBox="1"/>
          <p:nvPr/>
        </p:nvSpPr>
        <p:spPr>
          <a:xfrm>
            <a:off x="378010" y="337737"/>
            <a:ext cx="2860014" cy="584775"/>
          </a:xfrm>
          <a:prstGeom prst="rect">
            <a:avLst/>
          </a:prstGeom>
          <a:noFill/>
        </p:spPr>
        <p:txBody>
          <a:bodyPr wrap="none" rtlCol="0">
            <a:spAutoFit/>
          </a:bodyPr>
          <a:lstStyle/>
          <a:p>
            <a:r>
              <a:rPr lang="en-US" sz="3200" b="1" dirty="0"/>
              <a:t>2.ESP32</a:t>
            </a:r>
            <a:r>
              <a:rPr lang="en-US" sz="3200" dirty="0"/>
              <a:t> </a:t>
            </a:r>
            <a:r>
              <a:rPr lang="en-US" sz="3200" b="1" dirty="0"/>
              <a:t>BOARD</a:t>
            </a:r>
          </a:p>
        </p:txBody>
      </p:sp>
      <p:sp>
        <p:nvSpPr>
          <p:cNvPr id="5" name="TextBox 4"/>
          <p:cNvSpPr txBox="1"/>
          <p:nvPr/>
        </p:nvSpPr>
        <p:spPr>
          <a:xfrm>
            <a:off x="380045" y="1235024"/>
            <a:ext cx="184731" cy="369332"/>
          </a:xfrm>
          <a:prstGeom prst="rect">
            <a:avLst/>
          </a:prstGeom>
          <a:noFill/>
        </p:spPr>
        <p:txBody>
          <a:bodyPr wrap="none" rtlCol="0">
            <a:spAutoFit/>
          </a:bodyPr>
          <a:lstStyle/>
          <a:p>
            <a:endParaRPr lang="en-US" dirty="0"/>
          </a:p>
        </p:txBody>
      </p:sp>
      <p:sp>
        <p:nvSpPr>
          <p:cNvPr id="7" name="TextBox 6"/>
          <p:cNvSpPr txBox="1"/>
          <p:nvPr/>
        </p:nvSpPr>
        <p:spPr>
          <a:xfrm>
            <a:off x="378010" y="1194775"/>
            <a:ext cx="11740780" cy="4154984"/>
          </a:xfrm>
          <a:prstGeom prst="rect">
            <a:avLst/>
          </a:prstGeom>
          <a:noFill/>
        </p:spPr>
        <p:txBody>
          <a:bodyPr wrap="square" rtlCol="0">
            <a:spAutoFit/>
          </a:bodyPr>
          <a:lstStyle/>
          <a:p>
            <a:pPr algn="just"/>
            <a:r>
              <a:rPr lang="en-US" sz="2400" b="1" dirty="0"/>
              <a:t>ESP32 is a chip that provides Wi-Fi and (in some models) Bluetooth connectivity for embedded devices – in other words, for IoT devices. While ESP32 is technically just the chip, the modules and development boards that contain this chip are often also referred to as “ESP32” by the manufacturer. </a:t>
            </a:r>
          </a:p>
          <a:p>
            <a:pPr algn="just"/>
            <a:endParaRPr lang="en-US" sz="2400" b="1" dirty="0"/>
          </a:p>
          <a:p>
            <a:pPr algn="just"/>
            <a:r>
              <a:rPr lang="en-US" sz="2400" b="1" dirty="0"/>
              <a:t>The ESP32 is most commonly used for mobile devices, wearable tech, and IoT applications, such as </a:t>
            </a:r>
            <a:r>
              <a:rPr lang="en-US" sz="2400" b="1" dirty="0">
                <a:hlinkClick r:id="rId4"/>
              </a:rPr>
              <a:t>Nabto</a:t>
            </a:r>
            <a:r>
              <a:rPr lang="en-US" sz="2400" b="1" dirty="0"/>
              <a:t> Edge. Moreover, since </a:t>
            </a:r>
            <a:r>
              <a:rPr lang="en-US" sz="2400" b="1" dirty="0">
                <a:hlinkClick r:id="rId5"/>
              </a:rPr>
              <a:t>Mongoose OS</a:t>
            </a:r>
            <a:r>
              <a:rPr lang="en-US" sz="2400" b="1" dirty="0"/>
              <a:t> introduced an </a:t>
            </a:r>
            <a:r>
              <a:rPr lang="en-US" sz="2400" b="1" dirty="0">
                <a:hlinkClick r:id="rId6"/>
              </a:rPr>
              <a:t>ESP32 IoT Starter Kit</a:t>
            </a:r>
            <a:r>
              <a:rPr lang="en-US" sz="2400" b="1" dirty="0"/>
              <a:t>, the ESP32 has gained a reputation as the ultimate chip for hobbyists and IoT developers. It’s suitable for commercial IoT, and its capabilities and resources have grown impressively over the past four years.</a:t>
            </a:r>
          </a:p>
          <a:p>
            <a:pPr algn="just"/>
            <a:endParaRPr lang="en-US" sz="2400" b="1" dirty="0"/>
          </a:p>
        </p:txBody>
      </p:sp>
    </p:spTree>
    <p:extLst>
      <p:ext uri="{BB962C8B-B14F-4D97-AF65-F5344CB8AC3E}">
        <p14:creationId xmlns:p14="http://schemas.microsoft.com/office/powerpoint/2010/main" val="2244903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p:cNvSpPr txBox="1"/>
          <p:nvPr/>
        </p:nvSpPr>
        <p:spPr>
          <a:xfrm>
            <a:off x="1704109" y="734291"/>
            <a:ext cx="184731" cy="369332"/>
          </a:xfrm>
          <a:prstGeom prst="rect">
            <a:avLst/>
          </a:prstGeom>
          <a:noFill/>
        </p:spPr>
        <p:txBody>
          <a:bodyPr wrap="none" rtlCol="0">
            <a:spAutoFit/>
          </a:bodyPr>
          <a:lstStyle/>
          <a:p>
            <a:endParaRPr lang="en-US" dirty="0"/>
          </a:p>
        </p:txBody>
      </p:sp>
      <p:sp>
        <p:nvSpPr>
          <p:cNvPr id="5" name="Rectangle 4"/>
          <p:cNvSpPr/>
          <p:nvPr/>
        </p:nvSpPr>
        <p:spPr>
          <a:xfrm>
            <a:off x="222145" y="272626"/>
            <a:ext cx="2070952" cy="461665"/>
          </a:xfrm>
          <a:prstGeom prst="rect">
            <a:avLst/>
          </a:prstGeom>
        </p:spPr>
        <p:txBody>
          <a:bodyPr wrap="none">
            <a:spAutoFit/>
          </a:bodyPr>
          <a:lstStyle/>
          <a:p>
            <a:r>
              <a:rPr lang="en-US" sz="2400" b="1" dirty="0"/>
              <a:t>3.NEO-6M GPS</a:t>
            </a:r>
          </a:p>
        </p:txBody>
      </p:sp>
      <p:sp>
        <p:nvSpPr>
          <p:cNvPr id="6" name="TextBox 5"/>
          <p:cNvSpPr txBox="1"/>
          <p:nvPr/>
        </p:nvSpPr>
        <p:spPr>
          <a:xfrm>
            <a:off x="222145" y="1103623"/>
            <a:ext cx="11000037" cy="1938992"/>
          </a:xfrm>
          <a:prstGeom prst="rect">
            <a:avLst/>
          </a:prstGeom>
          <a:noFill/>
        </p:spPr>
        <p:txBody>
          <a:bodyPr wrap="square" rtlCol="0">
            <a:spAutoFit/>
          </a:bodyPr>
          <a:lstStyle/>
          <a:p>
            <a:pPr algn="just"/>
            <a:r>
              <a:rPr lang="en-US" sz="2000" b="1" dirty="0"/>
              <a:t>The NEO-6M GPS Module with EPROM </a:t>
            </a:r>
            <a:r>
              <a:rPr lang="en-US" sz="2000" dirty="0"/>
              <a:t>is a compact and versatile Global Positioning System (GPS) module that integrates a GPS receiver and non-volatile memory (EPROM) for storing configuration settings or other data.</a:t>
            </a:r>
          </a:p>
          <a:p>
            <a:pPr algn="just"/>
            <a:r>
              <a:rPr lang="en-US" sz="2000" dirty="0"/>
              <a:t>This module is commonly used in various applications, including navigation, geolocation, tracking, and outdoor positioning.</a:t>
            </a:r>
          </a:p>
          <a:p>
            <a:pPr algn="just"/>
            <a:endParaRPr lang="en-US" sz="20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618" y="2981060"/>
            <a:ext cx="4876800" cy="3286125"/>
          </a:xfrm>
          <a:prstGeom prst="rect">
            <a:avLst/>
          </a:prstGeom>
        </p:spPr>
      </p:pic>
    </p:spTree>
    <p:extLst>
      <p:ext uri="{BB962C8B-B14F-4D97-AF65-F5344CB8AC3E}">
        <p14:creationId xmlns:p14="http://schemas.microsoft.com/office/powerpoint/2010/main" val="4258065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43657"/>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571124" y="418006"/>
            <a:ext cx="2227494" cy="830997"/>
          </a:xfrm>
          <a:prstGeom prst="rect">
            <a:avLst/>
          </a:prstGeom>
        </p:spPr>
        <p:txBody>
          <a:bodyPr wrap="square">
            <a:spAutoFit/>
          </a:bodyPr>
          <a:lstStyle/>
          <a:p>
            <a:r>
              <a:rPr lang="en-US" sz="2400" b="1" dirty="0"/>
              <a:t>4. OLED</a:t>
            </a:r>
          </a:p>
          <a:p>
            <a:endParaRPr lang="en-US" sz="2400" b="1" dirty="0"/>
          </a:p>
        </p:txBody>
      </p:sp>
      <p:sp>
        <p:nvSpPr>
          <p:cNvPr id="4" name="TextBox 3"/>
          <p:cNvSpPr txBox="1"/>
          <p:nvPr/>
        </p:nvSpPr>
        <p:spPr>
          <a:xfrm>
            <a:off x="290871" y="694821"/>
            <a:ext cx="11360802" cy="2554545"/>
          </a:xfrm>
          <a:prstGeom prst="rect">
            <a:avLst/>
          </a:prstGeom>
          <a:noFill/>
        </p:spPr>
        <p:txBody>
          <a:bodyPr wrap="square" rtlCol="0">
            <a:spAutoFit/>
          </a:bodyPr>
          <a:lstStyle/>
          <a:p>
            <a:pPr algn="just"/>
            <a:endParaRPr lang="en-US" sz="2000" dirty="0">
              <a:latin typeface="system-ui"/>
            </a:endParaRPr>
          </a:p>
          <a:p>
            <a:pPr algn="just"/>
            <a:r>
              <a:rPr lang="en-US" sz="2000" b="1" dirty="0">
                <a:latin typeface="system-ui"/>
              </a:rPr>
              <a:t>OLED stands for Organic Light-Emitting Diode</a:t>
            </a:r>
            <a:r>
              <a:rPr lang="en-US" sz="2000" dirty="0">
                <a:latin typeface="system-ui"/>
              </a:rPr>
              <a:t> (OLED). It is also known as organic electroluminescent (EL) diode. OLED is a relatively new type of display for televisions, smartphones, and laptops. After being invented in 1987, OLED is already one of the two top display technologies in the industry. This display technology uses organic (carbon-containing) compounds that emit light when a current is passed through it. Unlike LCD (Liquid Crystal Display) to use RGB (Red, Green, Blue) color filter before white light source to produce full color, an OLED display uses OLED emitters to produce its own light</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8688" y="3249366"/>
            <a:ext cx="5486400" cy="3317689"/>
          </a:xfrm>
          <a:prstGeom prst="rect">
            <a:avLst/>
          </a:prstGeom>
        </p:spPr>
      </p:pic>
    </p:spTree>
    <p:extLst>
      <p:ext uri="{BB962C8B-B14F-4D97-AF65-F5344CB8AC3E}">
        <p14:creationId xmlns:p14="http://schemas.microsoft.com/office/powerpoint/2010/main" val="1099483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415636" y="431908"/>
            <a:ext cx="6096000" cy="1200329"/>
          </a:xfrm>
          <a:prstGeom prst="rect">
            <a:avLst/>
          </a:prstGeom>
        </p:spPr>
        <p:txBody>
          <a:bodyPr>
            <a:spAutoFit/>
          </a:bodyPr>
          <a:lstStyle/>
          <a:p>
            <a:r>
              <a:rPr lang="en-US" sz="2400" b="1" dirty="0"/>
              <a:t>5. Vibration Sensor-</a:t>
            </a:r>
          </a:p>
          <a:p>
            <a:endParaRPr lang="en-US" sz="2400" b="1" dirty="0"/>
          </a:p>
          <a:p>
            <a:endParaRPr lang="en-US" sz="2400" b="1" dirty="0"/>
          </a:p>
        </p:txBody>
      </p:sp>
      <p:sp>
        <p:nvSpPr>
          <p:cNvPr id="4" name="Rectangle 3"/>
          <p:cNvSpPr/>
          <p:nvPr/>
        </p:nvSpPr>
        <p:spPr>
          <a:xfrm>
            <a:off x="277091" y="1094649"/>
            <a:ext cx="10515600" cy="1323439"/>
          </a:xfrm>
          <a:prstGeom prst="rect">
            <a:avLst/>
          </a:prstGeom>
        </p:spPr>
        <p:txBody>
          <a:bodyPr wrap="square">
            <a:spAutoFit/>
          </a:bodyPr>
          <a:lstStyle/>
          <a:p>
            <a:pPr algn="just"/>
            <a:r>
              <a:rPr lang="en-US" sz="2000" dirty="0">
                <a:latin typeface="system-ui"/>
              </a:rPr>
              <a:t>The Grove - Vibration Sensor (SW-420) is a high sensitivity non-directional vibration sensor. When the module is stable, the circuit is turned on and the output is high. When the movement or vibration occurs, the circuit will be briefly disconnected and output low. At the same time, you can also adjust the sensitivity according to your own needs.</a:t>
            </a:r>
            <a:endParaRPr lang="en-US" sz="20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9236" y="2440898"/>
            <a:ext cx="6982691" cy="4325632"/>
          </a:xfrm>
          <a:prstGeom prst="rect">
            <a:avLst/>
          </a:prstGeom>
        </p:spPr>
      </p:pic>
    </p:spTree>
    <p:extLst>
      <p:ext uri="{BB962C8B-B14F-4D97-AF65-F5344CB8AC3E}">
        <p14:creationId xmlns:p14="http://schemas.microsoft.com/office/powerpoint/2010/main" val="1157857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TotalTime>
  <Words>1350</Words>
  <Application>Microsoft Office PowerPoint</Application>
  <PresentationFormat>Widescreen</PresentationFormat>
  <Paragraphs>108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SHASHI REKHA</cp:lastModifiedBy>
  <cp:revision>29</cp:revision>
  <dcterms:created xsi:type="dcterms:W3CDTF">2024-02-20T16:36:28Z</dcterms:created>
  <dcterms:modified xsi:type="dcterms:W3CDTF">2024-02-27T05:54:46Z</dcterms:modified>
</cp:coreProperties>
</file>