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4" r:id="rId4"/>
    <p:sldId id="258" r:id="rId5"/>
    <p:sldId id="335" r:id="rId6"/>
    <p:sldId id="257" r:id="rId7"/>
    <p:sldId id="259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36" r:id="rId23"/>
    <p:sldId id="337" r:id="rId24"/>
    <p:sldId id="276" r:id="rId25"/>
    <p:sldId id="277" r:id="rId26"/>
    <p:sldId id="278" r:id="rId27"/>
    <p:sldId id="338" r:id="rId28"/>
    <p:sldId id="279" r:id="rId29"/>
    <p:sldId id="280" r:id="rId30"/>
    <p:sldId id="281" r:id="rId31"/>
    <p:sldId id="282" r:id="rId32"/>
    <p:sldId id="343" r:id="rId33"/>
    <p:sldId id="344" r:id="rId34"/>
    <p:sldId id="283" r:id="rId35"/>
    <p:sldId id="284" r:id="rId36"/>
    <p:sldId id="306" r:id="rId37"/>
    <p:sldId id="285" r:id="rId38"/>
    <p:sldId id="34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46" r:id="rId48"/>
    <p:sldId id="347" r:id="rId49"/>
    <p:sldId id="294" r:id="rId50"/>
    <p:sldId id="295" r:id="rId51"/>
    <p:sldId id="296" r:id="rId52"/>
    <p:sldId id="348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49" r:id="rId61"/>
    <p:sldId id="339" r:id="rId62"/>
    <p:sldId id="340" r:id="rId63"/>
    <p:sldId id="341" r:id="rId64"/>
    <p:sldId id="342" r:id="rId65"/>
    <p:sldId id="33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61A9-8C5D-4A42-8C27-682A4487F9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36CE-D6AC-43DC-9E19-020F795116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+mn-lt"/>
              </a:rPr>
              <a:t>Generics</a:t>
            </a:r>
            <a:endParaRPr lang="en-US" sz="7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le:Java programming language logo.sv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38033" y="2768236"/>
            <a:ext cx="2228850" cy="4076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Version of the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i="1" dirty="0" smtClean="0"/>
              <a:t>generic class</a:t>
            </a:r>
            <a:r>
              <a:rPr lang="en-US" sz="3200" dirty="0" smtClean="0"/>
              <a:t> is defined with the following format:</a:t>
            </a: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		class name&lt;T1, T2, ..., </a:t>
            </a:r>
            <a:r>
              <a:rPr lang="en-US" sz="3200" dirty="0" err="1" smtClean="0"/>
              <a:t>Tn</a:t>
            </a:r>
            <a:r>
              <a:rPr lang="en-US" sz="3200" dirty="0" smtClean="0"/>
              <a:t>&gt; { </a:t>
            </a: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			/* ... */ </a:t>
            </a: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		} </a:t>
            </a:r>
            <a:endParaRPr lang="en-US" sz="3200" dirty="0" smtClean="0"/>
          </a:p>
          <a:p>
            <a:pPr algn="just"/>
            <a:r>
              <a:rPr lang="en-US" sz="3200" dirty="0" smtClean="0"/>
              <a:t>The type parameter section, delimited by angle brackets (&lt;&gt;), follows the class name. </a:t>
            </a:r>
            <a:endParaRPr lang="en-US" sz="3200" dirty="0" smtClean="0"/>
          </a:p>
          <a:p>
            <a:pPr algn="just"/>
            <a:r>
              <a:rPr lang="en-US" sz="3200" dirty="0" smtClean="0"/>
              <a:t>It specifies the </a:t>
            </a:r>
            <a:r>
              <a:rPr lang="en-US" sz="3200" i="1" dirty="0" smtClean="0"/>
              <a:t>type parameters</a:t>
            </a:r>
            <a:r>
              <a:rPr lang="en-US" sz="3200" dirty="0" smtClean="0"/>
              <a:t> (also called </a:t>
            </a:r>
            <a:r>
              <a:rPr lang="en-US" sz="3200" i="1" dirty="0" smtClean="0"/>
              <a:t>type variables</a:t>
            </a:r>
            <a:r>
              <a:rPr lang="en-US" sz="3200" dirty="0" smtClean="0"/>
              <a:t>) T1, T2, ..., and Tn.</a:t>
            </a:r>
            <a:endParaRPr lang="en-US" sz="3200" dirty="0" smtClean="0"/>
          </a:p>
          <a:p>
            <a:pPr algn="just"/>
            <a:endParaRPr lang="en-US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Version of the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To update the Box class to use generics, we need to introduce the type variable, T, that can be used anywhere inside the class.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</a:t>
            </a: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14737" y="3618413"/>
            <a:ext cx="8172426" cy="304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Version of the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All the occurrences of Object are replaced by T.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A type variable can be any </a:t>
            </a:r>
            <a:r>
              <a:rPr lang="en-US" sz="3200" b="1" dirty="0" smtClean="0"/>
              <a:t>non-primitive</a:t>
            </a:r>
            <a:r>
              <a:rPr lang="en-US" sz="3200" dirty="0" smtClean="0"/>
              <a:t> type you specify.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It may be any class type, any interface type, any array type, or even another type variable.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Same technique is used to create generic interfaces.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l="5983" t="12924" r="9063" b="35667"/>
          <a:stretch>
            <a:fillRect/>
          </a:stretch>
        </p:blipFill>
        <p:spPr bwMode="auto">
          <a:xfrm>
            <a:off x="91440" y="1663343"/>
            <a:ext cx="12035245" cy="497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l="5625" t="12500" r="15313" b="23788"/>
          <a:stretch>
            <a:fillRect/>
          </a:stretch>
        </p:blipFill>
        <p:spPr bwMode="auto">
          <a:xfrm>
            <a:off x="635000" y="1257300"/>
            <a:ext cx="10934700" cy="550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 l="5833" t="60000" r="32188" b="11842"/>
          <a:stretch>
            <a:fillRect/>
          </a:stretch>
        </p:blipFill>
        <p:spPr bwMode="auto">
          <a:xfrm>
            <a:off x="1041399" y="1397000"/>
            <a:ext cx="9571567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27100" y="4328636"/>
            <a:ext cx="1038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output produced by the program is shown here:</a:t>
            </a:r>
            <a:endParaRPr lang="en-US" sz="2800" dirty="0" smtClean="0"/>
          </a:p>
          <a:p>
            <a:r>
              <a:rPr lang="en-US" sz="2800" dirty="0" smtClean="0"/>
              <a:t>	Type of T is </a:t>
            </a:r>
            <a:r>
              <a:rPr lang="en-US" sz="2800" dirty="0" err="1" smtClean="0"/>
              <a:t>java.lang.Integer</a:t>
            </a:r>
            <a:endParaRPr lang="en-US" sz="2800" dirty="0" smtClean="0"/>
          </a:p>
          <a:p>
            <a:r>
              <a:rPr lang="en-US" sz="2800" dirty="0" smtClean="0"/>
              <a:t>	value: 88</a:t>
            </a:r>
            <a:endParaRPr lang="en-US" sz="2800" dirty="0" smtClean="0"/>
          </a:p>
          <a:p>
            <a:r>
              <a:rPr lang="en-US" sz="2800" dirty="0" smtClean="0"/>
              <a:t>	Type of T is </a:t>
            </a:r>
            <a:r>
              <a:rPr lang="en-US" sz="2800" dirty="0" err="1" smtClean="0"/>
              <a:t>java.lang.String</a:t>
            </a:r>
            <a:endParaRPr lang="en-US" sz="2800" dirty="0" smtClean="0"/>
          </a:p>
          <a:p>
            <a:r>
              <a:rPr lang="en-US" sz="2800" dirty="0" smtClean="0"/>
              <a:t>	value: Generics Test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class Gen&lt;T&gt; {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Here, </a:t>
            </a:r>
            <a:r>
              <a:rPr lang="en-US" sz="3200" b="1" dirty="0" smtClean="0"/>
              <a:t>T is the name of a </a:t>
            </a:r>
            <a:r>
              <a:rPr lang="en-US" sz="3200" b="1" i="1" dirty="0" smtClean="0"/>
              <a:t>type parameter. 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This name is used as a placeholder for the actual type that will be passed to </a:t>
            </a:r>
            <a:r>
              <a:rPr lang="en-US" sz="3200" b="1" dirty="0" smtClean="0"/>
              <a:t>Gen when an object is created.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Thus,</a:t>
            </a:r>
            <a:r>
              <a:rPr lang="en-US" sz="3200" b="1" dirty="0" smtClean="0"/>
              <a:t> T is used within Gen whenever </a:t>
            </a:r>
            <a:r>
              <a:rPr lang="en-US" sz="3200" dirty="0" smtClean="0"/>
              <a:t>the type parameter is needed.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T is contained within &lt; &gt;; </a:t>
            </a:r>
            <a:r>
              <a:rPr lang="en-US" sz="3200" dirty="0" smtClean="0"/>
              <a:t>which is </a:t>
            </a:r>
            <a:r>
              <a:rPr lang="en-US" sz="3200" b="1" dirty="0" smtClean="0"/>
              <a:t>syntax </a:t>
            </a:r>
            <a:r>
              <a:rPr lang="en-US" sz="3200" dirty="0" smtClean="0"/>
              <a:t>for generics.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 ob; 	// declare an object of type T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As explained, </a:t>
            </a:r>
            <a:r>
              <a:rPr lang="en-US" sz="3200" b="1" dirty="0" smtClean="0"/>
              <a:t>T is a placeholder </a:t>
            </a:r>
            <a:r>
              <a:rPr lang="en-US" sz="3200" dirty="0" smtClean="0"/>
              <a:t>for the actual type that will be </a:t>
            </a:r>
            <a:r>
              <a:rPr lang="en-US" sz="3200" b="1" dirty="0" smtClean="0"/>
              <a:t>specified when a Gen object </a:t>
            </a:r>
            <a:r>
              <a:rPr lang="en-US" sz="3200" dirty="0" smtClean="0"/>
              <a:t>is created.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Thus, </a:t>
            </a:r>
            <a:r>
              <a:rPr lang="en-US" sz="3200" b="1" dirty="0" smtClean="0"/>
              <a:t>ob will be an object of the type passed to T. 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example, </a:t>
            </a:r>
            <a:r>
              <a:rPr lang="en-US" sz="3200" b="1" dirty="0" smtClean="0"/>
              <a:t>if type String is </a:t>
            </a:r>
            <a:r>
              <a:rPr lang="en-US" sz="3200" dirty="0" smtClean="0"/>
              <a:t>passed to </a:t>
            </a:r>
            <a:r>
              <a:rPr lang="en-US" sz="3200" b="1" dirty="0" smtClean="0"/>
              <a:t>T, then in that instance, ob will be of type String.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Gen(T o) {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ob = o;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}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Notice that its parameter, </a:t>
            </a:r>
            <a:r>
              <a:rPr lang="en-US" sz="3200" b="1" dirty="0" smtClean="0"/>
              <a:t>o, is of type T </a:t>
            </a:r>
            <a:r>
              <a:rPr lang="en-US" sz="3200" dirty="0" smtClean="0"/>
              <a:t>and its </a:t>
            </a:r>
            <a:r>
              <a:rPr lang="en-US" sz="3200" b="1" dirty="0" smtClean="0"/>
              <a:t>data type is determined </a:t>
            </a:r>
            <a:r>
              <a:rPr lang="en-US" sz="3200" dirty="0" smtClean="0"/>
              <a:t>by the type passed to </a:t>
            </a:r>
            <a:r>
              <a:rPr lang="en-US" sz="3200" b="1" dirty="0" smtClean="0"/>
              <a:t>T when a Gen object is created</a:t>
            </a:r>
            <a:r>
              <a:rPr lang="en-US" sz="3200" b="1" smtClean="0"/>
              <a:t>. 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 </a:t>
            </a:r>
            <a:r>
              <a:rPr lang="en-US" sz="3200" dirty="0" err="1" smtClean="0"/>
              <a:t>getob</a:t>
            </a:r>
            <a:r>
              <a:rPr lang="en-US" sz="3200" dirty="0" smtClean="0"/>
              <a:t>() {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return ob;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}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type parameter </a:t>
            </a:r>
            <a:r>
              <a:rPr lang="en-US" sz="3200" b="1" dirty="0" smtClean="0"/>
              <a:t>T can also be used to specify the return type of a method.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</a:t>
            </a:r>
            <a:r>
              <a:rPr lang="en-US" sz="3200" b="1" dirty="0" err="1" smtClean="0"/>
              <a:t>showType</a:t>
            </a:r>
            <a:r>
              <a:rPr lang="en-US" sz="3200" b="1" dirty="0" smtClean="0"/>
              <a:t>() method displays the type of T by calling </a:t>
            </a:r>
            <a:r>
              <a:rPr lang="en-US" sz="3200" b="1" dirty="0" err="1" smtClean="0"/>
              <a:t>getName</a:t>
            </a:r>
            <a:r>
              <a:rPr lang="en-US" sz="3200" b="1" dirty="0" smtClean="0"/>
              <a:t>() on the Class object </a:t>
            </a:r>
            <a:r>
              <a:rPr lang="en-US" sz="3200" dirty="0" smtClean="0"/>
              <a:t>returned by the call to </a:t>
            </a:r>
            <a:r>
              <a:rPr lang="en-US" sz="3200" b="1" dirty="0" err="1" smtClean="0"/>
              <a:t>getClass</a:t>
            </a:r>
            <a:r>
              <a:rPr lang="en-US" sz="3200" b="1" dirty="0" smtClean="0"/>
              <a:t>() on ob. 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at a Glance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Generics - Generic Class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Creating Generic Classes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Generic Methods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Bounded Type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Bounded Wild Cards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The </a:t>
            </a:r>
            <a:r>
              <a:rPr lang="en-US" sz="3200" b="1" dirty="0" err="1" smtClean="0"/>
              <a:t>getClass</a:t>
            </a:r>
            <a:r>
              <a:rPr lang="en-US" sz="3200" b="1" dirty="0" smtClean="0"/>
              <a:t>() method is defined by Object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It returns a </a:t>
            </a:r>
            <a:r>
              <a:rPr lang="en-US" sz="3200" b="1" dirty="0" smtClean="0"/>
              <a:t>Class object that corresponds to the type of the </a:t>
            </a:r>
            <a:r>
              <a:rPr lang="en-US" sz="3200" dirty="0" smtClean="0"/>
              <a:t>class of the object on which it is called.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Class defines the </a:t>
            </a:r>
            <a:r>
              <a:rPr lang="en-US" sz="3200" b="1" dirty="0" err="1" smtClean="0"/>
              <a:t>getName</a:t>
            </a:r>
            <a:r>
              <a:rPr lang="en-US" sz="3200" b="1" dirty="0" smtClean="0"/>
              <a:t>() method, which returns </a:t>
            </a:r>
            <a:r>
              <a:rPr lang="en-US" sz="3200" dirty="0" smtClean="0"/>
              <a:t>a string representation of the class name.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Gen&lt;Integer&gt; </a:t>
            </a:r>
            <a:r>
              <a:rPr lang="en-IN" sz="3200" dirty="0" err="1" smtClean="0"/>
              <a:t>iOb</a:t>
            </a:r>
            <a:r>
              <a:rPr lang="en-IN" sz="3200" dirty="0" smtClean="0"/>
              <a:t>;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IN" sz="14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Consider the above statement </a:t>
            </a:r>
            <a:r>
              <a:rPr lang="en-US" sz="3200" dirty="0" smtClean="0"/>
              <a:t>wherein </a:t>
            </a:r>
            <a:r>
              <a:rPr lang="en-IN" sz="3200" b="1" dirty="0" smtClean="0"/>
              <a:t>Integer is a type argument </a:t>
            </a:r>
            <a:r>
              <a:rPr lang="en-IN" sz="3200" dirty="0" smtClean="0"/>
              <a:t>that is passed to </a:t>
            </a:r>
            <a:r>
              <a:rPr lang="en-IN" sz="3200" dirty="0" err="1" smtClean="0"/>
              <a:t>Gen’s</a:t>
            </a:r>
            <a:r>
              <a:rPr lang="en-IN" sz="3200" dirty="0" smtClean="0"/>
              <a:t> type parameter, T. 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This creates a version of </a:t>
            </a:r>
            <a:r>
              <a:rPr lang="en-IN" sz="3200" b="1" dirty="0" smtClean="0"/>
              <a:t>Gen in which all references to T are translated into references to Integer. </a:t>
            </a:r>
            <a:endParaRPr lang="en-IN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Thus, for this declaration, ob is of type Integer, and the return type of </a:t>
            </a:r>
            <a:r>
              <a:rPr lang="en-IN" sz="3200" dirty="0" err="1" smtClean="0"/>
              <a:t>getob</a:t>
            </a:r>
            <a:r>
              <a:rPr lang="en-IN" sz="3200" dirty="0" smtClean="0"/>
              <a:t>( ) is of type Integer.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err="1" smtClean="0"/>
              <a:t>iOb</a:t>
            </a:r>
            <a:r>
              <a:rPr lang="en-IN" sz="3200" dirty="0" smtClean="0"/>
              <a:t> = new Gen&lt;Integer&gt;(88);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IN" sz="14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Consider the </a:t>
            </a:r>
            <a:r>
              <a:rPr lang="en-US" sz="3200" b="1" dirty="0" smtClean="0"/>
              <a:t>Gen constructor calling </a:t>
            </a:r>
            <a:r>
              <a:rPr lang="en-US" sz="3200" dirty="0" smtClean="0"/>
              <a:t>wherein the </a:t>
            </a:r>
            <a:r>
              <a:rPr lang="en-US" sz="3200" b="1" dirty="0" smtClean="0"/>
              <a:t>type argument Integer </a:t>
            </a:r>
            <a:r>
              <a:rPr lang="en-US" sz="3200" dirty="0" smtClean="0"/>
              <a:t>is specified.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Type specifying is required because the type of the object (in this case </a:t>
            </a:r>
            <a:r>
              <a:rPr lang="en-US" sz="3200" b="1" dirty="0" err="1" smtClean="0"/>
              <a:t>iOb</a:t>
            </a:r>
            <a:r>
              <a:rPr lang="en-US" sz="3200" b="1" dirty="0" smtClean="0"/>
              <a:t>) to which the reference is </a:t>
            </a:r>
            <a:r>
              <a:rPr lang="en-US" sz="3200" dirty="0" smtClean="0"/>
              <a:t>being assigned is of type </a:t>
            </a:r>
            <a:r>
              <a:rPr lang="en-US" sz="3200" b="1" dirty="0" smtClean="0"/>
              <a:t>Gen&lt;Integer&gt;. 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Thus, the reference returned by new must also be </a:t>
            </a:r>
            <a:r>
              <a:rPr lang="en-US" sz="3200" dirty="0" smtClean="0"/>
              <a:t>of type </a:t>
            </a:r>
            <a:r>
              <a:rPr lang="en-US" sz="3200" b="1" dirty="0" smtClean="0"/>
              <a:t>Gen&lt;Integer&gt;. If it isn’t, a compile-time error will result.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program obtains the </a:t>
            </a:r>
            <a:r>
              <a:rPr lang="en-US" sz="3200" b="1" dirty="0" smtClean="0"/>
              <a:t>value of ob </a:t>
            </a:r>
            <a:r>
              <a:rPr lang="en-US" sz="3200" dirty="0" smtClean="0"/>
              <a:t>using following line: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int</a:t>
            </a:r>
            <a:r>
              <a:rPr lang="en-US" sz="3200" dirty="0" smtClean="0"/>
              <a:t> v = </a:t>
            </a:r>
            <a:r>
              <a:rPr lang="en-US" sz="3200" dirty="0" err="1" smtClean="0"/>
              <a:t>iOb.getob</a:t>
            </a:r>
            <a:r>
              <a:rPr lang="en-US" sz="3200" dirty="0" smtClean="0"/>
              <a:t>();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Because the return type of </a:t>
            </a:r>
            <a:r>
              <a:rPr lang="en-US" sz="3200" b="1" dirty="0" err="1" smtClean="0"/>
              <a:t>getob</a:t>
            </a:r>
            <a:r>
              <a:rPr lang="en-US" sz="3200" b="1" dirty="0" smtClean="0"/>
              <a:t>() is T, </a:t>
            </a:r>
            <a:r>
              <a:rPr lang="en-US" sz="3200" dirty="0" smtClean="0"/>
              <a:t>which was replaced by </a:t>
            </a:r>
            <a:r>
              <a:rPr lang="en-US" sz="3200" b="1" dirty="0" smtClean="0"/>
              <a:t>Integer when </a:t>
            </a:r>
            <a:r>
              <a:rPr lang="en-US" sz="3200" b="1" dirty="0" err="1" smtClean="0"/>
              <a:t>iOb</a:t>
            </a:r>
            <a:r>
              <a:rPr lang="en-US" sz="3200" b="1" dirty="0" smtClean="0"/>
              <a:t> </a:t>
            </a:r>
            <a:r>
              <a:rPr lang="en-US" sz="3200" dirty="0" smtClean="0"/>
              <a:t>was declared, the return type of </a:t>
            </a:r>
            <a:r>
              <a:rPr lang="en-US" sz="3200" b="1" dirty="0" err="1" smtClean="0"/>
              <a:t>getob</a:t>
            </a:r>
            <a:r>
              <a:rPr lang="en-US" sz="3200" b="1" dirty="0" smtClean="0"/>
              <a:t>() is also Integer, </a:t>
            </a:r>
            <a:r>
              <a:rPr lang="en-US" sz="3200" dirty="0" smtClean="0"/>
              <a:t>which </a:t>
            </a:r>
            <a:r>
              <a:rPr lang="en-US" sz="3200" b="1" dirty="0" err="1" smtClean="0"/>
              <a:t>unboxes</a:t>
            </a:r>
            <a:r>
              <a:rPr lang="en-US" sz="3200" b="1" dirty="0" smtClean="0"/>
              <a:t> into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when assigned </a:t>
            </a:r>
            <a:r>
              <a:rPr lang="en-US" sz="3200" dirty="0" smtClean="0"/>
              <a:t>to </a:t>
            </a:r>
            <a:r>
              <a:rPr lang="en-US" sz="3200" b="1" dirty="0" smtClean="0"/>
              <a:t>v (which is an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). 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Thus, there is </a:t>
            </a:r>
            <a:r>
              <a:rPr lang="en-US" sz="3200" b="1" dirty="0" smtClean="0"/>
              <a:t>no need to cast the return type </a:t>
            </a:r>
            <a:r>
              <a:rPr lang="en-US" sz="3200" dirty="0" smtClean="0"/>
              <a:t>of </a:t>
            </a:r>
            <a:r>
              <a:rPr lang="en-US" sz="3200" dirty="0" err="1" smtClean="0"/>
              <a:t>getob</a:t>
            </a:r>
            <a:r>
              <a:rPr lang="en-US" sz="3200" dirty="0" smtClean="0"/>
              <a:t>( ) to Integer.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Work Only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When declaring an </a:t>
            </a:r>
            <a:r>
              <a:rPr lang="en-US" sz="3200" b="1" dirty="0" smtClean="0"/>
              <a:t>instance of a generic type</a:t>
            </a:r>
            <a:r>
              <a:rPr lang="en-US" sz="3200" dirty="0" smtClean="0"/>
              <a:t>, the type argument passed to the type parameter </a:t>
            </a:r>
            <a:r>
              <a:rPr lang="en-US" sz="3200" b="1" dirty="0" smtClean="0"/>
              <a:t>must be a class type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You cannot use a primitive type, such as </a:t>
            </a:r>
            <a:r>
              <a:rPr lang="en-US" sz="3200" b="1" dirty="0" err="1" smtClean="0"/>
              <a:t>int</a:t>
            </a:r>
            <a:r>
              <a:rPr lang="en-US" sz="3200" b="1" dirty="0" smtClean="0"/>
              <a:t> or char. 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Therefore, the following declaration is illegal: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Gen&lt;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 </a:t>
            </a:r>
            <a:r>
              <a:rPr lang="en-US" sz="3200" dirty="0" err="1" smtClean="0"/>
              <a:t>strOb</a:t>
            </a:r>
            <a:r>
              <a:rPr lang="en-US" sz="3200" dirty="0" smtClean="0"/>
              <a:t> = new Gen&lt;</a:t>
            </a:r>
            <a:r>
              <a:rPr lang="en-US" sz="3200" dirty="0" err="1" smtClean="0"/>
              <a:t>int</a:t>
            </a:r>
            <a:r>
              <a:rPr lang="en-US" sz="3200" dirty="0" smtClean="0"/>
              <a:t>&gt;(53);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				// Error, can't use primitive type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Generic Types Differ Based on Their Type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A generic types (e.g. </a:t>
            </a:r>
            <a:r>
              <a:rPr lang="en-US" sz="3200" dirty="0" err="1" smtClean="0"/>
              <a:t>iOb</a:t>
            </a:r>
            <a:r>
              <a:rPr lang="en-US" sz="3200" dirty="0" smtClean="0"/>
              <a:t>) is a reference of one specific version of a generic type and is not type compatible with another version of the same generic type (e.g. </a:t>
            </a:r>
            <a:r>
              <a:rPr lang="en-US" sz="3200" dirty="0" err="1" smtClean="0"/>
              <a:t>strOb</a:t>
            </a:r>
            <a:r>
              <a:rPr lang="en-US" sz="3200" dirty="0" smtClean="0"/>
              <a:t>).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example, the following line of code is in error and will not compile: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 smtClean="0"/>
              <a:t>			</a:t>
            </a:r>
            <a:r>
              <a:rPr lang="en-US" sz="3200" dirty="0" err="1" smtClean="0"/>
              <a:t>iOb</a:t>
            </a:r>
            <a:r>
              <a:rPr lang="en-US" sz="3200" dirty="0" smtClean="0"/>
              <a:t> = </a:t>
            </a:r>
            <a:r>
              <a:rPr lang="en-US" sz="3200" dirty="0" err="1" smtClean="0"/>
              <a:t>strOb</a:t>
            </a:r>
            <a:r>
              <a:rPr lang="en-US" sz="3200" dirty="0" smtClean="0"/>
              <a:t>;	 // Wrong!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Generic Types Differ Based on Their Type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objects </a:t>
            </a:r>
            <a:r>
              <a:rPr lang="en-US" sz="3200" b="1" dirty="0" err="1" smtClean="0"/>
              <a:t>iOb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strOb</a:t>
            </a:r>
            <a:r>
              <a:rPr lang="en-US" sz="3200" b="1" dirty="0" smtClean="0"/>
              <a:t> are of type Gen&lt;T&gt;, they are references to different data types </a:t>
            </a:r>
            <a:r>
              <a:rPr lang="en-US" sz="3200" dirty="0" smtClean="0"/>
              <a:t>because their type parameters differ.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This is part of the way that generics </a:t>
            </a:r>
            <a:r>
              <a:rPr lang="en-US" sz="3200" b="1" dirty="0" smtClean="0"/>
              <a:t>add type safety and prevent errors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195030" y="2766709"/>
            <a:ext cx="6220917" cy="128710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A Generic Class with Two Type Parameters</a:t>
            </a:r>
            <a:endParaRPr lang="en-US" sz="3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l="-51" t="6148" r="24898" b="13934"/>
          <a:stretch>
            <a:fillRect/>
          </a:stretch>
        </p:blipFill>
        <p:spPr bwMode="auto">
          <a:xfrm>
            <a:off x="3717561" y="0"/>
            <a:ext cx="8019738" cy="680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195030" y="2766709"/>
            <a:ext cx="6220917" cy="128710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A Generic Class with Two Type Parameters</a:t>
            </a:r>
            <a:endParaRPr lang="en-US" sz="3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 l="-205" t="44109" r="9375" b="7941"/>
          <a:stretch>
            <a:fillRect/>
          </a:stretch>
        </p:blipFill>
        <p:spPr bwMode="auto">
          <a:xfrm>
            <a:off x="2034430" y="254834"/>
            <a:ext cx="9972686" cy="487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797508" y="483392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The output from this program is shown here:</a:t>
            </a:r>
            <a:endParaRPr lang="en-US" sz="2400" dirty="0" smtClean="0"/>
          </a:p>
          <a:p>
            <a:r>
              <a:rPr lang="en-US" sz="2400" dirty="0" smtClean="0"/>
              <a:t>Type of T is </a:t>
            </a:r>
            <a:r>
              <a:rPr lang="en-US" sz="2400" dirty="0" err="1" smtClean="0"/>
              <a:t>java.lang.Integer</a:t>
            </a:r>
            <a:endParaRPr lang="en-US" sz="2400" dirty="0" smtClean="0"/>
          </a:p>
          <a:p>
            <a:r>
              <a:rPr lang="en-US" sz="2400" dirty="0" smtClean="0"/>
              <a:t>Type of V is </a:t>
            </a:r>
            <a:r>
              <a:rPr lang="en-US" sz="2400" dirty="0" err="1" smtClean="0"/>
              <a:t>java.lang.String</a:t>
            </a:r>
            <a:endParaRPr lang="en-US" sz="2400" dirty="0" smtClean="0"/>
          </a:p>
          <a:p>
            <a:r>
              <a:rPr lang="en-US" sz="2400" dirty="0" smtClean="0"/>
              <a:t>value: 88</a:t>
            </a:r>
            <a:endParaRPr lang="en-US" sz="2400" dirty="0" smtClean="0"/>
          </a:p>
          <a:p>
            <a:r>
              <a:rPr lang="en-US" sz="2400" dirty="0" smtClean="0"/>
              <a:t>value: Generics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Form of a Generic Class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generics syntax can be generalized as –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for declaring a generic class:</a:t>
            </a:r>
            <a:endParaRPr lang="en-US" dirty="0" smtClean="0"/>
          </a:p>
          <a:p>
            <a:pPr algn="just">
              <a:buNone/>
            </a:pPr>
            <a:r>
              <a:rPr lang="en-US" sz="3600" dirty="0" smtClean="0"/>
              <a:t>		class </a:t>
            </a:r>
            <a:r>
              <a:rPr lang="en-US" sz="3600" i="1" dirty="0" err="1" smtClean="0"/>
              <a:t>class</a:t>
            </a:r>
            <a:r>
              <a:rPr lang="en-US" sz="3600" i="1" dirty="0" smtClean="0"/>
              <a:t>-name&lt;type-</a:t>
            </a:r>
            <a:r>
              <a:rPr lang="en-US" sz="3600" i="1" dirty="0" err="1" smtClean="0"/>
              <a:t>param</a:t>
            </a:r>
            <a:r>
              <a:rPr lang="en-US" sz="3600" i="1" dirty="0" smtClean="0"/>
              <a:t>-list&gt; { // ...</a:t>
            </a:r>
            <a:endParaRPr lang="en-US" sz="3600" i="1" dirty="0" smtClean="0"/>
          </a:p>
          <a:p>
            <a:pPr algn="just">
              <a:buNone/>
            </a:pPr>
            <a:endParaRPr lang="en-US" i="1" dirty="0" smtClean="0"/>
          </a:p>
          <a:p>
            <a:pPr algn="just"/>
            <a:r>
              <a:rPr lang="en-US" dirty="0" smtClean="0"/>
              <a:t>for declaring a reference to a generic class:</a:t>
            </a:r>
            <a:endParaRPr lang="en-US" sz="3600" dirty="0" smtClean="0"/>
          </a:p>
          <a:p>
            <a:pPr algn="just">
              <a:buNone/>
            </a:pPr>
            <a:r>
              <a:rPr lang="en-US" sz="3600" i="1" dirty="0" smtClean="0"/>
              <a:t>		class-name&lt;type-</a:t>
            </a:r>
            <a:r>
              <a:rPr lang="en-US" sz="3600" i="1" dirty="0" err="1" smtClean="0"/>
              <a:t>arg</a:t>
            </a:r>
            <a:r>
              <a:rPr lang="en-US" sz="3600" i="1" dirty="0" smtClean="0"/>
              <a:t>-list&gt; </a:t>
            </a:r>
            <a:r>
              <a:rPr lang="en-US" sz="3600" i="1" dirty="0" err="1" smtClean="0"/>
              <a:t>var</a:t>
            </a:r>
            <a:r>
              <a:rPr lang="en-US" sz="3600" i="1" dirty="0" smtClean="0"/>
              <a:t>-name = </a:t>
            </a:r>
            <a:r>
              <a:rPr lang="en-US" sz="3600" dirty="0" smtClean="0"/>
              <a:t>new </a:t>
            </a:r>
            <a:r>
              <a:rPr lang="en-US" sz="3600" i="1" dirty="0" smtClean="0"/>
              <a:t>class-name&lt;type-</a:t>
            </a:r>
            <a:r>
              <a:rPr lang="en-US" sz="3600" i="1" dirty="0" err="1" smtClean="0"/>
              <a:t>arg</a:t>
            </a:r>
            <a:r>
              <a:rPr lang="en-US" sz="3600" i="1" dirty="0" smtClean="0"/>
              <a:t>-list&gt;(cons-</a:t>
            </a:r>
            <a:r>
              <a:rPr lang="en-US" sz="3600" i="1" dirty="0" err="1" smtClean="0"/>
              <a:t>arg</a:t>
            </a:r>
            <a:r>
              <a:rPr lang="en-US" sz="3600" i="1" dirty="0" smtClean="0"/>
              <a:t>-list);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Generics, introduced </a:t>
            </a:r>
            <a:r>
              <a:rPr lang="en-US" sz="3200" dirty="0"/>
              <a:t>by JDK </a:t>
            </a:r>
            <a:r>
              <a:rPr lang="en-US" sz="3200" dirty="0" smtClean="0"/>
              <a:t>5.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The term generics means </a:t>
            </a:r>
            <a:r>
              <a:rPr lang="en-IN" sz="3200" b="1" dirty="0" smtClean="0"/>
              <a:t>parameterized types.</a:t>
            </a:r>
            <a:endParaRPr lang="en-IN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Parameterized types are important because they enable you to create classes, interfaces, and methods in which the </a:t>
            </a:r>
            <a:r>
              <a:rPr lang="en-IN" sz="3200" b="1" dirty="0" smtClean="0"/>
              <a:t>type of data upon which they operate is specified as a parameter.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Sometimes it is useful to limit the types that can be passed to a type parameter.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example, </a:t>
            </a:r>
            <a:r>
              <a:rPr lang="en-US" sz="3200" b="1" dirty="0" smtClean="0"/>
              <a:t>a method that operates on numbers </a:t>
            </a:r>
            <a:r>
              <a:rPr lang="en-US" sz="3200" dirty="0" smtClean="0"/>
              <a:t>(e.g. </a:t>
            </a:r>
            <a:r>
              <a:rPr lang="en-IN" sz="3200" dirty="0" smtClean="0"/>
              <a:t>method that returns the average of an array of numbers</a:t>
            </a:r>
            <a:r>
              <a:rPr lang="en-US" sz="3200" dirty="0" smtClean="0"/>
              <a:t>)</a:t>
            </a:r>
            <a:r>
              <a:rPr lang="en-US" sz="3200" b="1" dirty="0" smtClean="0"/>
              <a:t> </a:t>
            </a:r>
            <a:r>
              <a:rPr lang="en-US" sz="3200" dirty="0" smtClean="0"/>
              <a:t>might only want to accept instances of </a:t>
            </a:r>
            <a:r>
              <a:rPr lang="en-US" sz="3200" b="1" dirty="0" smtClean="0"/>
              <a:t>Number or its subclasses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This is what </a:t>
            </a:r>
            <a:r>
              <a:rPr lang="en-US" sz="3200" b="1" i="1" dirty="0" smtClean="0"/>
              <a:t>bounded type parameters</a:t>
            </a:r>
            <a:r>
              <a:rPr lang="en-US" sz="3200" b="1" dirty="0" smtClean="0"/>
              <a:t> </a:t>
            </a:r>
            <a:r>
              <a:rPr lang="en-US" sz="3200" dirty="0" smtClean="0"/>
              <a:t>are for.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To declare a bounded type parameter, list the </a:t>
            </a:r>
            <a:r>
              <a:rPr lang="en-US" sz="3200" b="1" dirty="0" smtClean="0"/>
              <a:t>type parameter's name</a:t>
            </a:r>
            <a:r>
              <a:rPr lang="en-US" sz="3200" dirty="0" smtClean="0"/>
              <a:t>, followed by the </a:t>
            </a:r>
            <a:r>
              <a:rPr lang="en-US" sz="3200" b="1" dirty="0" smtClean="0"/>
              <a:t>extends keyword</a:t>
            </a:r>
            <a:r>
              <a:rPr lang="en-US" sz="3200" dirty="0" smtClean="0"/>
              <a:t>, followed by its </a:t>
            </a:r>
            <a:r>
              <a:rPr lang="en-US" sz="3200" b="1" i="1" dirty="0" smtClean="0"/>
              <a:t>upper bound</a:t>
            </a:r>
            <a:r>
              <a:rPr lang="en-US" sz="3200" dirty="0" smtClean="0"/>
              <a:t>, which in this example is Number.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Type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4117" y="1411271"/>
            <a:ext cx="7593874" cy="53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46315" y="1427693"/>
            <a:ext cx="3656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err="1" smtClean="0"/>
              <a:t>doubleValue</a:t>
            </a:r>
            <a:r>
              <a:rPr lang="en-IN" sz="2800" b="1" dirty="0" smtClean="0"/>
              <a:t>() </a:t>
            </a:r>
            <a:r>
              <a:rPr lang="en-IN" sz="2800" dirty="0" smtClean="0"/>
              <a:t>is a method defined by </a:t>
            </a:r>
            <a:r>
              <a:rPr lang="en-IN" sz="2800" b="1" dirty="0" smtClean="0"/>
              <a:t>Number class </a:t>
            </a:r>
            <a:r>
              <a:rPr lang="en-IN" sz="2800" dirty="0" smtClean="0"/>
              <a:t>and all numeric classes such as Integer and</a:t>
            </a:r>
            <a:endParaRPr lang="en-IN" sz="2800" dirty="0" smtClean="0"/>
          </a:p>
          <a:p>
            <a:pPr algn="just"/>
            <a:r>
              <a:rPr lang="en-IN" sz="2800" dirty="0" smtClean="0"/>
              <a:t>Double are subclasses of Number class. </a:t>
            </a:r>
            <a:endParaRPr lang="en-IN" sz="2800" dirty="0" smtClean="0"/>
          </a:p>
          <a:p>
            <a:pPr algn="just"/>
            <a:r>
              <a:rPr lang="en-US" sz="2800" dirty="0" smtClean="0"/>
              <a:t>But this method is not present with other types of Object hence “</a:t>
            </a:r>
            <a:r>
              <a:rPr lang="en-IN" sz="2800" dirty="0" smtClean="0"/>
              <a:t>method is unknown” error occurs at runtime.</a:t>
            </a:r>
            <a:endParaRPr lang="en-IN" sz="28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526741" y="4059183"/>
            <a:ext cx="2919574" cy="127929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77476" y="2849155"/>
            <a:ext cx="6220917" cy="11222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Bounded 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 l="-51" t="6172" r="27049" b="35041"/>
          <a:stretch>
            <a:fillRect/>
          </a:stretch>
        </p:blipFill>
        <p:spPr bwMode="auto">
          <a:xfrm>
            <a:off x="2023244" y="65316"/>
            <a:ext cx="9197749" cy="66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77476" y="2849155"/>
            <a:ext cx="6220917" cy="11222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Bounded Type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 l="256" t="33197" r="11066" b="6250"/>
          <a:stretch>
            <a:fillRect/>
          </a:stretch>
        </p:blipFill>
        <p:spPr bwMode="auto">
          <a:xfrm>
            <a:off x="1409071" y="59960"/>
            <a:ext cx="9929489" cy="661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214819" y="5935177"/>
            <a:ext cx="5876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output is shown here: 	Average is 3.0</a:t>
            </a:r>
            <a:endParaRPr lang="en-US" sz="2400" dirty="0" smtClean="0"/>
          </a:p>
          <a:p>
            <a:r>
              <a:rPr lang="en-US" sz="2400" dirty="0" smtClean="0"/>
              <a:t>				Average is 3.3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/>
          <a:srcRect l="17311" t="32933" r="38144" b="30336"/>
          <a:stretch>
            <a:fillRect/>
          </a:stretch>
        </p:blipFill>
        <p:spPr>
          <a:xfrm>
            <a:off x="1394088" y="3302667"/>
            <a:ext cx="7427742" cy="3443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77476" y="2849155"/>
            <a:ext cx="6220917" cy="112221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Bounded Type Example – 2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7218" t="12684" r="12518" b="51088"/>
          <a:stretch>
            <a:fillRect/>
          </a:stretch>
        </p:blipFill>
        <p:spPr>
          <a:xfrm>
            <a:off x="1394088" y="102537"/>
            <a:ext cx="10710679" cy="337218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Wildcard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Instead of the typed parameter in generics (T) one can use </a:t>
            </a:r>
            <a:r>
              <a:rPr lang="en-IN" sz="3200" b="1" dirty="0" smtClean="0"/>
              <a:t>“?”</a:t>
            </a:r>
            <a:r>
              <a:rPr lang="en-IN" sz="3200" dirty="0" smtClean="0"/>
              <a:t> to represent an </a:t>
            </a:r>
            <a:r>
              <a:rPr lang="en-IN" sz="3200" b="1" dirty="0" smtClean="0"/>
              <a:t>unknown type</a:t>
            </a:r>
            <a:r>
              <a:rPr lang="en-IN" sz="3200" dirty="0" smtClean="0"/>
              <a:t>.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“?” is </a:t>
            </a:r>
            <a:r>
              <a:rPr lang="en-IN" sz="3200" dirty="0" smtClean="0"/>
              <a:t>act as placeholder for real arguments to be passed while calling method.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In a </a:t>
            </a:r>
            <a:r>
              <a:rPr lang="en-US" sz="3200" b="1" dirty="0" smtClean="0"/>
              <a:t>Stats </a:t>
            </a:r>
            <a:r>
              <a:rPr lang="en-US" sz="3200" dirty="0" smtClean="0"/>
              <a:t>class, assume that we want </a:t>
            </a:r>
            <a:r>
              <a:rPr lang="en-US" sz="3200" dirty="0"/>
              <a:t>to add a method called </a:t>
            </a:r>
            <a:r>
              <a:rPr lang="en-US" sz="3200" b="1" dirty="0" err="1"/>
              <a:t>sameAvg</a:t>
            </a:r>
            <a:r>
              <a:rPr lang="en-US" sz="3200" b="1" dirty="0" smtClean="0"/>
              <a:t>() </a:t>
            </a:r>
            <a:r>
              <a:rPr lang="en-US" sz="3200" dirty="0"/>
              <a:t>that determines if two </a:t>
            </a:r>
            <a:r>
              <a:rPr lang="en-US" sz="3200" b="1" dirty="0"/>
              <a:t>Stats </a:t>
            </a:r>
            <a:r>
              <a:rPr lang="en-US" sz="3200" dirty="0"/>
              <a:t>objects </a:t>
            </a:r>
            <a:r>
              <a:rPr lang="en-US" sz="3200" dirty="0" smtClean="0"/>
              <a:t>contain arrays </a:t>
            </a:r>
            <a:r>
              <a:rPr lang="en-US" sz="3200" dirty="0"/>
              <a:t>that yield the same average, no matter what type of numeric data each object holds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Wildcard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</a:t>
            </a:r>
            <a:r>
              <a:rPr lang="en-US" sz="3200" dirty="0"/>
              <a:t>example, if one object contains the </a:t>
            </a:r>
            <a:r>
              <a:rPr lang="en-US" sz="3200" b="1" dirty="0"/>
              <a:t>double </a:t>
            </a:r>
            <a:r>
              <a:rPr lang="en-US" sz="3200" dirty="0"/>
              <a:t>values 1.0, 2.0, and 3.0, and the other </a:t>
            </a:r>
            <a:r>
              <a:rPr lang="en-US" sz="3200" dirty="0" smtClean="0"/>
              <a:t>object contains </a:t>
            </a:r>
            <a:r>
              <a:rPr lang="en-US" sz="3200" dirty="0"/>
              <a:t>the integer values 2, 1, and 3, then the averages will be the same.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One </a:t>
            </a:r>
            <a:r>
              <a:rPr lang="en-US" sz="3200" dirty="0"/>
              <a:t>way </a:t>
            </a:r>
            <a:r>
              <a:rPr lang="en-US" sz="3200" dirty="0" smtClean="0"/>
              <a:t>to implement </a:t>
            </a:r>
            <a:r>
              <a:rPr lang="en-US" sz="3200" b="1" dirty="0" err="1"/>
              <a:t>sameAvg</a:t>
            </a:r>
            <a:r>
              <a:rPr lang="en-US" sz="3200" b="1" dirty="0" smtClean="0"/>
              <a:t>() </a:t>
            </a:r>
            <a:r>
              <a:rPr lang="en-US" sz="3200" dirty="0"/>
              <a:t>is to pass it a </a:t>
            </a:r>
            <a:r>
              <a:rPr lang="en-US" sz="3200" b="1" dirty="0"/>
              <a:t>Stats </a:t>
            </a:r>
            <a:r>
              <a:rPr lang="en-US" sz="3200" dirty="0"/>
              <a:t>argument, and then compare the average of </a:t>
            </a:r>
            <a:r>
              <a:rPr lang="en-US" sz="3200" dirty="0" smtClean="0"/>
              <a:t>that argument </a:t>
            </a:r>
            <a:r>
              <a:rPr lang="en-US" sz="3200" dirty="0"/>
              <a:t>against the invoking object, returning true only if the averages are the same.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Wildcard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Code for above scenario is something like this – </a:t>
            </a:r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48519" y="2513861"/>
            <a:ext cx="8986232" cy="37659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Wildcard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And the </a:t>
            </a:r>
            <a:r>
              <a:rPr lang="en-US" sz="3200" dirty="0" err="1" smtClean="0"/>
              <a:t>sameAvg</a:t>
            </a:r>
            <a:r>
              <a:rPr lang="en-US" sz="3200" dirty="0" smtClean="0"/>
              <a:t>() would be like this –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95718" y="2648331"/>
            <a:ext cx="8973670" cy="3524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classes, interfaces, and methods created using generics work </a:t>
            </a:r>
            <a:r>
              <a:rPr lang="en-US" sz="3200" dirty="0"/>
              <a:t>in a type-safe manner with various kinds of data.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A class, interface, or method that operates on a parameterized type is called generic, as in </a:t>
            </a:r>
            <a:r>
              <a:rPr lang="en-IN" sz="3200" b="1" dirty="0" smtClean="0"/>
              <a:t>generic class or generic method</a:t>
            </a:r>
            <a:r>
              <a:rPr lang="en-IN" sz="3200" dirty="0" smtClean="0"/>
              <a:t>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Generics added a new syntactical element to the Java language and also caused changes to many of the classes and methods in the core API (mainly in collection classes).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Wildcard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The trouble with this attempt is that it will work only with other </a:t>
            </a:r>
            <a:r>
              <a:rPr lang="en-US" sz="3200" b="1" dirty="0"/>
              <a:t>Stats </a:t>
            </a:r>
            <a:r>
              <a:rPr lang="en-US" sz="3200" dirty="0"/>
              <a:t>objects whose type </a:t>
            </a:r>
            <a:r>
              <a:rPr lang="en-US" sz="3200" dirty="0" smtClean="0"/>
              <a:t>is the </a:t>
            </a:r>
            <a:r>
              <a:rPr lang="en-US" sz="3200" dirty="0"/>
              <a:t>same as the invoking </a:t>
            </a:r>
            <a:r>
              <a:rPr lang="en-US" sz="3200" dirty="0" smtClean="0"/>
              <a:t>object.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</a:t>
            </a:r>
            <a:r>
              <a:rPr lang="en-US" sz="3200" dirty="0"/>
              <a:t>example, if the invoking object is of type </a:t>
            </a:r>
            <a:r>
              <a:rPr lang="en-US" sz="3200" b="1" dirty="0"/>
              <a:t>Stats&lt;Integer</a:t>
            </a:r>
            <a:r>
              <a:rPr lang="en-US" sz="3200" b="1" dirty="0" smtClean="0"/>
              <a:t>&gt;</a:t>
            </a:r>
            <a:r>
              <a:rPr lang="en-US" sz="3200" dirty="0" smtClean="0"/>
              <a:t>, then </a:t>
            </a:r>
            <a:r>
              <a:rPr lang="en-US" sz="3200" dirty="0"/>
              <a:t>the parameter </a:t>
            </a:r>
            <a:r>
              <a:rPr lang="en-US" sz="3200" b="1" dirty="0"/>
              <a:t>ob </a:t>
            </a:r>
            <a:r>
              <a:rPr lang="en-US" sz="3200" dirty="0"/>
              <a:t>must also be of type </a:t>
            </a:r>
            <a:r>
              <a:rPr lang="en-US" sz="3200" b="1" dirty="0"/>
              <a:t>Stats&lt;Integer</a:t>
            </a:r>
            <a:r>
              <a:rPr lang="en-US" sz="3200" b="1" dirty="0" smtClean="0"/>
              <a:t>&gt; </a:t>
            </a:r>
            <a:r>
              <a:rPr lang="en-US" sz="3200" dirty="0" smtClean="0"/>
              <a:t>not an </a:t>
            </a:r>
            <a:r>
              <a:rPr lang="en-US" sz="3200" dirty="0"/>
              <a:t>object of type </a:t>
            </a:r>
            <a:r>
              <a:rPr lang="en-US" sz="3200" b="1" dirty="0"/>
              <a:t>Stats&lt;Double</a:t>
            </a:r>
            <a:r>
              <a:rPr lang="en-US" sz="3200" b="1" dirty="0" smtClean="0"/>
              <a:t>&gt;.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Wildcard Arguments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To </a:t>
            </a:r>
            <a:r>
              <a:rPr lang="en-US" sz="3200" dirty="0"/>
              <a:t>create a generic </a:t>
            </a:r>
            <a:r>
              <a:rPr lang="en-US" sz="3200" b="1" dirty="0" err="1"/>
              <a:t>sameAvg</a:t>
            </a:r>
            <a:r>
              <a:rPr lang="en-US" sz="3200" b="1" dirty="0"/>
              <a:t>( ) </a:t>
            </a:r>
            <a:r>
              <a:rPr lang="en-US" sz="3200" dirty="0"/>
              <a:t>method, you must use another feature of Java </a:t>
            </a:r>
            <a:r>
              <a:rPr lang="en-US" sz="3200" dirty="0" smtClean="0"/>
              <a:t>generics: the </a:t>
            </a:r>
            <a:r>
              <a:rPr lang="en-US" sz="3200" i="1" dirty="0"/>
              <a:t>wildcard </a:t>
            </a:r>
            <a:r>
              <a:rPr lang="en-US" sz="3200" dirty="0"/>
              <a:t>argument.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Thus </a:t>
            </a:r>
            <a:r>
              <a:rPr lang="en-US" sz="3200" dirty="0" err="1" smtClean="0"/>
              <a:t>sameAvg</a:t>
            </a:r>
            <a:r>
              <a:rPr lang="en-US" sz="3200" dirty="0" smtClean="0"/>
              <a:t>() become –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88986" y="3625543"/>
            <a:ext cx="8170779" cy="312526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36030" y="2784872"/>
            <a:ext cx="646500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Wildcard Example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/>
          <a:srcRect l="19550" t="14154" r="29584" b="13970"/>
          <a:stretch>
            <a:fillRect/>
          </a:stretch>
        </p:blipFill>
        <p:spPr>
          <a:xfrm>
            <a:off x="1842246" y="80682"/>
            <a:ext cx="8417860" cy="67171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36030" y="2784872"/>
            <a:ext cx="646500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Wildcard Example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/>
          <a:srcRect l="19758" t="15809" r="17647" b="7169"/>
          <a:stretch>
            <a:fillRect/>
          </a:stretch>
        </p:blipFill>
        <p:spPr>
          <a:xfrm>
            <a:off x="1842247" y="94129"/>
            <a:ext cx="9628094" cy="66901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Wildcard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3872368"/>
            <a:ext cx="10515600" cy="23935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wildcard does not affect what </a:t>
            </a:r>
            <a:r>
              <a:rPr lang="en-US" sz="3200" dirty="0" smtClean="0"/>
              <a:t>type of </a:t>
            </a:r>
            <a:r>
              <a:rPr lang="en-US" sz="3200" b="1" dirty="0"/>
              <a:t>Stats </a:t>
            </a:r>
            <a:r>
              <a:rPr lang="en-US" sz="3200" dirty="0"/>
              <a:t>objects can be created.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This </a:t>
            </a:r>
            <a:r>
              <a:rPr lang="en-US" sz="3200" dirty="0"/>
              <a:t>is governed by the </a:t>
            </a:r>
            <a:r>
              <a:rPr lang="en-US" sz="3200" b="1" dirty="0"/>
              <a:t>extends </a:t>
            </a:r>
            <a:r>
              <a:rPr lang="en-US" sz="3200" dirty="0"/>
              <a:t>clause in the </a:t>
            </a:r>
            <a:r>
              <a:rPr lang="en-US" sz="3200" b="1" dirty="0"/>
              <a:t>Stats </a:t>
            </a:r>
            <a:r>
              <a:rPr lang="en-US" sz="3200" dirty="0"/>
              <a:t>declaration.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The wildcard simply matches any </a:t>
            </a:r>
            <a:r>
              <a:rPr lang="en-US" sz="3200" i="1" dirty="0"/>
              <a:t>valid </a:t>
            </a:r>
            <a:r>
              <a:rPr lang="en-US" sz="3200" b="1" dirty="0"/>
              <a:t>Stats </a:t>
            </a:r>
            <a:r>
              <a:rPr lang="en-US" sz="3200" dirty="0"/>
              <a:t>object.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82587" y="1404083"/>
            <a:ext cx="7679801" cy="252783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Bounded Wildcards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Wildcard arguments can be bounded in much the same way that a type parameter can </a:t>
            </a:r>
            <a:r>
              <a:rPr lang="en-US" sz="3200" dirty="0" smtClean="0"/>
              <a:t>be bounded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A </a:t>
            </a:r>
            <a:r>
              <a:rPr lang="en-US" sz="3200" dirty="0"/>
              <a:t>bounded wildcard is especially important when you are creating a generic </a:t>
            </a:r>
            <a:r>
              <a:rPr lang="en-US" sz="3200" dirty="0" smtClean="0"/>
              <a:t>type that </a:t>
            </a:r>
            <a:r>
              <a:rPr lang="en-US" sz="3200" dirty="0"/>
              <a:t>will operate on a class hierarchy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3200" b="1" dirty="0" smtClean="0"/>
              <a:t>Wildcard arguments are declared in three ways</a:t>
            </a:r>
            <a:r>
              <a:rPr lang="en-IN" sz="3200" dirty="0" smtClean="0"/>
              <a:t>.</a:t>
            </a:r>
            <a:endParaRPr lang="en-IN" sz="3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Wildcard Arguments With An Unknown Type</a:t>
            </a:r>
            <a:endParaRPr lang="en-IN" sz="3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Wildcard Arguments with An Upper Bound</a:t>
            </a:r>
            <a:endParaRPr lang="en-IN" sz="3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Wildcard Arguments with Lower Bound</a:t>
            </a:r>
            <a:endParaRPr lang="en-IN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Consider a scenario – </a:t>
            </a:r>
            <a:r>
              <a:rPr lang="en-US" sz="3200" dirty="0"/>
              <a:t>At the top of the hierarchy is </a:t>
            </a:r>
            <a:r>
              <a:rPr lang="en-US" sz="3200" b="1" dirty="0" err="1"/>
              <a:t>TwoD</a:t>
            </a:r>
            <a:r>
              <a:rPr lang="en-US" sz="3200" dirty="0"/>
              <a:t>, which </a:t>
            </a:r>
            <a:r>
              <a:rPr lang="en-US" sz="3200" dirty="0" smtClean="0"/>
              <a:t>encapsulates </a:t>
            </a:r>
            <a:r>
              <a:rPr lang="en-US" sz="3200" dirty="0"/>
              <a:t>a two-dimensional, XY coordinate.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err="1"/>
              <a:t>TwoD</a:t>
            </a:r>
            <a:r>
              <a:rPr lang="en-US" sz="3200" b="1" dirty="0"/>
              <a:t> </a:t>
            </a:r>
            <a:r>
              <a:rPr lang="en-US" sz="3200" dirty="0"/>
              <a:t>is inherited by </a:t>
            </a:r>
            <a:r>
              <a:rPr lang="en-US" sz="3200" b="1" dirty="0" err="1"/>
              <a:t>ThreeD</a:t>
            </a:r>
            <a:r>
              <a:rPr lang="en-US" sz="3200" dirty="0"/>
              <a:t>, which adds a third dimension, creating an XYZ coordinate.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err="1"/>
              <a:t>ThreeD</a:t>
            </a:r>
            <a:r>
              <a:rPr lang="en-US" sz="3200" b="1" dirty="0"/>
              <a:t> </a:t>
            </a:r>
            <a:r>
              <a:rPr lang="en-US" sz="3200" dirty="0"/>
              <a:t>is inherited by </a:t>
            </a:r>
            <a:r>
              <a:rPr lang="en-US" sz="3200" b="1" dirty="0" err="1"/>
              <a:t>FourD</a:t>
            </a:r>
            <a:r>
              <a:rPr lang="en-US" sz="3200" dirty="0"/>
              <a:t>, which adds a fourth dimension (time), yielding </a:t>
            </a:r>
            <a:r>
              <a:rPr lang="en-US" sz="3200" dirty="0" smtClean="0"/>
              <a:t>a four-dimensional </a:t>
            </a:r>
            <a:r>
              <a:rPr lang="en-US" sz="3200" dirty="0"/>
              <a:t>coordinate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Shown next is a generic class called </a:t>
            </a:r>
            <a:r>
              <a:rPr lang="en-US" sz="3200" b="1" dirty="0" err="1"/>
              <a:t>Coords</a:t>
            </a:r>
            <a:r>
              <a:rPr lang="en-US" sz="3200" dirty="0"/>
              <a:t>, which stores an array of coordinates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16629" y="3065450"/>
            <a:ext cx="9947611" cy="251239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err="1" smtClean="0"/>
              <a:t>Coords</a:t>
            </a:r>
            <a:r>
              <a:rPr lang="en-US" sz="3200" b="1" dirty="0" smtClean="0"/>
              <a:t> </a:t>
            </a:r>
            <a:r>
              <a:rPr lang="en-US" sz="3200" dirty="0"/>
              <a:t>specifies a type parameter bounded by </a:t>
            </a:r>
            <a:r>
              <a:rPr lang="en-US" sz="3200" b="1" dirty="0" err="1"/>
              <a:t>TwoD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This </a:t>
            </a:r>
            <a:r>
              <a:rPr lang="en-US" sz="3200" dirty="0"/>
              <a:t>means that </a:t>
            </a:r>
            <a:r>
              <a:rPr lang="en-US" sz="3200" dirty="0" smtClean="0"/>
              <a:t>any array </a:t>
            </a:r>
            <a:r>
              <a:rPr lang="en-US" sz="3200" dirty="0"/>
              <a:t>stored in a </a:t>
            </a:r>
            <a:r>
              <a:rPr lang="en-US" sz="3200" b="1" dirty="0" err="1"/>
              <a:t>Coords</a:t>
            </a:r>
            <a:r>
              <a:rPr lang="en-US" sz="3200" b="1" dirty="0"/>
              <a:t> </a:t>
            </a:r>
            <a:r>
              <a:rPr lang="en-US" sz="3200" dirty="0"/>
              <a:t>object will contain objects of type </a:t>
            </a:r>
            <a:r>
              <a:rPr lang="en-US" sz="3200" b="1" dirty="0" err="1"/>
              <a:t>TwoD</a:t>
            </a:r>
            <a:r>
              <a:rPr lang="en-US" sz="3200" b="1" dirty="0"/>
              <a:t> </a:t>
            </a:r>
            <a:r>
              <a:rPr lang="en-US" sz="3200" dirty="0"/>
              <a:t>or one of its subclasses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Now, assume that you want to write a method that displays the X and Y coordinates for each element in the </a:t>
            </a:r>
            <a:r>
              <a:rPr lang="en-US" sz="3200" b="1" dirty="0" err="1" smtClean="0"/>
              <a:t>coords</a:t>
            </a:r>
            <a:r>
              <a:rPr lang="en-US" sz="3200" b="1" dirty="0" smtClean="0"/>
              <a:t> </a:t>
            </a:r>
            <a:r>
              <a:rPr lang="en-US" sz="3200" dirty="0" smtClean="0"/>
              <a:t>array of a </a:t>
            </a:r>
            <a:r>
              <a:rPr lang="en-US" sz="3200" b="1" dirty="0" err="1" smtClean="0"/>
              <a:t>Coords</a:t>
            </a:r>
            <a:r>
              <a:rPr lang="en-US" sz="3200" b="1" dirty="0" smtClean="0"/>
              <a:t> </a:t>
            </a:r>
            <a:r>
              <a:rPr lang="en-US" sz="3200" dirty="0" smtClean="0"/>
              <a:t>object.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Because </a:t>
            </a:r>
            <a:r>
              <a:rPr lang="en-US" sz="3200" dirty="0"/>
              <a:t>all types of </a:t>
            </a:r>
            <a:r>
              <a:rPr lang="en-US" sz="3200" b="1" dirty="0" err="1"/>
              <a:t>Coords</a:t>
            </a:r>
            <a:r>
              <a:rPr lang="en-US" sz="3200" b="1" dirty="0"/>
              <a:t> </a:t>
            </a:r>
            <a:r>
              <a:rPr lang="en-US" sz="3200" dirty="0" smtClean="0"/>
              <a:t>objects have </a:t>
            </a:r>
            <a:r>
              <a:rPr lang="en-US" sz="3200" dirty="0"/>
              <a:t>at least two coordinates (X and Y), this is easy to do using a wildcard, as shown here: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53224" y="3738866"/>
            <a:ext cx="8902010" cy="2988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Many </a:t>
            </a:r>
            <a:r>
              <a:rPr lang="en-US" sz="3200" dirty="0"/>
              <a:t>algorithms are logically </a:t>
            </a:r>
            <a:r>
              <a:rPr lang="en-US" sz="3200" dirty="0" smtClean="0"/>
              <a:t>the same </a:t>
            </a:r>
            <a:r>
              <a:rPr lang="en-US" sz="3200" dirty="0"/>
              <a:t>no matter what type of data they are being applied to.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</a:t>
            </a:r>
            <a:r>
              <a:rPr lang="en-US" sz="3200" dirty="0"/>
              <a:t>example, </a:t>
            </a:r>
            <a:r>
              <a:rPr lang="en-US" sz="3200" dirty="0" smtClean="0"/>
              <a:t>a method to sum the array elements where array is </a:t>
            </a:r>
            <a:r>
              <a:rPr lang="en-US" sz="3200" dirty="0"/>
              <a:t>storing items of type </a:t>
            </a:r>
            <a:r>
              <a:rPr lang="en-US" sz="3200" b="1" dirty="0"/>
              <a:t>Integer</a:t>
            </a:r>
            <a:r>
              <a:rPr lang="en-US" sz="3200" dirty="0"/>
              <a:t>, </a:t>
            </a:r>
            <a:r>
              <a:rPr lang="en-US" sz="3200" b="1" dirty="0" smtClean="0"/>
              <a:t>Float</a:t>
            </a:r>
            <a:r>
              <a:rPr lang="en-US" sz="3200" dirty="0" smtClean="0"/>
              <a:t>, or </a:t>
            </a:r>
            <a:r>
              <a:rPr lang="en-US" sz="3200" b="1" dirty="0" smtClean="0"/>
              <a:t>Double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With </a:t>
            </a:r>
            <a:r>
              <a:rPr lang="en-US" sz="3200" dirty="0"/>
              <a:t>generics, you can define an algorithm once, independently of any </a:t>
            </a:r>
            <a:r>
              <a:rPr lang="en-US" sz="3200" dirty="0" smtClean="0"/>
              <a:t>specific type </a:t>
            </a:r>
            <a:r>
              <a:rPr lang="en-US" sz="3200" dirty="0"/>
              <a:t>of data, and then apply that algorithm to a wide variety of data types without any </a:t>
            </a:r>
            <a:r>
              <a:rPr lang="en-US" sz="3200" dirty="0" smtClean="0"/>
              <a:t>additional effort.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However, what if you want to create a method that displays the X, Y, and Z </a:t>
            </a:r>
            <a:r>
              <a:rPr lang="en-US" sz="3200" dirty="0" smtClean="0"/>
              <a:t>coordinates of </a:t>
            </a:r>
            <a:r>
              <a:rPr lang="en-US" sz="3200" dirty="0"/>
              <a:t>a </a:t>
            </a:r>
            <a:r>
              <a:rPr lang="en-US" sz="3200" b="1" dirty="0" err="1"/>
              <a:t>ThreeD</a:t>
            </a:r>
            <a:r>
              <a:rPr lang="en-US" sz="3200" b="1" dirty="0"/>
              <a:t> </a:t>
            </a:r>
            <a:r>
              <a:rPr lang="en-US" sz="3200" dirty="0"/>
              <a:t>or </a:t>
            </a:r>
            <a:r>
              <a:rPr lang="en-US" sz="3200" b="1" dirty="0" err="1"/>
              <a:t>FourD</a:t>
            </a:r>
            <a:r>
              <a:rPr lang="en-US" sz="3200" b="1" dirty="0"/>
              <a:t> </a:t>
            </a:r>
            <a:r>
              <a:rPr lang="en-US" sz="3200" dirty="0"/>
              <a:t>object?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trouble is that not all </a:t>
            </a:r>
            <a:r>
              <a:rPr lang="en-US" sz="3200" b="1" dirty="0" err="1"/>
              <a:t>Coords</a:t>
            </a:r>
            <a:r>
              <a:rPr lang="en-US" sz="3200" b="1" dirty="0"/>
              <a:t> </a:t>
            </a:r>
            <a:r>
              <a:rPr lang="en-US" sz="3200" dirty="0"/>
              <a:t>objects will have </a:t>
            </a:r>
            <a:r>
              <a:rPr lang="en-US" sz="3200" dirty="0" smtClean="0"/>
              <a:t>three coordinates</a:t>
            </a:r>
            <a:r>
              <a:rPr lang="en-US" sz="3200" dirty="0"/>
              <a:t>, because a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TwoD</a:t>
            </a:r>
            <a:r>
              <a:rPr lang="en-US" sz="3200" b="1" dirty="0"/>
              <a:t>&gt; </a:t>
            </a:r>
            <a:r>
              <a:rPr lang="en-US" sz="3200" dirty="0"/>
              <a:t>object will only have X and Y.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Therefore</a:t>
            </a:r>
            <a:r>
              <a:rPr lang="en-US" sz="3200" dirty="0"/>
              <a:t>, how </a:t>
            </a:r>
            <a:r>
              <a:rPr lang="en-US" sz="3200" dirty="0" smtClean="0"/>
              <a:t>do you </a:t>
            </a:r>
            <a:r>
              <a:rPr lang="en-US" sz="3200" dirty="0"/>
              <a:t>write a method that displays the X, Y, and Z coordinates for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ThreeD</a:t>
            </a:r>
            <a:r>
              <a:rPr lang="en-US" sz="3200" b="1" dirty="0"/>
              <a:t>&gt; </a:t>
            </a:r>
            <a:r>
              <a:rPr lang="en-US" sz="3200" dirty="0" smtClean="0"/>
              <a:t>and </a:t>
            </a:r>
            <a:r>
              <a:rPr lang="en-US" sz="3200" b="1" dirty="0" err="1" smtClean="0"/>
              <a:t>Coords</a:t>
            </a:r>
            <a:r>
              <a:rPr lang="en-US" sz="3200" b="1" dirty="0" smtClean="0"/>
              <a:t>&lt;</a:t>
            </a:r>
            <a:r>
              <a:rPr lang="en-US" sz="3200" b="1" dirty="0" err="1" smtClean="0"/>
              <a:t>FourD</a:t>
            </a:r>
            <a:r>
              <a:rPr lang="en-US" sz="3200" b="1" dirty="0"/>
              <a:t>&gt; </a:t>
            </a:r>
            <a:r>
              <a:rPr lang="en-US" sz="3200" dirty="0"/>
              <a:t>objects, while preventing that method from being used with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TwoD</a:t>
            </a:r>
            <a:r>
              <a:rPr lang="en-US" sz="3200" b="1" dirty="0" smtClean="0"/>
              <a:t>&gt; </a:t>
            </a:r>
            <a:r>
              <a:rPr lang="en-US" sz="3200" dirty="0" smtClean="0"/>
              <a:t>objects</a:t>
            </a:r>
            <a:r>
              <a:rPr lang="en-US" sz="3200" dirty="0"/>
              <a:t>?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answer is the </a:t>
            </a:r>
            <a:r>
              <a:rPr lang="en-US" sz="3200" b="1" i="1" dirty="0"/>
              <a:t>bounded wildcard </a:t>
            </a:r>
            <a:r>
              <a:rPr lang="en-US" sz="3200" b="1" i="1" dirty="0" smtClean="0"/>
              <a:t>argument.</a:t>
            </a:r>
            <a:endParaRPr lang="en-US" sz="3200" b="1" i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A bounded wildcard specifies either an upper bound or a lower bound for the type argument.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bounded wildcards enables </a:t>
            </a:r>
            <a:r>
              <a:rPr lang="en-US" sz="3200" dirty="0"/>
              <a:t>you to restrict the types of objects upon which a method will operate.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The most common bounded wildcard is the upper bound, which is created using an </a:t>
            </a:r>
            <a:r>
              <a:rPr lang="en-US" sz="3200" b="1" dirty="0" smtClean="0"/>
              <a:t>extends </a:t>
            </a:r>
            <a:r>
              <a:rPr lang="en-US" sz="3200" dirty="0" smtClean="0"/>
              <a:t>clause </a:t>
            </a:r>
            <a:r>
              <a:rPr lang="en-US" sz="3200" dirty="0"/>
              <a:t>in much the same way it is used to create a bounded type.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Using a bounded wildcard, it is easy to create a method that displays the X, Y, and </a:t>
            </a:r>
            <a:r>
              <a:rPr lang="en-US" sz="3200" dirty="0" smtClean="0"/>
              <a:t>Z coordinates </a:t>
            </a:r>
            <a:r>
              <a:rPr lang="en-US" sz="3200" dirty="0"/>
              <a:t>of a </a:t>
            </a:r>
            <a:r>
              <a:rPr lang="en-US" sz="3200" b="1" dirty="0" err="1"/>
              <a:t>Coords</a:t>
            </a:r>
            <a:r>
              <a:rPr lang="en-US" sz="3200" b="1" dirty="0"/>
              <a:t> </a:t>
            </a:r>
            <a:r>
              <a:rPr lang="en-US" sz="3200" dirty="0"/>
              <a:t>object, if that object actually has those three coordinates.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</a:t>
            </a:r>
            <a:r>
              <a:rPr lang="en-US" sz="3200" dirty="0"/>
              <a:t>example</a:t>
            </a:r>
            <a:r>
              <a:rPr lang="en-US" sz="3200" dirty="0" smtClean="0"/>
              <a:t>, the </a:t>
            </a:r>
            <a:r>
              <a:rPr lang="en-US" sz="3200" dirty="0"/>
              <a:t>following </a:t>
            </a:r>
            <a:r>
              <a:rPr lang="en-US" sz="3200" b="1" dirty="0" err="1"/>
              <a:t>showXYZ</a:t>
            </a:r>
            <a:r>
              <a:rPr lang="en-US" sz="3200" b="1" dirty="0"/>
              <a:t>( ) </a:t>
            </a:r>
            <a:r>
              <a:rPr lang="en-US" sz="3200" dirty="0"/>
              <a:t>method shows the X, Y, and Z coordinates of the elements </a:t>
            </a:r>
            <a:r>
              <a:rPr lang="en-US" sz="3200" dirty="0" smtClean="0"/>
              <a:t>stored in </a:t>
            </a:r>
            <a:r>
              <a:rPr lang="en-US" sz="3200" dirty="0"/>
              <a:t>a </a:t>
            </a:r>
            <a:r>
              <a:rPr lang="en-US" sz="3200" b="1" dirty="0" err="1"/>
              <a:t>Coords</a:t>
            </a:r>
            <a:r>
              <a:rPr lang="en-US" sz="3200" b="1" dirty="0"/>
              <a:t> </a:t>
            </a:r>
            <a:r>
              <a:rPr lang="en-US" sz="3200" dirty="0"/>
              <a:t>object, if </a:t>
            </a:r>
            <a:r>
              <a:rPr lang="en-US" sz="3200" dirty="0" smtClean="0"/>
              <a:t>it has.</a:t>
            </a:r>
            <a:endParaRPr lang="en-US" sz="3200" b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To achieve this an </a:t>
            </a:r>
            <a:r>
              <a:rPr lang="en-US" sz="3200" b="1" dirty="0"/>
              <a:t>extends </a:t>
            </a:r>
            <a:r>
              <a:rPr lang="en-US" sz="3200" dirty="0"/>
              <a:t>clause has been added to the wildcard in the declaration </a:t>
            </a:r>
            <a:r>
              <a:rPr lang="en-US" sz="3200" dirty="0" smtClean="0"/>
              <a:t>of parameter </a:t>
            </a:r>
            <a:r>
              <a:rPr lang="en-US" sz="3200" b="1" dirty="0" smtClean="0"/>
              <a:t>c </a:t>
            </a:r>
            <a:r>
              <a:rPr lang="en-US" sz="3200" dirty="0" smtClean="0"/>
              <a:t>(generic parameter).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It </a:t>
            </a:r>
            <a:r>
              <a:rPr lang="en-US" sz="3200" dirty="0"/>
              <a:t>states that the </a:t>
            </a:r>
            <a:r>
              <a:rPr lang="en-US" sz="3200" b="1" dirty="0"/>
              <a:t>? </a:t>
            </a:r>
            <a:r>
              <a:rPr lang="en-US" sz="3200" dirty="0"/>
              <a:t>can match any type as long as it is </a:t>
            </a:r>
            <a:r>
              <a:rPr lang="en-US" sz="3200" b="1" dirty="0" err="1"/>
              <a:t>ThreeD</a:t>
            </a:r>
            <a:r>
              <a:rPr lang="en-US" sz="3200" dirty="0"/>
              <a:t>, or a </a:t>
            </a:r>
            <a:r>
              <a:rPr lang="en-US" sz="3200" dirty="0" smtClean="0"/>
              <a:t>class derived </a:t>
            </a:r>
            <a:r>
              <a:rPr lang="en-US" sz="3200" dirty="0"/>
              <a:t>from </a:t>
            </a:r>
            <a:r>
              <a:rPr lang="en-US" sz="3200" b="1" dirty="0" err="1" smtClean="0"/>
              <a:t>ThreeD</a:t>
            </a:r>
            <a:r>
              <a:rPr lang="en-US" sz="3200" b="1" dirty="0" smtClean="0"/>
              <a:t>.</a:t>
            </a:r>
            <a:endParaRPr lang="en-US" sz="3200" b="1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Upper 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Thus, the </a:t>
            </a:r>
            <a:r>
              <a:rPr lang="en-US" sz="3200" b="1" dirty="0"/>
              <a:t>extends </a:t>
            </a:r>
            <a:r>
              <a:rPr lang="en-US" sz="3200" dirty="0"/>
              <a:t>clause establishes an upper bound that the </a:t>
            </a:r>
            <a:r>
              <a:rPr lang="en-US" sz="3200" b="1" dirty="0"/>
              <a:t>? </a:t>
            </a:r>
            <a:r>
              <a:rPr lang="en-US" sz="3200" dirty="0"/>
              <a:t>can match. </a:t>
            </a:r>
            <a:endParaRPr lang="en-US" sz="32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Because of this bound, </a:t>
            </a:r>
            <a:r>
              <a:rPr lang="en-US" sz="3200" b="1" dirty="0" err="1"/>
              <a:t>showXYZ</a:t>
            </a:r>
            <a:r>
              <a:rPr lang="en-US" sz="3200" b="1" dirty="0" smtClean="0"/>
              <a:t>() </a:t>
            </a:r>
            <a:r>
              <a:rPr lang="en-US" sz="3200" dirty="0"/>
              <a:t>can be called with references to objects of type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ThreeD</a:t>
            </a:r>
            <a:r>
              <a:rPr lang="en-US" sz="3200" b="1" dirty="0"/>
              <a:t>&gt; </a:t>
            </a:r>
            <a:r>
              <a:rPr lang="en-US" sz="3200" dirty="0"/>
              <a:t>or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FourD</a:t>
            </a:r>
            <a:r>
              <a:rPr lang="en-US" sz="3200" b="1" dirty="0"/>
              <a:t>&gt;</a:t>
            </a:r>
            <a:r>
              <a:rPr lang="en-US" sz="3200" dirty="0"/>
              <a:t>, but not with a reference of type </a:t>
            </a:r>
            <a:r>
              <a:rPr lang="en-US" sz="3200" b="1" dirty="0" err="1"/>
              <a:t>Coords</a:t>
            </a:r>
            <a:r>
              <a:rPr lang="en-US" sz="3200" b="1" dirty="0"/>
              <a:t>&lt;</a:t>
            </a:r>
            <a:r>
              <a:rPr lang="en-US" sz="3200" b="1" dirty="0" err="1"/>
              <a:t>TwoD</a:t>
            </a:r>
            <a:r>
              <a:rPr lang="en-US" sz="3200" b="1" dirty="0"/>
              <a:t>&gt;</a:t>
            </a:r>
            <a:r>
              <a:rPr lang="en-US" sz="3200" dirty="0"/>
              <a:t>.</a:t>
            </a:r>
            <a:endParaRPr lang="en-US" sz="32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36030" y="2784872"/>
            <a:ext cx="6465001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Wildcard Arguments With Upper Bound </a:t>
            </a:r>
            <a:r>
              <a:rPr lang="en-US" sz="3600" dirty="0" smtClean="0"/>
              <a:t>Example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/>
          <a:srcRect l="19550" t="10294" r="38097" b="12316"/>
          <a:stretch>
            <a:fillRect/>
          </a:stretch>
        </p:blipFill>
        <p:spPr>
          <a:xfrm>
            <a:off x="2138082" y="90095"/>
            <a:ext cx="6548718" cy="67573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/>
          <a:srcRect l="19654" t="12316" r="15156" b="17096"/>
          <a:stretch>
            <a:fillRect/>
          </a:stretch>
        </p:blipFill>
        <p:spPr>
          <a:xfrm>
            <a:off x="1598442" y="19207"/>
            <a:ext cx="10381735" cy="6799604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 rot="16200000">
            <a:off x="-2336030" y="2784872"/>
            <a:ext cx="6465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Wildcard Arguments With Upper Bound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print"/>
          <a:srcRect t="10845" r="20658" b="6066"/>
          <a:stretch>
            <a:fillRect/>
          </a:stretch>
        </p:blipFill>
        <p:spPr>
          <a:xfrm>
            <a:off x="1232523" y="-22860"/>
            <a:ext cx="10865223" cy="685799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 rot="16200000">
            <a:off x="-2336030" y="2784872"/>
            <a:ext cx="6465001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Wildcard Arguments With Upper Bound </a:t>
            </a:r>
            <a:r>
              <a:rPr lang="en-US" sz="3600" dirty="0" smtClean="0"/>
              <a:t>Example</a:t>
            </a:r>
            <a:endParaRPr 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Lower Bound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One can also specify a lower bound for wildcard argument using </a:t>
            </a:r>
            <a:r>
              <a:rPr lang="en-IN" sz="3200" b="1" dirty="0" smtClean="0"/>
              <a:t>super</a:t>
            </a:r>
            <a:r>
              <a:rPr lang="en-IN" sz="3200" dirty="0" smtClean="0"/>
              <a:t> clause. 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The syntax for this is 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b="1" dirty="0" smtClean="0"/>
              <a:t>		</a:t>
            </a:r>
            <a:r>
              <a:rPr lang="en-IN" sz="3200" b="1" dirty="0" err="1" smtClean="0"/>
              <a:t>GenericType</a:t>
            </a:r>
            <a:r>
              <a:rPr lang="en-IN" sz="3200" b="1" dirty="0" smtClean="0"/>
              <a:t>&lt;? super </a:t>
            </a:r>
            <a:r>
              <a:rPr lang="en-IN" sz="3200" b="1" dirty="0" err="1" smtClean="0"/>
              <a:t>SubClass</a:t>
            </a:r>
            <a:r>
              <a:rPr lang="en-IN" sz="3200" b="1" dirty="0" smtClean="0"/>
              <a:t>&gt;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3200" dirty="0" smtClean="0"/>
              <a:t>This means that a wildcard argument can contain ‘</a:t>
            </a:r>
            <a:r>
              <a:rPr lang="en-IN" sz="3200" dirty="0" err="1" smtClean="0"/>
              <a:t>SubClass</a:t>
            </a:r>
            <a:r>
              <a:rPr lang="en-IN" sz="3200" dirty="0" smtClean="0"/>
              <a:t>’ type or it’s super classes.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E.g. for Integer super class is Number and thus one can use Float with it.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Wildcard Arguments With Unbound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i="1" dirty="0"/>
              <a:t>B</a:t>
            </a:r>
            <a:r>
              <a:rPr lang="en-US" sz="3200" i="1" dirty="0" smtClean="0"/>
              <a:t>ounded </a:t>
            </a:r>
            <a:r>
              <a:rPr lang="en-US" sz="3200" i="1" dirty="0"/>
              <a:t>and unbounded wildcards in generics</a:t>
            </a:r>
            <a:r>
              <a:rPr lang="en-US" sz="3200" dirty="0"/>
              <a:t> are used to bound any </a:t>
            </a:r>
            <a:r>
              <a:rPr lang="en-US" sz="3200" dirty="0" smtClean="0"/>
              <a:t>Type.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Single </a:t>
            </a:r>
            <a:r>
              <a:rPr lang="en-US" sz="3200" dirty="0"/>
              <a:t>&lt;?&gt; is called an </a:t>
            </a:r>
            <a:r>
              <a:rPr lang="en-US" sz="3200" b="1" dirty="0"/>
              <a:t>unbounded wildcard </a:t>
            </a:r>
            <a:r>
              <a:rPr lang="en-US" sz="3200" dirty="0"/>
              <a:t>in generic and it can represent any type, similar to </a:t>
            </a:r>
            <a:r>
              <a:rPr lang="en-US" sz="3200" b="1" dirty="0"/>
              <a:t>Object </a:t>
            </a:r>
            <a:r>
              <a:rPr lang="en-US" sz="3200" dirty="0"/>
              <a:t>in Java.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For </a:t>
            </a:r>
            <a:r>
              <a:rPr lang="en-US" sz="3200" dirty="0"/>
              <a:t>example  </a:t>
            </a:r>
            <a:r>
              <a:rPr lang="en-US" sz="3200" b="1" dirty="0"/>
              <a:t>List&lt;?&gt;</a:t>
            </a:r>
            <a:r>
              <a:rPr lang="en-US" sz="3200" dirty="0"/>
              <a:t> can represent any List e.g. List&lt;String&gt; or List&lt;Integer&gt; </a:t>
            </a:r>
            <a:r>
              <a:rPr lang="en-US" sz="3200" b="1" dirty="0"/>
              <a:t>its provides highest level of flexibility </a:t>
            </a:r>
            <a:r>
              <a:rPr lang="en-US" sz="3200" dirty="0"/>
              <a:t>on passing method </a:t>
            </a:r>
            <a:r>
              <a:rPr lang="en-US" sz="3200" dirty="0" smtClean="0"/>
              <a:t>argument.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Generics mainly affected the </a:t>
            </a:r>
            <a:r>
              <a:rPr lang="en-US" sz="3200" i="1" dirty="0" smtClean="0"/>
              <a:t>Collections </a:t>
            </a:r>
            <a:r>
              <a:rPr lang="en-US" sz="3200" i="1" dirty="0"/>
              <a:t>Framework. </a:t>
            </a:r>
            <a:endParaRPr lang="en-US" sz="3200" i="1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Collections Framework defines several classes, such as lists and maps, that </a:t>
            </a:r>
            <a:r>
              <a:rPr lang="en-US" sz="3200" dirty="0" smtClean="0"/>
              <a:t>manage collections (group of objects).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benefit that generics add is that the collection classes can now be used with </a:t>
            </a:r>
            <a:r>
              <a:rPr lang="en-US" sz="3200" dirty="0" smtClean="0"/>
              <a:t>complete type </a:t>
            </a:r>
            <a:r>
              <a:rPr lang="en-US" sz="3200" dirty="0"/>
              <a:t>safety.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With generics, all casts are automatic and implicit.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Generics expand your ability to reuse code and let you do so safely and </a:t>
            </a:r>
            <a:r>
              <a:rPr lang="en-US" sz="3200" smtClean="0"/>
              <a:t>easily</a:t>
            </a:r>
            <a:r>
              <a:rPr lang="en-US" sz="3200" smtClean="0"/>
              <a:t>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Execise for Generic Class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Write a generic method to exchange the positions of two different elements in an array.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Execise for Generic Class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Write a generic method to exchange the positions of two different elements in an array.</a:t>
            </a:r>
            <a:endParaRPr lang="en-US" sz="36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rcRect l="5834" t="35177" r="60043" b="48573"/>
          <a:stretch>
            <a:fillRect/>
          </a:stretch>
        </p:blipFill>
        <p:spPr>
          <a:xfrm>
            <a:off x="1362075" y="3150235"/>
            <a:ext cx="9467215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Execise for Generic Class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Write a generic method to find the maximal element in the range [begin, end) of a list.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Execise for Generic Class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Write a generic method to find the maximal element in the range [begin, end) of a list.</a:t>
            </a:r>
            <a:endParaRPr lang="en-US" sz="36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1" cstate="print"/>
          <a:srcRect l="5225" t="45539" r="55835" b="21579"/>
          <a:stretch>
            <a:fillRect/>
          </a:stretch>
        </p:blipFill>
        <p:spPr>
          <a:xfrm>
            <a:off x="2095500" y="2925445"/>
            <a:ext cx="800100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The Complete Reference by </a:t>
            </a:r>
            <a:r>
              <a:rPr lang="en-IN" dirty="0" smtClean="0"/>
              <a:t>HERBERT SCHILDT.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Java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Type-safety :</a:t>
            </a:r>
            <a:r>
              <a:rPr lang="en-US" sz="3200" dirty="0" smtClean="0"/>
              <a:t> Generic object deals with a specific data type at a time in safely manner.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Type casting is not required:</a:t>
            </a:r>
            <a:r>
              <a:rPr lang="en-US" sz="3200" dirty="0" smtClean="0"/>
              <a:t> There is no need to typecast the object.</a:t>
            </a:r>
            <a:endParaRPr lang="en-US" sz="3200" dirty="0" smtClean="0"/>
          </a:p>
          <a:p>
            <a:pPr algn="just"/>
            <a:r>
              <a:rPr lang="en-IN" sz="3200" b="1" dirty="0" smtClean="0"/>
              <a:t>Code Reusability: </a:t>
            </a:r>
            <a:r>
              <a:rPr lang="en-IN" sz="3200" dirty="0" smtClean="0"/>
              <a:t>Generics allow us to write code that will work with different types of data.</a:t>
            </a:r>
            <a:endParaRPr lang="en-I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b="1" dirty="0" smtClean="0"/>
              <a:t>Compile-Time Checking:</a:t>
            </a:r>
            <a:r>
              <a:rPr lang="en-US" sz="3200" dirty="0" smtClean="0"/>
              <a:t> It is checked at compile time so problem will not occur at runtime. 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583" cy="48979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Begin by examining a non-generic Box class that operates on objects of any type. 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It needs only to provide two methods: set, which adds an object to the box, and get, which retrieves it.</a:t>
            </a:r>
            <a:endParaRPr lang="en-US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88190" y="2299067"/>
            <a:ext cx="6333808" cy="398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Box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Since its methods accept or return an Object, one can pass  whatever he/she wants, provided that it is not of the primitive types.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One part of the code may place an Integer in the box and expect to get Integers out of it, while another part of the code may mistakenly pass in a String, resulting in a runtime error.</a:t>
            </a:r>
            <a:endParaRPr lang="en-US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14104</Words>
  <Application>WPS Presentation</Application>
  <PresentationFormat>Custom</PresentationFormat>
  <Paragraphs>361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Generics</vt:lpstr>
      <vt:lpstr>Contents at a Glance</vt:lpstr>
      <vt:lpstr>Generics</vt:lpstr>
      <vt:lpstr>Generics</vt:lpstr>
      <vt:lpstr>Generics</vt:lpstr>
      <vt:lpstr>Generics</vt:lpstr>
      <vt:lpstr>Advantages of Java Generics</vt:lpstr>
      <vt:lpstr>A Simple Box Class</vt:lpstr>
      <vt:lpstr>A Simple Box Class</vt:lpstr>
      <vt:lpstr>A Generic Version of the Box Class</vt:lpstr>
      <vt:lpstr>A Generic Version of the Box Class</vt:lpstr>
      <vt:lpstr>A Generic Version of the Box Class</vt:lpstr>
      <vt:lpstr>PowerPoint 演示文稿</vt:lpstr>
      <vt:lpstr>PowerPoint 演示文稿</vt:lpstr>
      <vt:lpstr>PowerPoint 演示文稿</vt:lpstr>
      <vt:lpstr>More About Program</vt:lpstr>
      <vt:lpstr>More About Program</vt:lpstr>
      <vt:lpstr>More About Program</vt:lpstr>
      <vt:lpstr>More About Program</vt:lpstr>
      <vt:lpstr>More About Program</vt:lpstr>
      <vt:lpstr>More About Program</vt:lpstr>
      <vt:lpstr>More About Program</vt:lpstr>
      <vt:lpstr>More About Program</vt:lpstr>
      <vt:lpstr>Generics Work Only with Objects</vt:lpstr>
      <vt:lpstr>Generic Types Differ Based on Their Type Arguments</vt:lpstr>
      <vt:lpstr>Generic Types Differ Based on Their Type Arguments</vt:lpstr>
      <vt:lpstr>A Generic Class with Two Type Parameters</vt:lpstr>
      <vt:lpstr>A Generic Class with Two Type Parameters</vt:lpstr>
      <vt:lpstr>The General Form of a Generic Class</vt:lpstr>
      <vt:lpstr>Bounded Type</vt:lpstr>
      <vt:lpstr>Bounded Type</vt:lpstr>
      <vt:lpstr>Bounded Type</vt:lpstr>
      <vt:lpstr>Bounded Type</vt:lpstr>
      <vt:lpstr>Bounded Type</vt:lpstr>
      <vt:lpstr>Bounded Type Example – 2</vt:lpstr>
      <vt:lpstr>Using Wildcard Arguments</vt:lpstr>
      <vt:lpstr>Using Wildcard Arguments</vt:lpstr>
      <vt:lpstr>Using Wildcard Arguments</vt:lpstr>
      <vt:lpstr>Using Wildcard Arguments</vt:lpstr>
      <vt:lpstr>Using Wildcard Arguments</vt:lpstr>
      <vt:lpstr>Using Wildcard Arguments</vt:lpstr>
      <vt:lpstr>Wildcard Example</vt:lpstr>
      <vt:lpstr>Wildcard Example</vt:lpstr>
      <vt:lpstr>Using Wildcard Arguments</vt:lpstr>
      <vt:lpstr>Bounded Wildcards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</vt:lpstr>
      <vt:lpstr>Wildcard Arguments With Upper Bound Example</vt:lpstr>
      <vt:lpstr>PowerPoint 演示文稿</vt:lpstr>
      <vt:lpstr>Wildcard Arguments With Upper Bound Example</vt:lpstr>
      <vt:lpstr>Wildcard Arguments With Lower Bound</vt:lpstr>
      <vt:lpstr>Wildcard Arguments With Unbound</vt:lpstr>
      <vt:lpstr>Execise for Generic Class</vt:lpstr>
      <vt:lpstr>Execise for Generic Class</vt:lpstr>
      <vt:lpstr>Execise for Generic Class</vt:lpstr>
      <vt:lpstr>Execise for Generic Class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project</dc:creator>
  <cp:lastModifiedBy>OMKAR PC</cp:lastModifiedBy>
  <cp:revision>82</cp:revision>
  <dcterms:created xsi:type="dcterms:W3CDTF">2017-08-07T11:32:00Z</dcterms:created>
  <dcterms:modified xsi:type="dcterms:W3CDTF">2023-08-31T05:53:19Z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1033-12.2.0.13193</vt:lpwstr>
  </property>
  <property fmtid="{D5CDD505-2E9C-101B-9397-08002B2CF9AE}" pid="3" name="ICV">
    <vt:lpwstr>2FDFBD880B624A968F33F687AD14AE90_12</vt:lpwstr>
  </property>
</Properties>
</file>