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57" r:id="rId5"/>
    <p:sldId id="258" r:id="rId6"/>
    <p:sldId id="259" r:id="rId7"/>
    <p:sldId id="260" r:id="rId8"/>
    <p:sldId id="261" r:id="rId9"/>
    <p:sldId id="262"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2007870"/>
            <a:ext cx="10515600" cy="1325563"/>
          </a:xfrm>
        </p:spPr>
        <p:txBody>
          <a:bodyPr/>
          <a:p>
            <a:pPr algn="ctr"/>
            <a:r>
              <a:rPr lang="en-US" sz="7200">
                <a:latin typeface="Copperplate Gothic Bold" panose="020E0705020206020404" charset="0"/>
                <a:cs typeface="Copperplate Gothic Bold" panose="020E0705020206020404" charset="0"/>
              </a:rPr>
              <a:t>Welcome</a:t>
            </a:r>
            <a:endParaRPr lang="en-US" sz="7200">
              <a:latin typeface="Copperplate Gothic Bold" panose="020E0705020206020404" charset="0"/>
              <a:cs typeface="Copperplate Gothic Bold" panose="020E07050202060204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3190875" y="1243330"/>
            <a:ext cx="8470900" cy="1198880"/>
          </a:xfrm>
          <a:prstGeom prst="rect">
            <a:avLst/>
          </a:prstGeom>
          <a:noFill/>
        </p:spPr>
        <p:txBody>
          <a:bodyPr wrap="square" rtlCol="0">
            <a:spAutoFit/>
          </a:bodyPr>
          <a:p>
            <a:r>
              <a:rPr lang="en-US" sz="7200">
                <a:latin typeface="Copperplate Gothic Bold" panose="020E0705020206020404" charset="0"/>
                <a:cs typeface="Copperplate Gothic Bold" panose="020E0705020206020404" charset="0"/>
              </a:rPr>
              <a:t>Thank You!!!</a:t>
            </a:r>
            <a:endParaRPr lang="en-US" sz="7200">
              <a:latin typeface="Copperplate Gothic Bold" panose="020E0705020206020404" charset="0"/>
              <a:cs typeface="Copperplate Gothic Bold" panose="020E07050202060204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pic>
        <p:nvPicPr>
          <p:cNvPr id="4" name="Picture 3" descr="iron man"/>
          <p:cNvPicPr>
            <a:picLocks noChangeAspect="1"/>
          </p:cNvPicPr>
          <p:nvPr/>
        </p:nvPicPr>
        <p:blipFill>
          <a:blip r:embed="rId1"/>
          <a:stretch>
            <a:fillRect/>
          </a:stretch>
        </p:blipFill>
        <p:spPr>
          <a:xfrm>
            <a:off x="391795" y="253365"/>
            <a:ext cx="5984240" cy="3366135"/>
          </a:xfrm>
          <a:prstGeom prst="rect">
            <a:avLst/>
          </a:prstGeom>
          <a:ln w="57150">
            <a:solidFill>
              <a:schemeClr val="bg1"/>
            </a:solidFill>
          </a:ln>
          <a:effectLst>
            <a:outerShdw blurRad="685800" sx="78000" sy="78000" algn="ctr" rotWithShape="0">
              <a:prstClr val="black">
                <a:alpha val="40000"/>
              </a:prstClr>
            </a:outerShdw>
          </a:effectLst>
        </p:spPr>
      </p:pic>
      <p:pic>
        <p:nvPicPr>
          <p:cNvPr id="5" name="Picture 4" descr="5cec90a7-5434-4aa0-83eb-71db35b357f9"/>
          <p:cNvPicPr>
            <a:picLocks noChangeAspect="1"/>
          </p:cNvPicPr>
          <p:nvPr/>
        </p:nvPicPr>
        <p:blipFill>
          <a:blip r:embed="rId2"/>
          <a:stretch>
            <a:fillRect/>
          </a:stretch>
        </p:blipFill>
        <p:spPr>
          <a:xfrm>
            <a:off x="9356090" y="696595"/>
            <a:ext cx="2555240" cy="4088130"/>
          </a:xfrm>
          <a:prstGeom prst="rect">
            <a:avLst/>
          </a:prstGeom>
        </p:spPr>
      </p:pic>
      <p:pic>
        <p:nvPicPr>
          <p:cNvPr id="6" name="Picture 5" descr="IMG_20240227_080350529"/>
          <p:cNvPicPr>
            <a:picLocks noChangeAspect="1"/>
          </p:cNvPicPr>
          <p:nvPr/>
        </p:nvPicPr>
        <p:blipFill>
          <a:blip r:embed="rId3"/>
          <a:srcRect t="23501" r="47792" b="21178"/>
          <a:stretch>
            <a:fillRect/>
          </a:stretch>
        </p:blipFill>
        <p:spPr>
          <a:xfrm rot="5400000">
            <a:off x="7517765" y="1270635"/>
            <a:ext cx="1673860" cy="1330325"/>
          </a:xfrm>
          <a:prstGeom prst="rect">
            <a:avLst/>
          </a:prstGeom>
        </p:spPr>
      </p:pic>
      <p:pic>
        <p:nvPicPr>
          <p:cNvPr id="7" name="Picture 6"/>
          <p:cNvPicPr>
            <a:picLocks noChangeAspect="1"/>
          </p:cNvPicPr>
          <p:nvPr/>
        </p:nvPicPr>
        <p:blipFill>
          <a:blip r:embed="rId4"/>
          <a:stretch>
            <a:fillRect/>
          </a:stretch>
        </p:blipFill>
        <p:spPr>
          <a:xfrm>
            <a:off x="3044825" y="3952240"/>
            <a:ext cx="2653665" cy="2653665"/>
          </a:xfrm>
          <a:prstGeom prst="rect">
            <a:avLst/>
          </a:prstGeom>
        </p:spPr>
      </p:pic>
      <p:cxnSp>
        <p:nvCxnSpPr>
          <p:cNvPr id="8" name="Straight Arrow Connector 7"/>
          <p:cNvCxnSpPr>
            <a:stCxn id="6" idx="0"/>
          </p:cNvCxnSpPr>
          <p:nvPr/>
        </p:nvCxnSpPr>
        <p:spPr>
          <a:xfrm flipV="1">
            <a:off x="9020175" y="1286510"/>
            <a:ext cx="1190625" cy="649605"/>
          </a:xfrm>
          <a:prstGeom prst="straightConnector1">
            <a:avLst/>
          </a:prstGeom>
          <a:ln w="28575" cmpd="sng">
            <a:solidFill>
              <a:srgbClr val="002060"/>
            </a:solidFill>
            <a:prstDash val="solid"/>
            <a:headEnd type="none" w="med" len="med"/>
            <a:tailEnd type="arrow" w="med" len="med"/>
          </a:ln>
        </p:spPr>
        <p:style>
          <a:lnRef idx="3">
            <a:schemeClr val="accent1"/>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Content : </a:t>
            </a:r>
            <a:endParaRPr lang="en-US"/>
          </a:p>
        </p:txBody>
      </p:sp>
      <p:sp>
        <p:nvSpPr>
          <p:cNvPr id="4" name="Text Box 3"/>
          <p:cNvSpPr txBox="1"/>
          <p:nvPr/>
        </p:nvSpPr>
        <p:spPr>
          <a:xfrm>
            <a:off x="787400" y="934085"/>
            <a:ext cx="10401935" cy="4707890"/>
          </a:xfrm>
          <a:prstGeom prst="rect">
            <a:avLst/>
          </a:prstGeom>
          <a:noFill/>
        </p:spPr>
        <p:txBody>
          <a:bodyPr wrap="square" rtlCol="0">
            <a:spAutoFit/>
          </a:bodyPr>
          <a:p>
            <a:pPr marL="285750" indent="-285750">
              <a:lnSpc>
                <a:spcPct val="250000"/>
              </a:lnSpc>
              <a:buFont typeface="Arial" panose="020B0604020202020204" pitchFamily="34" charset="0"/>
              <a:buChar char="•"/>
            </a:pPr>
            <a:r>
              <a:rPr lang="en-US" sz="2000"/>
              <a:t>What is an Artifical Intelligence?</a:t>
            </a:r>
            <a:endParaRPr lang="en-US" sz="2000"/>
          </a:p>
          <a:p>
            <a:pPr marL="285750" indent="-285750">
              <a:lnSpc>
                <a:spcPct val="250000"/>
              </a:lnSpc>
              <a:buFont typeface="Arial" panose="020B0604020202020204" pitchFamily="34" charset="0"/>
              <a:buChar char="•"/>
            </a:pPr>
            <a:r>
              <a:rPr lang="en-US" sz="2000"/>
              <a:t>What is Importance of Artifical Intelligence?</a:t>
            </a:r>
            <a:endParaRPr lang="en-US" sz="2000"/>
          </a:p>
          <a:p>
            <a:pPr marL="285750" indent="-285750">
              <a:lnSpc>
                <a:spcPct val="250000"/>
              </a:lnSpc>
              <a:buFont typeface="Arial" panose="020B0604020202020204" pitchFamily="34" charset="0"/>
              <a:buChar char="•"/>
            </a:pPr>
            <a:r>
              <a:rPr lang="en-US" sz="2000"/>
              <a:t>Goals</a:t>
            </a:r>
            <a:endParaRPr lang="en-US" sz="2000"/>
          </a:p>
          <a:p>
            <a:pPr marL="285750" indent="-285750">
              <a:lnSpc>
                <a:spcPct val="250000"/>
              </a:lnSpc>
              <a:buFont typeface="Arial" panose="020B0604020202020204" pitchFamily="34" charset="0"/>
              <a:buChar char="•"/>
            </a:pPr>
            <a:r>
              <a:rPr lang="en-US" sz="2000"/>
              <a:t>Objectives</a:t>
            </a:r>
            <a:endParaRPr lang="en-US" sz="2000"/>
          </a:p>
          <a:p>
            <a:pPr marL="285750" indent="-285750">
              <a:lnSpc>
                <a:spcPct val="250000"/>
              </a:lnSpc>
              <a:buFont typeface="Arial" panose="020B0604020202020204" pitchFamily="34" charset="0"/>
              <a:buChar char="•"/>
            </a:pPr>
            <a:r>
              <a:rPr lang="en-US" sz="2000"/>
              <a:t>Advantages</a:t>
            </a:r>
            <a:endParaRPr lang="en-US" sz="2000"/>
          </a:p>
          <a:p>
            <a:pPr marL="285750" indent="-285750">
              <a:lnSpc>
                <a:spcPct val="250000"/>
              </a:lnSpc>
              <a:buFont typeface="Arial" panose="020B0604020202020204" pitchFamily="34" charset="0"/>
              <a:buChar char="•"/>
            </a:pPr>
            <a:r>
              <a:rPr lang="en-US" sz="2000"/>
              <a:t>Disadvantages</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56260"/>
            <a:ext cx="10972800" cy="582613"/>
          </a:xfrm>
        </p:spPr>
        <p:txBody>
          <a:bodyPr/>
          <a:p>
            <a:r>
              <a:rPr lang="en-US">
                <a:sym typeface="+mn-ea"/>
              </a:rPr>
              <a:t>What is an Artifical Intelligence?</a:t>
            </a:r>
            <a:endParaRPr lang="en-US"/>
          </a:p>
        </p:txBody>
      </p:sp>
      <p:sp>
        <p:nvSpPr>
          <p:cNvPr id="4" name="Text Box 3"/>
          <p:cNvSpPr txBox="1"/>
          <p:nvPr/>
        </p:nvSpPr>
        <p:spPr>
          <a:xfrm>
            <a:off x="182245" y="1189990"/>
            <a:ext cx="11530965" cy="5015865"/>
          </a:xfrm>
          <a:prstGeom prst="rect">
            <a:avLst/>
          </a:prstGeom>
          <a:noFill/>
        </p:spPr>
        <p:txBody>
          <a:bodyPr wrap="square" rtlCol="0">
            <a:spAutoFit/>
          </a:bodyPr>
          <a:p>
            <a:pPr marL="457200" lvl="1" indent="457200" algn="just">
              <a:lnSpc>
                <a:spcPct val="200000"/>
              </a:lnSpc>
            </a:pPr>
            <a:r>
              <a:rPr lang="en-US" sz="2000"/>
              <a:t>Artificial Intelligence (AI) refers to the development of computer systems that can perform tasks that typically require human intelligence. These tasks include understanding natural language, recognizing patterns, learning from experience, and making decisions. AI encompasses a broad range of techniques and approaches, including machine learning, deep learning, natural language processing, computer vision, robotics, and more.</a:t>
            </a:r>
            <a:endParaRPr lang="en-US" sz="2000"/>
          </a:p>
          <a:p>
            <a:pPr marL="457200" lvl="1" indent="457200" algn="l">
              <a:lnSpc>
                <a:spcPct val="200000"/>
              </a:lnSpc>
            </a:pPr>
            <a:r>
              <a:rPr lang="en-US" sz="2000"/>
              <a:t> The goal of AI is to create systems that can mimic, augment, or surpass human intelligence in various domains.</a:t>
            </a:r>
            <a:endParaRPr lang="en-US" sz="2000"/>
          </a:p>
          <a:p>
            <a:pPr algn="just">
              <a:lnSpc>
                <a:spcPct val="200000"/>
              </a:lnSpc>
            </a:pP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8480" y="566420"/>
            <a:ext cx="10972800" cy="582613"/>
          </a:xfrm>
        </p:spPr>
        <p:txBody>
          <a:bodyPr/>
          <a:p>
            <a:r>
              <a:rPr lang="en-US">
                <a:sym typeface="+mn-ea"/>
              </a:rPr>
              <a:t>What is Importance of Artifical Intelligence?</a:t>
            </a:r>
            <a:endParaRPr lang="en-US"/>
          </a:p>
        </p:txBody>
      </p:sp>
      <p:sp>
        <p:nvSpPr>
          <p:cNvPr id="4" name="Text Box 3"/>
          <p:cNvSpPr txBox="1"/>
          <p:nvPr/>
        </p:nvSpPr>
        <p:spPr>
          <a:xfrm>
            <a:off x="373380" y="1414145"/>
            <a:ext cx="11040745" cy="5077460"/>
          </a:xfrm>
          <a:prstGeom prst="rect">
            <a:avLst/>
          </a:prstGeom>
          <a:noFill/>
        </p:spPr>
        <p:txBody>
          <a:bodyPr wrap="square" rtlCol="0">
            <a:spAutoFit/>
          </a:bodyPr>
          <a:p>
            <a:pPr marL="285750" indent="-285750">
              <a:buFont typeface="Arial" panose="020B0604020202020204" pitchFamily="34" charset="0"/>
              <a:buChar char="•"/>
            </a:pPr>
            <a:r>
              <a:rPr lang="en-US"/>
              <a:t>Automation: AI can automate repetitive tasks, increasing efficiency and reducing human error in various fields such as manufacturing, customer service, and data analysis.</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Decision Making: AI systems can analyze vast amounts of data to make informed decisions quickly and accurately, aiding in areas like finance, healthcare, and logistics.</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Personalization: AI algorithms can analyze user preferences and behavior to provide personalized recommendations in fields such as e-commerce, entertainment, and marketing.</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Prediction and Forecasting: AI models can analyze historical data to make predictions and forecasts, helping businesses anticipate trends and make strategic decisions.</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Healthcare: AI can assist in medical diagnosis, drug discovery, personalized treatment plans, and remote patient monitoring, leading to improved healthcare outcomes.</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Education: AI-powered educational tools can provide personalized learning experiences, adapt curriculum to individual student needs, and offer real-time feedback to enhance learning outcomes.</a:t>
            </a:r>
            <a:endParaRPr lang="en-US"/>
          </a:p>
          <a:p>
            <a:pPr indent="0">
              <a:buFont typeface="Arial" panose="020B0604020202020204" pitchFamily="34" charse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29920" y="1517015"/>
            <a:ext cx="10977245" cy="3692525"/>
          </a:xfrm>
          <a:prstGeom prst="rect">
            <a:avLst/>
          </a:prstGeom>
          <a:noFill/>
        </p:spPr>
        <p:txBody>
          <a:bodyPr wrap="square" rtlCol="0">
            <a:spAutoFit/>
          </a:bodyPr>
          <a:p>
            <a:pPr indent="0">
              <a:buFont typeface="Arial" panose="020B0604020202020204" pitchFamily="34" charset="0"/>
              <a:buNone/>
            </a:pPr>
            <a:endParaRPr lang="en-US"/>
          </a:p>
          <a:p>
            <a:pPr marL="285750" indent="-285750">
              <a:buFont typeface="Arial" panose="020B0604020202020204" pitchFamily="34" charset="0"/>
              <a:buChar char="•"/>
            </a:pPr>
            <a:r>
              <a:rPr lang="en-US">
                <a:sym typeface="+mn-ea"/>
              </a:rPr>
              <a:t>Natural Language Processing: AI technologies enable machines to understand and generate human language, facilitating communication, translation, and content generation.</a:t>
            </a:r>
            <a:endParaRPr lang="en-US">
              <a:sym typeface="+mn-ea"/>
            </a:endParaRPr>
          </a:p>
          <a:p>
            <a:pPr indent="0">
              <a:buFont typeface="Arial" panose="020B0604020202020204" pitchFamily="34" charset="0"/>
              <a:buNone/>
            </a:pPr>
            <a:endParaRPr lang="en-US"/>
          </a:p>
          <a:p>
            <a:pPr marL="285750" indent="-285750">
              <a:buFont typeface="Arial" panose="020B0604020202020204" pitchFamily="34" charset="0"/>
              <a:buChar char="•"/>
            </a:pPr>
            <a:r>
              <a:rPr lang="en-US">
                <a:sym typeface="+mn-ea"/>
              </a:rPr>
              <a:t>Robotics: AI-driven robots can perform tasks in various environments, from manufacturing floors to hazardous locations like space or underwater, enhancing safety and efficiency.</a:t>
            </a:r>
            <a:endParaRPr lang="en-US">
              <a:sym typeface="+mn-ea"/>
            </a:endParaRPr>
          </a:p>
          <a:p>
            <a:pPr indent="0">
              <a:buFont typeface="Arial" panose="020B0604020202020204" pitchFamily="34" charset="0"/>
              <a:buNone/>
            </a:pPr>
            <a:endParaRPr lang="en-US"/>
          </a:p>
          <a:p>
            <a:pPr marL="285750" indent="-285750">
              <a:buFont typeface="Arial" panose="020B0604020202020204" pitchFamily="34" charset="0"/>
              <a:buChar char="•"/>
            </a:pPr>
            <a:r>
              <a:rPr lang="en-US">
                <a:sym typeface="+mn-ea"/>
              </a:rPr>
              <a:t>Environmental Sustainability: AI can optimize resource management, predict natural disasters, and develop cleaner technologies, contributing to environmental conservation efforts.</a:t>
            </a:r>
            <a:endParaRPr lang="en-US">
              <a:sym typeface="+mn-ea"/>
            </a:endParaRPr>
          </a:p>
          <a:p>
            <a:pPr indent="0">
              <a:buFont typeface="Arial" panose="020B0604020202020204" pitchFamily="34" charset="0"/>
              <a:buNone/>
            </a:pPr>
            <a:endParaRPr lang="en-US"/>
          </a:p>
          <a:p>
            <a:pPr marL="285750" indent="-285750">
              <a:buFont typeface="Arial" panose="020B0604020202020204" pitchFamily="34" charset="0"/>
              <a:buChar char="•"/>
            </a:pPr>
            <a:r>
              <a:rPr lang="en-US">
                <a:sym typeface="+mn-ea"/>
              </a:rPr>
              <a:t>Innovation: AI fosters innovation by enabling the development of new products, services, and business models across industries.</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67360"/>
            <a:ext cx="10972800" cy="582613"/>
          </a:xfrm>
        </p:spPr>
        <p:txBody>
          <a:bodyPr/>
          <a:p>
            <a:r>
              <a:rPr lang="en-US"/>
              <a:t>Goals of AI</a:t>
            </a:r>
            <a:endParaRPr lang="en-US"/>
          </a:p>
        </p:txBody>
      </p:sp>
      <p:sp>
        <p:nvSpPr>
          <p:cNvPr id="4" name="Text Box 3"/>
          <p:cNvSpPr txBox="1"/>
          <p:nvPr/>
        </p:nvSpPr>
        <p:spPr>
          <a:xfrm>
            <a:off x="673100" y="1317625"/>
            <a:ext cx="10135235" cy="4523105"/>
          </a:xfrm>
          <a:prstGeom prst="rect">
            <a:avLst/>
          </a:prstGeom>
          <a:noFill/>
        </p:spPr>
        <p:txBody>
          <a:bodyPr wrap="square" rtlCol="0">
            <a:spAutoFit/>
          </a:bodyPr>
          <a:p>
            <a:pPr marL="285750" indent="-285750">
              <a:buFont typeface="Arial" panose="020B0604020202020204" pitchFamily="34" charset="0"/>
              <a:buChar char="•"/>
            </a:pPr>
            <a:r>
              <a:rPr lang="en-US"/>
              <a:t>Automation: Developing AI systems capable of automating routine tasks to increase efficiency and productivity across industries.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Decision Support: Creating AI algorithms to assist humans in making better decisions by analyzing vast amounts of data and providing actionable insights.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Problem Solving: Building AI systems capable of solving complex problems in fields such as healthcare, finance, transportation, and climate science.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Human Augmentation: Developing AI technologies to augment human capabilities, enabling individuals to perform tasks more effectively and efficiently.</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Personalization: Creating AI systems that personalize experiences and services based on individual preferences, behaviors, and needs, such as personalized recommendations in e-commerce and entertainment.</a:t>
            </a:r>
            <a:endParaRPr lang="en-US"/>
          </a:p>
          <a:p>
            <a:pPr marL="285750" indent="-285750">
              <a:buFont typeface="Arial" panose="020B0604020202020204" pitchFamily="34" charset="0"/>
              <a:buChar char="•"/>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49580"/>
            <a:ext cx="10972800" cy="582613"/>
          </a:xfrm>
        </p:spPr>
        <p:txBody>
          <a:bodyPr/>
          <a:p>
            <a:r>
              <a:rPr lang="en-US"/>
              <a:t>Objectives of AI</a:t>
            </a:r>
            <a:endParaRPr lang="en-US"/>
          </a:p>
        </p:txBody>
      </p:sp>
      <p:sp>
        <p:nvSpPr>
          <p:cNvPr id="4" name="Text Box 3"/>
          <p:cNvSpPr txBox="1"/>
          <p:nvPr/>
        </p:nvSpPr>
        <p:spPr>
          <a:xfrm>
            <a:off x="629285" y="1221740"/>
            <a:ext cx="11077575" cy="4939030"/>
          </a:xfrm>
          <a:prstGeom prst="rect">
            <a:avLst/>
          </a:prstGeom>
          <a:noFill/>
        </p:spPr>
        <p:txBody>
          <a:bodyPr wrap="square" rtlCol="0">
            <a:spAutoFit/>
          </a:bodyPr>
          <a:p>
            <a:pPr>
              <a:lnSpc>
                <a:spcPct val="150000"/>
              </a:lnSpc>
            </a:pPr>
            <a:r>
              <a:rPr lang="en-US"/>
              <a:t>1. Develop the problem-solving ability</a:t>
            </a:r>
            <a:endParaRPr lang="en-US"/>
          </a:p>
          <a:p>
            <a:pPr>
              <a:lnSpc>
                <a:spcPct val="150000"/>
              </a:lnSpc>
            </a:pPr>
            <a:endParaRPr lang="en-US"/>
          </a:p>
          <a:p>
            <a:pPr>
              <a:lnSpc>
                <a:spcPct val="150000"/>
              </a:lnSpc>
            </a:pPr>
            <a:r>
              <a:rPr lang="en-US"/>
              <a:t>2. Incorporate knowledge representation</a:t>
            </a:r>
            <a:endParaRPr lang="en-US"/>
          </a:p>
          <a:p>
            <a:pPr>
              <a:lnSpc>
                <a:spcPct val="150000"/>
              </a:lnSpc>
            </a:pPr>
            <a:endParaRPr lang="en-US"/>
          </a:p>
          <a:p>
            <a:pPr>
              <a:lnSpc>
                <a:spcPct val="150000"/>
              </a:lnSpc>
            </a:pPr>
            <a:r>
              <a:rPr lang="en-US"/>
              <a:t>3. Facilitate planning</a:t>
            </a:r>
            <a:endParaRPr lang="en-US"/>
          </a:p>
          <a:p>
            <a:pPr>
              <a:lnSpc>
                <a:spcPct val="150000"/>
              </a:lnSpc>
            </a:pPr>
            <a:endParaRPr lang="en-US"/>
          </a:p>
          <a:p>
            <a:pPr>
              <a:lnSpc>
                <a:spcPct val="150000"/>
              </a:lnSpc>
            </a:pPr>
            <a:r>
              <a:rPr lang="en-US"/>
              <a:t>4. Allow continuous learning</a:t>
            </a:r>
            <a:endParaRPr lang="en-US"/>
          </a:p>
          <a:p>
            <a:pPr>
              <a:lnSpc>
                <a:spcPct val="150000"/>
              </a:lnSpc>
            </a:pPr>
            <a:endParaRPr lang="en-US"/>
          </a:p>
          <a:p>
            <a:pPr>
              <a:lnSpc>
                <a:spcPct val="150000"/>
              </a:lnSpc>
            </a:pPr>
            <a:r>
              <a:rPr lang="en-US"/>
              <a:t>5. Encourage Social Intelligence</a:t>
            </a:r>
            <a:endParaRPr lang="en-US"/>
          </a:p>
          <a:p>
            <a:pPr>
              <a:lnSpc>
                <a:spcPct val="150000"/>
              </a:lnSpc>
            </a:pPr>
            <a:endParaRPr lang="en-US"/>
          </a:p>
          <a:p>
            <a:pPr>
              <a:lnSpc>
                <a:spcPct val="150000"/>
              </a:lnSpc>
            </a:pPr>
            <a:r>
              <a:rPr lang="en-US"/>
              <a:t>6. Promote creativity </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AI-Pros-and-Cons"/>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3440</Words>
  <Application>WPS Presentation</Application>
  <PresentationFormat>Widescreen</PresentationFormat>
  <Paragraphs>71</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Arial Unicode MS</vt:lpstr>
      <vt:lpstr>Calibri Light</vt:lpstr>
      <vt:lpstr>Calibri</vt:lpstr>
      <vt:lpstr>Microsoft YaHei</vt:lpstr>
      <vt:lpstr>Arial Rounded MT Bold</vt:lpstr>
      <vt:lpstr>Arial Black</vt:lpstr>
      <vt:lpstr>Bahnschrift Condensed</vt:lpstr>
      <vt:lpstr>Calisto MT</vt:lpstr>
      <vt:lpstr>Copperplate Gothic Bold</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omkar</dc:creator>
  <cp:lastModifiedBy>omkar</cp:lastModifiedBy>
  <cp:revision>1</cp:revision>
  <dcterms:created xsi:type="dcterms:W3CDTF">2024-05-03T18:08:05Z</dcterms:created>
  <dcterms:modified xsi:type="dcterms:W3CDTF">2024-05-03T18:08:05Z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6DEF9AD4DEA74136A311CB650070A265_11</vt:lpwstr>
  </property>
  <property fmtid="{D5CDD505-2E9C-101B-9397-08002B2CF9AE}" pid="3" name="KSOProductBuildVer">
    <vt:lpwstr>1033-12.2.0.13472</vt:lpwstr>
  </property>
</Properties>
</file>