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9"/>
  </p:notesMasterIdLst>
  <p:sldIdLst>
    <p:sldId id="256" r:id="rId2"/>
    <p:sldId id="257" r:id="rId3"/>
    <p:sldId id="258" r:id="rId4"/>
    <p:sldId id="259" r:id="rId5"/>
    <p:sldId id="261" r:id="rId6"/>
    <p:sldId id="262" r:id="rId7"/>
    <p:sldId id="264"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Lato Black" panose="020F0502020204030204" pitchFamily="34" charset="0"/>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varScale="1">
        <p:scale>
          <a:sx n="137" d="100"/>
          <a:sy n="13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Digishaala Labs</a:t>
            </a:r>
            <a:endParaRPr lang="en-IN" sz="3600" dirty="0"/>
          </a:p>
        </p:txBody>
      </p:sp>
      <p:sp>
        <p:nvSpPr>
          <p:cNvPr id="264" name="Google Shape;264;p40"/>
          <p:cNvSpPr txBox="1">
            <a:spLocks noGrp="1"/>
          </p:cNvSpPr>
          <p:nvPr>
            <p:ph type="subTitle" idx="1"/>
          </p:nvPr>
        </p:nvSpPr>
        <p:spPr>
          <a:xfrm>
            <a:off x="187312" y="2750624"/>
            <a:ext cx="7706386" cy="13548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current scenario, K12 students are getting teaching-oriented platforms rather than learning-oriented environments.</a:t>
            </a:r>
            <a:endParaRPr dirty="0"/>
          </a:p>
          <a:p>
            <a:pPr marL="0" lvl="0" indent="0" algn="l" rtl="0">
              <a:spcBef>
                <a:spcPts val="1600"/>
              </a:spcBef>
              <a:spcAft>
                <a:spcPts val="1600"/>
              </a:spcAft>
              <a:buNone/>
            </a:pPr>
            <a:r>
              <a:rPr lang="en" sz="1300" dirty="0"/>
              <a:t>26</a:t>
            </a:r>
            <a:r>
              <a:rPr lang="en" sz="1300" baseline="30000" dirty="0"/>
              <a:t>th</a:t>
            </a:r>
            <a:r>
              <a:rPr lang="en" sz="1300" dirty="0"/>
              <a:t> May 2022</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Why?</a:t>
            </a:r>
            <a:endParaRPr sz="200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222222"/>
                </a:solidFill>
                <a:highlight>
                  <a:srgbClr val="FFFFFF"/>
                </a:highlight>
                <a:latin typeface="Lato"/>
                <a:ea typeface="Lato"/>
                <a:cs typeface="Lato"/>
                <a:sym typeface="Lato"/>
              </a:rPr>
              <a:t>Why did you decide to solve this Problem statement?</a:t>
            </a:r>
          </a:p>
          <a:p>
            <a:pPr marL="0" lvl="0" indent="0" algn="l" rtl="0">
              <a:spcBef>
                <a:spcPts val="0"/>
              </a:spcBef>
              <a:spcAft>
                <a:spcPts val="0"/>
              </a:spcAft>
              <a:buNone/>
            </a:pPr>
            <a:endParaRPr lang="en" u="sng"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Our decade long connection and working in k12 education segment across 500+ schools and 1 Lakh+ students has made us part of the eco-system. With an intense exposure to this environment, we observed problem areas in the learning process that we believe could be effectively treated with wise technological intervention. As a team with mix background of geeks and educationists, we strongly believe our timely intervention can bring about a major transformation in the learning process and result in far better learning outcomes for the students.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GB" sz="1200" dirty="0">
                <a:latin typeface="Lato"/>
                <a:ea typeface="Lato"/>
                <a:cs typeface="Lato"/>
                <a:sym typeface="Lato"/>
              </a:rPr>
              <a:t>User segment : K12 students in India.</a:t>
            </a:r>
          </a:p>
          <a:p>
            <a:pPr lvl="0">
              <a:lnSpc>
                <a:spcPct val="115000"/>
              </a:lnSpc>
              <a:spcBef>
                <a:spcPts val="1000"/>
              </a:spcBef>
              <a:spcAft>
                <a:spcPts val="1000"/>
              </a:spcAft>
            </a:pPr>
            <a:r>
              <a:rPr lang="en-GB" sz="1200" b="1" dirty="0">
                <a:latin typeface="Lato"/>
                <a:ea typeface="Lato"/>
                <a:cs typeface="Lato"/>
                <a:sym typeface="Lato"/>
              </a:rPr>
              <a:t>Pain points </a:t>
            </a:r>
            <a:r>
              <a:rPr lang="en-GB" sz="1200" dirty="0">
                <a:latin typeface="Lato"/>
                <a:ea typeface="Lato"/>
                <a:cs typeface="Lato"/>
                <a:sym typeface="Lato"/>
              </a:rPr>
              <a:t>: While there are plenty of eLearning platforms bringing innovation for learning outcome and effectiveness, almost all of them struggle in </a:t>
            </a:r>
            <a:r>
              <a:rPr lang="en-GB" sz="1200" u="sng" dirty="0">
                <a:latin typeface="Lato"/>
                <a:ea typeface="Lato"/>
                <a:cs typeface="Lato"/>
                <a:sym typeface="Lato"/>
              </a:rPr>
              <a:t>penetration, adoption and effective integration</a:t>
            </a:r>
            <a:r>
              <a:rPr lang="en-GB" sz="1200" dirty="0">
                <a:latin typeface="Lato"/>
                <a:ea typeface="Lato"/>
                <a:cs typeface="Lato"/>
                <a:sym typeface="Lato"/>
              </a:rPr>
              <a:t>  with the learning processes at large scale.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299"/>
            <a:ext cx="8238600" cy="35606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What are the alternatives/competitive products for the problem you are solving?</a:t>
            </a:r>
          </a:p>
          <a:p>
            <a:pPr>
              <a:lnSpc>
                <a:spcPct val="115000"/>
              </a:lnSpc>
              <a:spcBef>
                <a:spcPts val="1000"/>
              </a:spcBef>
              <a:spcAft>
                <a:spcPts val="1000"/>
              </a:spcAft>
            </a:pPr>
            <a:r>
              <a:rPr lang="en-GB" dirty="0">
                <a:solidFill>
                  <a:srgbClr val="222222"/>
                </a:solidFill>
                <a:highlight>
                  <a:srgbClr val="FFFFFF"/>
                </a:highlight>
                <a:latin typeface="Lato"/>
                <a:ea typeface="Lato"/>
                <a:cs typeface="Lato"/>
                <a:sym typeface="Lato"/>
              </a:rPr>
              <a:t>We do see many solutions like BYJU’s and Embibe that are trying to leverage technological intervention to fill the </a:t>
            </a:r>
            <a:r>
              <a:rPr lang="en-GB" u="sng" dirty="0">
                <a:solidFill>
                  <a:srgbClr val="222222"/>
                </a:solidFill>
                <a:highlight>
                  <a:srgbClr val="FFFFFF"/>
                </a:highlight>
                <a:latin typeface="Lato"/>
                <a:ea typeface="Lato"/>
                <a:cs typeface="Lato"/>
                <a:sym typeface="Lato"/>
              </a:rPr>
              <a:t>gaps in mass teaching methods</a:t>
            </a:r>
            <a:r>
              <a:rPr lang="en-GB" dirty="0">
                <a:solidFill>
                  <a:srgbClr val="222222"/>
                </a:solidFill>
                <a:highlight>
                  <a:srgbClr val="FFFFFF"/>
                </a:highlight>
                <a:latin typeface="Lato"/>
                <a:ea typeface="Lato"/>
                <a:cs typeface="Lato"/>
                <a:sym typeface="Lato"/>
              </a:rPr>
              <a:t>. </a:t>
            </a:r>
            <a:r>
              <a:rPr lang="en" dirty="0">
                <a:solidFill>
                  <a:srgbClr val="222222"/>
                </a:solidFill>
                <a:highlight>
                  <a:srgbClr val="FFFFFF"/>
                </a:highlight>
                <a:latin typeface="Lato"/>
                <a:ea typeface="Lato"/>
                <a:cs typeface="Lato"/>
                <a:sym typeface="Lato"/>
              </a:rPr>
              <a:t>Some players like Education Initiative (EI) have been trying to introduce </a:t>
            </a:r>
            <a:r>
              <a:rPr lang="en" u="sng" dirty="0">
                <a:solidFill>
                  <a:srgbClr val="222222"/>
                </a:solidFill>
                <a:highlight>
                  <a:srgbClr val="FFFFFF"/>
                </a:highlight>
                <a:latin typeface="Lato"/>
                <a:ea typeface="Lato"/>
                <a:cs typeface="Lato"/>
                <a:sym typeface="Lato"/>
              </a:rPr>
              <a:t>personalized and adaptive learning</a:t>
            </a:r>
            <a:r>
              <a:rPr lang="en" dirty="0">
                <a:solidFill>
                  <a:srgbClr val="222222"/>
                </a:solidFill>
                <a:highlight>
                  <a:srgbClr val="FFFFFF"/>
                </a:highlight>
                <a:latin typeface="Lato"/>
                <a:ea typeface="Lato"/>
                <a:cs typeface="Lato"/>
                <a:sym typeface="Lato"/>
              </a:rPr>
              <a:t> solutions since quite some time and have gained some traction from the education fraternity.</a:t>
            </a:r>
            <a:endParaRPr lang="en-GB" dirty="0">
              <a:solidFill>
                <a:srgbClr val="222222"/>
              </a:solidFill>
              <a:highlight>
                <a:srgbClr val="FFFFFF"/>
              </a:highlight>
              <a:latin typeface="Lato"/>
              <a:ea typeface="Lato"/>
              <a:cs typeface="Lato"/>
              <a:sym typeface="Lato"/>
            </a:endParaRPr>
          </a:p>
          <a:p>
            <a:pPr marL="0" lvl="0" indent="0" algn="l" rtl="0">
              <a:lnSpc>
                <a:spcPct val="115000"/>
              </a:lnSpc>
              <a:spcBef>
                <a:spcPts val="1000"/>
              </a:spcBef>
              <a:spcAft>
                <a:spcPts val="1000"/>
              </a:spcAft>
              <a:buNone/>
            </a:pPr>
            <a:r>
              <a:rPr lang="en" dirty="0">
                <a:solidFill>
                  <a:srgbClr val="222222"/>
                </a:solidFill>
                <a:highlight>
                  <a:srgbClr val="FFFFFF"/>
                </a:highlight>
                <a:latin typeface="Lato"/>
                <a:ea typeface="Lato"/>
                <a:cs typeface="Lato"/>
                <a:sym typeface="Lato"/>
              </a:rPr>
              <a:t>Off-late, there is quite a momentum of leveraging AI and Machine Learning to build solutions in EdTech domain aiming at personalization and hence </a:t>
            </a:r>
            <a:r>
              <a:rPr lang="en" u="sng" dirty="0">
                <a:solidFill>
                  <a:srgbClr val="222222"/>
                </a:solidFill>
                <a:highlight>
                  <a:srgbClr val="FFFFFF"/>
                </a:highlight>
                <a:latin typeface="Lato"/>
                <a:ea typeface="Lato"/>
                <a:cs typeface="Lato"/>
                <a:sym typeface="Lato"/>
              </a:rPr>
              <a:t>enhancing the learning outcomes</a:t>
            </a:r>
            <a:r>
              <a:rPr lang="en" dirty="0">
                <a:solidFill>
                  <a:srgbClr val="222222"/>
                </a:solidFill>
                <a:highlight>
                  <a:srgbClr val="FFFFFF"/>
                </a:highlight>
                <a:latin typeface="Lato"/>
                <a:ea typeface="Lato"/>
                <a:cs typeface="Lato"/>
                <a:sym typeface="Lato"/>
              </a:rPr>
              <a:t>.</a:t>
            </a: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is your solution better than alternatives and how do you plan to build adoption?</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We strongly believe that any digital learning learning </a:t>
            </a:r>
            <a:r>
              <a:rPr lang="en" dirty="0" err="1">
                <a:solidFill>
                  <a:srgbClr val="222222"/>
                </a:solidFill>
                <a:highlight>
                  <a:srgbClr val="FFFFFF"/>
                </a:highlight>
                <a:latin typeface="Lato"/>
                <a:ea typeface="Lato"/>
                <a:cs typeface="Lato"/>
                <a:sym typeface="Lato"/>
              </a:rPr>
              <a:t>solut</a:t>
            </a:r>
            <a:r>
              <a:rPr lang="en-IN" dirty="0" err="1">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on can not be built without active involvement of educationists who are spearheading the current teaching and learning landscape.</a:t>
            </a: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We closely partner with education institutions and their end users (parents and students) and facilitate them to actively participate in the solution buildup. This way, we can leverage best of the technology, AI, Machine Learning and digital content to bring about effective learning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How far it can go?</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IN" dirty="0">
                <a:solidFill>
                  <a:srgbClr val="222222"/>
                </a:solidFill>
                <a:highlight>
                  <a:srgbClr val="FFFFFF"/>
                </a:highlight>
                <a:latin typeface="Lato"/>
                <a:ea typeface="Lato"/>
                <a:cs typeface="Lato"/>
                <a:sym typeface="Lato"/>
              </a:rPr>
              <a:t>We envision our solution make its outreach in education institutions across width and depth of the country. In other words, we see all schools, teachers and students using our digital platform without any cost overhead.</a:t>
            </a: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Onkar Singh &amp; Saurabh Aggarwal</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434</Words>
  <Application>Microsoft Macintosh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Lato</vt:lpstr>
      <vt:lpstr>Lato Black</vt:lpstr>
      <vt:lpstr>Arial</vt:lpstr>
      <vt:lpstr>TI Template</vt:lpstr>
      <vt:lpstr>Digishaala Labs</vt:lpstr>
      <vt:lpstr>Why?</vt:lpstr>
      <vt:lpstr>User Segment &amp; Pain Points</vt:lpstr>
      <vt:lpstr>Current Landscape</vt:lpstr>
      <vt:lpstr>Key Differentiators &amp; Adoption Plan</vt:lpstr>
      <vt:lpstr>Future Vision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 </dc:title>
  <cp:lastModifiedBy>ONKAR SINGH</cp:lastModifiedBy>
  <cp:revision>3</cp:revision>
  <dcterms:modified xsi:type="dcterms:W3CDTF">2022-05-29T07:18:28Z</dcterms:modified>
</cp:coreProperties>
</file>