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9" r:id="rId23"/>
    <p:sldId id="280" r:id="rId24"/>
    <p:sldId id="276" r:id="rId25"/>
    <p:sldId id="277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4D81-60E7-4BF1-B0A2-68B03036C34C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5A8EB-CF45-47E3-B54E-110A2784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7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5A8EB-CF45-47E3-B54E-110A27841D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09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2256-6633-407E-88EE-592773E32D33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4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02E7-AD6C-4FBA-A362-60CCA78C4837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6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E0FE-CB48-4DC3-9E73-540579A96437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3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22DF3-09F2-4CEA-B38E-606E12DAB0AB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9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5596-FC80-4511-9994-4EBB9780F777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8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DECA-D212-4E04-90C5-6F0E683419D8}" type="datetime1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0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7790-6FAA-4E12-9323-6693AC85C86F}" type="datetime1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2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BE3C-4825-45D4-8BCD-1302A7B92847}" type="datetime1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6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11E4-C46D-4A76-96CA-2735FB287606}" type="datetime1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9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93E1-9547-4479-93A0-9861B8640EE6}" type="datetime1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5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4749-09D1-4B64-A2D9-040EC650DE58}" type="datetime1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6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FCC58-FE4F-4CBE-A0B3-D03C7B9DD075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9C18C-9137-4359-8C5E-DBCCB190B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6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Topic 1 – Introduction / </a:t>
            </a:r>
            <a:br>
              <a:rPr lang="en-US" sz="3000" dirty="0"/>
            </a:br>
            <a:r>
              <a:rPr lang="en-US" sz="3000" dirty="0"/>
              <a:t>Review of Object-Oriented Principles</a:t>
            </a:r>
          </a:p>
        </p:txBody>
      </p:sp>
      <p:sp>
        <p:nvSpPr>
          <p:cNvPr id="4" name="TextBox 6"/>
          <p:cNvSpPr txBox="1"/>
          <p:nvPr/>
        </p:nvSpPr>
        <p:spPr>
          <a:xfrm>
            <a:off x="457200" y="446088"/>
            <a:ext cx="3273552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200" b="1" dirty="0"/>
              <a:t>Carrano &amp; Henry,</a:t>
            </a:r>
          </a:p>
          <a:p>
            <a:pPr>
              <a:defRPr/>
            </a:pPr>
            <a:r>
              <a:rPr lang="en-US" sz="2200" b="1" dirty="0"/>
              <a:t>Intro &amp; Prelude</a:t>
            </a:r>
          </a:p>
        </p:txBody>
      </p:sp>
    </p:spTree>
    <p:extLst>
      <p:ext uri="{BB962C8B-B14F-4D97-AF65-F5344CB8AC3E}">
        <p14:creationId xmlns:p14="http://schemas.microsoft.com/office/powerpoint/2010/main" val="16457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72894C-870E-4ED6-B6A0-7990647E9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307" y="2157087"/>
            <a:ext cx="9207386" cy="297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3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important to specify pre- and post-conditions for methods</a:t>
            </a:r>
          </a:p>
          <a:p>
            <a:r>
              <a:rPr lang="en-US" dirty="0"/>
              <a:t>Preconditions state what must be true before the method executes</a:t>
            </a:r>
          </a:p>
          <a:p>
            <a:pPr lvl="1"/>
            <a:r>
              <a:rPr lang="en-US" dirty="0"/>
              <a:t>Client should make sure that preconditions are met before using method</a:t>
            </a:r>
          </a:p>
          <a:p>
            <a:r>
              <a:rPr lang="en-US" dirty="0"/>
              <a:t>Postconditions explain what is true after the method executes</a:t>
            </a:r>
          </a:p>
          <a:p>
            <a:r>
              <a:rPr lang="en-US" dirty="0"/>
              <a:t>Should use assertions, either in comments or with </a:t>
            </a:r>
            <a:r>
              <a:rPr lang="en-US"/>
              <a:t>assert statement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13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Interfaces - </a:t>
            </a:r>
            <a:r>
              <a:rPr lang="en-US" dirty="0"/>
              <a:t>Measurable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An interface for methods that return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the perimeter and area of an object</a:t>
            </a:r>
          </a:p>
          <a:p>
            <a:pPr marL="0" indent="0" defTabSz="4572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Measurable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/**Gets the perimeter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@return the perimeter.*/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getPerimeter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/**Gets the area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@return the area.*/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//end Measurable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72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Acts as a template that declares a number of public methods</a:t>
            </a:r>
          </a:p>
          <a:p>
            <a:pPr lvl="1"/>
            <a:r>
              <a:rPr lang="en-US" dirty="0"/>
              <a:t>Any class that implements the interface must provide its own definition of the declared methods</a:t>
            </a:r>
          </a:p>
          <a:p>
            <a:pPr lvl="1"/>
            <a:r>
              <a:rPr lang="en-US" dirty="0"/>
              <a:t>Interface should include comments/documentation to inform the programmer</a:t>
            </a:r>
          </a:p>
          <a:p>
            <a:pPr lvl="1"/>
            <a:r>
              <a:rPr lang="en-US" dirty="0"/>
              <a:t>Any data properties declared in interface should be public, final, and/or static (i.e., public-facing)</a:t>
            </a:r>
          </a:p>
          <a:p>
            <a:r>
              <a:rPr lang="en-US" dirty="0"/>
              <a:t>A Java interface can be treated as a data type (e.g., you can declare a variable to be of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Measurable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This indicates the variable can invoke the set of methods declared in the interface (and only those methods)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72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21D50-CB5C-4DCA-A0AC-5053B3C8E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classes can implement the same interface</a:t>
            </a:r>
          </a:p>
          <a:p>
            <a:r>
              <a:rPr lang="en-US" dirty="0"/>
              <a:t>A class can implement more than one interface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EDC469-EBC6-4464-BBE8-BB00DAE63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361" y="3127382"/>
            <a:ext cx="7725277" cy="294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23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Interfaces are organized around functionality</a:t>
            </a:r>
          </a:p>
          <a:p>
            <a:pPr lvl="1"/>
            <a:r>
              <a:rPr lang="en-US" dirty="0"/>
              <a:t>Contrast to abstract classes, which are organized around the properties of the objects</a:t>
            </a:r>
          </a:p>
          <a:p>
            <a:r>
              <a:rPr lang="en-US" dirty="0"/>
              <a:t>Abstract classes are useful if you want to provide a method definition or declare a private data property that the classes will have in common</a:t>
            </a:r>
          </a:p>
          <a:p>
            <a:r>
              <a:rPr lang="en-US" dirty="0"/>
              <a:t>But a class can extend only one abstract class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53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programs you write become more complex, you will need to plan out and design your classes before you code</a:t>
            </a:r>
          </a:p>
          <a:p>
            <a:r>
              <a:rPr lang="en-US" dirty="0"/>
              <a:t>Some things to consider:</a:t>
            </a:r>
          </a:p>
          <a:p>
            <a:pPr lvl="1"/>
            <a:r>
              <a:rPr lang="en-US" dirty="0"/>
              <a:t>Who or what will use the system?</a:t>
            </a:r>
          </a:p>
          <a:p>
            <a:pPr lvl="1"/>
            <a:r>
              <a:rPr lang="en-US" dirty="0"/>
              <a:t>What can each actor do with the system?</a:t>
            </a:r>
          </a:p>
          <a:p>
            <a:pPr lvl="1"/>
            <a:r>
              <a:rPr lang="en-US" dirty="0"/>
              <a:t>Which scenarios involve common goals?</a:t>
            </a:r>
          </a:p>
          <a:p>
            <a:pPr lvl="1"/>
            <a:endParaRPr lang="en-US" dirty="0"/>
          </a:p>
          <a:p>
            <a:r>
              <a:rPr lang="en-US" dirty="0"/>
              <a:t>Example:  Suppose we want to develop a registration system for a school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04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13223" cy="4351338"/>
          </a:xfrm>
        </p:spPr>
        <p:txBody>
          <a:bodyPr/>
          <a:lstStyle/>
          <a:p>
            <a:r>
              <a:rPr lang="en-US" dirty="0"/>
              <a:t>A good starting point is to create a </a:t>
            </a:r>
            <a:r>
              <a:rPr lang="en-US" b="1" dirty="0"/>
              <a:t>use case diagram</a:t>
            </a:r>
            <a:r>
              <a:rPr lang="en-US" dirty="0"/>
              <a:t> that identifies various "actors" and what each actor can do with the system</a:t>
            </a:r>
          </a:p>
          <a:p>
            <a:r>
              <a:rPr lang="en-US" dirty="0"/>
              <a:t>You want to identify the different actors, the different uses, and overlaps in use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72851-7CE7-46EB-8228-075E60078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361" y="1380732"/>
            <a:ext cx="5936651" cy="479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94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use case should be further developed to outline a list of steps that will be followed for the actor to perform the use case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2DF6F-854F-4777-8E56-200BE87D9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417" y="2778952"/>
            <a:ext cx="8173165" cy="375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54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CRC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CRC model is a way of organizing by identifying </a:t>
            </a:r>
            <a:r>
              <a:rPr lang="en-US" b="1" dirty="0"/>
              <a:t>class, responsibilities, </a:t>
            </a:r>
            <a:r>
              <a:rPr lang="en-US" dirty="0"/>
              <a:t>and</a:t>
            </a:r>
            <a:r>
              <a:rPr lang="en-US" b="1" dirty="0"/>
              <a:t> collaborators</a:t>
            </a:r>
          </a:p>
          <a:p>
            <a:r>
              <a:rPr lang="en-US" dirty="0"/>
              <a:t>CRC cards are created for each class, identifying the class's responsibilities (something it knows or does) and collaborators (a class that interacts to fulfill the responsibilities)</a:t>
            </a:r>
          </a:p>
          <a:p>
            <a:r>
              <a:rPr lang="en-US" dirty="0"/>
              <a:t>CRC cards are used in a development process called extreme programming, but it is useful to emphasize object-oriented principles and to plan out classes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4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Care About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Involves the storing and managing of data so that it can be used</a:t>
            </a:r>
          </a:p>
          <a:p>
            <a:r>
              <a:rPr lang="en-US" dirty="0"/>
              <a:t>Computer science relies on the manipulation of data</a:t>
            </a:r>
          </a:p>
          <a:p>
            <a:pPr lvl="1"/>
            <a:r>
              <a:rPr lang="en-US" dirty="0"/>
              <a:t>Choice of data structure can make a big difference in the efficiency of an algorithm and operation of a program</a:t>
            </a:r>
          </a:p>
          <a:p>
            <a:r>
              <a:rPr lang="en-US" dirty="0"/>
              <a:t>We also organize data in real life</a:t>
            </a:r>
          </a:p>
          <a:p>
            <a:pPr lvl="1"/>
            <a:r>
              <a:rPr lang="en-US" dirty="0"/>
              <a:t>To-Do Lists</a:t>
            </a:r>
          </a:p>
          <a:p>
            <a:pPr lvl="1"/>
            <a:r>
              <a:rPr lang="en-US" dirty="0"/>
              <a:t>Folders, directories</a:t>
            </a:r>
          </a:p>
          <a:p>
            <a:pPr lvl="1"/>
            <a:r>
              <a:rPr lang="en-US" dirty="0"/>
              <a:t>Stacks of books</a:t>
            </a:r>
          </a:p>
          <a:p>
            <a:pPr lvl="1"/>
            <a:r>
              <a:rPr lang="en-US" dirty="0"/>
              <a:t>Dictionaries and Libraries</a:t>
            </a:r>
          </a:p>
          <a:p>
            <a:pPr lvl="1"/>
            <a:r>
              <a:rPr lang="en-US" dirty="0"/>
              <a:t>Standing in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07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CRC Cards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9FD74A-3C3C-45E0-8AA1-591CE4855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722" y="1842149"/>
            <a:ext cx="6920556" cy="419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95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Unified Modeling Language (UML)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UML is a useful tool for depicting the organization of objects (among other things)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Basic class diagrams can depict</a:t>
            </a:r>
          </a:p>
          <a:p>
            <a:pPr lvl="1"/>
            <a:r>
              <a:rPr lang="en-US" dirty="0"/>
              <a:t>What classes there are</a:t>
            </a:r>
          </a:p>
          <a:p>
            <a:pPr lvl="1"/>
            <a:r>
              <a:rPr lang="en-US" dirty="0"/>
              <a:t>The data attributes and functions for each class</a:t>
            </a:r>
          </a:p>
          <a:p>
            <a:pPr lvl="1"/>
            <a:r>
              <a:rPr lang="en-US" dirty="0"/>
              <a:t>The hierarchy and/or relationships among classes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61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Unified Modeling Language (UML)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360DD6-E0F5-4A34-98F6-1D73431EF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67" y="1886930"/>
            <a:ext cx="3732870" cy="3329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EEDD60-1187-4AE4-BAB9-2FBF635F2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86930"/>
            <a:ext cx="4250679" cy="308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69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Unified Modeling Language (UML)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47C6CB-72F3-4E74-A5D0-3377171C7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37" y="1865395"/>
            <a:ext cx="3551141" cy="39987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7FAC11-4F51-4B2A-AFCD-D1F183E7C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245" y="1701673"/>
            <a:ext cx="304695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3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Reusing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that not all classes are designed and written from scratch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Most software is created by combining </a:t>
            </a:r>
            <a:r>
              <a:rPr lang="en-US" b="1" dirty="0"/>
              <a:t>already existing</a:t>
            </a:r>
            <a:r>
              <a:rPr lang="en-US" dirty="0"/>
              <a:t> components with </a:t>
            </a:r>
            <a:r>
              <a:rPr lang="en-US" b="1" dirty="0"/>
              <a:t>new </a:t>
            </a:r>
            <a:r>
              <a:rPr lang="en-US" dirty="0"/>
              <a:t>components</a:t>
            </a:r>
          </a:p>
          <a:p>
            <a:pPr lvl="1"/>
            <a:r>
              <a:rPr lang="en-US" dirty="0"/>
              <a:t>This saves time and money</a:t>
            </a:r>
          </a:p>
          <a:p>
            <a:pPr lvl="1"/>
            <a:r>
              <a:rPr lang="en-US" dirty="0"/>
              <a:t>Reused components that are already tested</a:t>
            </a:r>
          </a:p>
          <a:p>
            <a:endParaRPr lang="en-US" dirty="0"/>
          </a:p>
          <a:p>
            <a:r>
              <a:rPr lang="en-US" dirty="0"/>
              <a:t>Don't reinvent the wheel!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7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Reusing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principle applies to data structures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We'll cover some of the common data structures, each with their own characteristics and advantages/disadvantages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Based on the needs of your project, you can choose the structure(s) that work best without having to design from scratch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90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feature of Java that facilitates generalized data structures is the </a:t>
            </a:r>
            <a:r>
              <a:rPr lang="en-US" b="1" dirty="0"/>
              <a:t>generic data type</a:t>
            </a:r>
          </a:p>
          <a:p>
            <a:r>
              <a:rPr lang="en-US" dirty="0"/>
              <a:t>Allows a placeholder instead of an actual class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by declaring a generic data type AND a type parameter &lt;T&gt;</a:t>
            </a:r>
          </a:p>
          <a:p>
            <a:r>
              <a:rPr lang="en-US" dirty="0"/>
              <a:t>When it is used, an actual data type is chosen to fill the placeholder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81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– Pairable.java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//An interface for pairs of objects</a:t>
            </a:r>
          </a:p>
          <a:p>
            <a:pPr marL="0" indent="0" defTabSz="45720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Pairable&lt;T&gt;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getFirst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getSecond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changeOrder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84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allows you to create a generalized data structure that can hold any type of object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data structure operations can be defined without reference to the specific type of data it holds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Abstraction!  </a:t>
            </a:r>
          </a:p>
          <a:p>
            <a:pPr lvl="1"/>
            <a:r>
              <a:rPr lang="en-US" dirty="0"/>
              <a:t>Don't think that you're building a List of __. </a:t>
            </a:r>
          </a:p>
          <a:p>
            <a:pPr lvl="1"/>
            <a:r>
              <a:rPr lang="en-US" dirty="0"/>
              <a:t>Think that you are building a List.  And you can use this </a:t>
            </a:r>
            <a:r>
              <a:rPr lang="en-US"/>
              <a:t>List to </a:t>
            </a:r>
            <a:r>
              <a:rPr lang="en-US" dirty="0"/>
              <a:t>hold ___.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Care About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complex programs require the use of more data – which places a greater emphasis on how data is managed</a:t>
            </a:r>
          </a:p>
          <a:p>
            <a:pPr lvl="1"/>
            <a:r>
              <a:rPr lang="en-US" dirty="0"/>
              <a:t>Processing speed </a:t>
            </a:r>
          </a:p>
          <a:p>
            <a:pPr lvl="1"/>
            <a:r>
              <a:rPr lang="en-US" dirty="0"/>
              <a:t>Data searching</a:t>
            </a:r>
          </a:p>
          <a:p>
            <a:pPr lvl="1"/>
            <a:r>
              <a:rPr lang="en-US" dirty="0"/>
              <a:t>Handling multiple requests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Care About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proper data structure can provide several benefits</a:t>
            </a:r>
          </a:p>
          <a:p>
            <a:pPr lvl="1"/>
            <a:r>
              <a:rPr lang="en-US" dirty="0"/>
              <a:t>Efficient memory usage (e.g., linked lists vs. arrays)</a:t>
            </a:r>
          </a:p>
          <a:p>
            <a:pPr lvl="1"/>
            <a:r>
              <a:rPr lang="en-US" dirty="0"/>
              <a:t>Reusability </a:t>
            </a:r>
          </a:p>
          <a:p>
            <a:pPr lvl="1"/>
            <a:r>
              <a:rPr lang="en-US" dirty="0"/>
              <a:t>Abstraction (create a generalized template that can be realized in implementation)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3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</a:t>
            </a:r>
          </a:p>
          <a:p>
            <a:r>
              <a:rPr lang="en-US" dirty="0"/>
              <a:t>Tree</a:t>
            </a:r>
          </a:p>
          <a:p>
            <a:r>
              <a:rPr lang="en-US" dirty="0"/>
              <a:t>Bag</a:t>
            </a:r>
          </a:p>
          <a:p>
            <a:r>
              <a:rPr lang="en-US" dirty="0"/>
              <a:t>Dictionary</a:t>
            </a:r>
          </a:p>
          <a:p>
            <a:r>
              <a:rPr lang="en-US" dirty="0"/>
              <a:t>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3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and Object-Oriented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OOP allows the programmer to organize around objects – what they represent, what their characteristics are, and what functions can be performed on them</a:t>
            </a:r>
          </a:p>
          <a:p>
            <a:r>
              <a:rPr lang="en-US" dirty="0"/>
              <a:t>So key OOP concepts to remember: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1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practice of enclosing data and methods within a class</a:t>
            </a:r>
          </a:p>
          <a:p>
            <a:r>
              <a:rPr lang="en-US" dirty="0"/>
              <a:t>Provides information hiding – properties can be declared private</a:t>
            </a:r>
          </a:p>
          <a:p>
            <a:r>
              <a:rPr lang="en-US" dirty="0"/>
              <a:t>Controls data – can impose restrictions on how data can be manipulated (e.g., setters to allow only permissible range of values)</a:t>
            </a:r>
          </a:p>
          <a:p>
            <a:r>
              <a:rPr lang="en-US" dirty="0"/>
              <a:t>Organizes into separate modules</a:t>
            </a:r>
          </a:p>
          <a:p>
            <a:r>
              <a:rPr lang="en-US" dirty="0"/>
              <a:t>Programmer only receives enough information to use the class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4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Encapsulation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08B1D-3878-4056-B9DD-A153F1908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this an example of encapsulation?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AD0E37-F485-4383-99B8-6EEA859B0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219" y="2412892"/>
            <a:ext cx="6939561" cy="394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0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abstraction is the process of hiding certain details and showing only essential information to the user</a:t>
            </a:r>
          </a:p>
          <a:p>
            <a:r>
              <a:rPr lang="en-US" dirty="0"/>
              <a:t>Allows to focus on </a:t>
            </a:r>
            <a:r>
              <a:rPr lang="en-US" b="1" dirty="0"/>
              <a:t>what</a:t>
            </a:r>
            <a:r>
              <a:rPr lang="en-US" dirty="0"/>
              <a:t> instead of </a:t>
            </a:r>
            <a:r>
              <a:rPr lang="en-US" b="1" dirty="0"/>
              <a:t>how</a:t>
            </a:r>
            <a:endParaRPr lang="en-US" dirty="0"/>
          </a:p>
          <a:p>
            <a:pPr lvl="1"/>
            <a:r>
              <a:rPr lang="en-US" dirty="0"/>
              <a:t>Just plan out what needs to be done</a:t>
            </a:r>
          </a:p>
          <a:p>
            <a:pPr lvl="1"/>
            <a:r>
              <a:rPr lang="en-US" dirty="0"/>
              <a:t>Worry about the implementation later</a:t>
            </a:r>
          </a:p>
          <a:p>
            <a:r>
              <a:rPr lang="en-US" dirty="0"/>
              <a:t>Divide into two distinct parts</a:t>
            </a:r>
          </a:p>
          <a:p>
            <a:pPr lvl="1"/>
            <a:r>
              <a:rPr lang="en-US" dirty="0"/>
              <a:t>The client interface</a:t>
            </a:r>
          </a:p>
          <a:p>
            <a:pPr lvl="1"/>
            <a:r>
              <a:rPr lang="en-US" dirty="0"/>
              <a:t>The implementation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9C18C-9137-4359-8C5E-DBCCB190BF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04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1186</Words>
  <Application>Microsoft Office PowerPoint</Application>
  <PresentationFormat>Widescreen</PresentationFormat>
  <Paragraphs>189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Times New Roman</vt:lpstr>
      <vt:lpstr>Office Theme</vt:lpstr>
      <vt:lpstr>Data Structures</vt:lpstr>
      <vt:lpstr>Why Care About Data Structure</vt:lpstr>
      <vt:lpstr>Why Care About Data Structure</vt:lpstr>
      <vt:lpstr>Why Care About Data Structure</vt:lpstr>
      <vt:lpstr>Examples</vt:lpstr>
      <vt:lpstr>Java and Object-Oriented Principles</vt:lpstr>
      <vt:lpstr>Encapsulation</vt:lpstr>
      <vt:lpstr>Encapsulation</vt:lpstr>
      <vt:lpstr>Abstraction</vt:lpstr>
      <vt:lpstr>Abstraction</vt:lpstr>
      <vt:lpstr>Abstraction</vt:lpstr>
      <vt:lpstr>Java Interfaces - Measurable</vt:lpstr>
      <vt:lpstr>Java Interfaces</vt:lpstr>
      <vt:lpstr>Java Interfaces</vt:lpstr>
      <vt:lpstr>Java Interfaces</vt:lpstr>
      <vt:lpstr>Designing Classes</vt:lpstr>
      <vt:lpstr>Use Cases</vt:lpstr>
      <vt:lpstr>Use Cases</vt:lpstr>
      <vt:lpstr>CRC Cards</vt:lpstr>
      <vt:lpstr>CRC Cards</vt:lpstr>
      <vt:lpstr>Unified Modeling Language (UML)</vt:lpstr>
      <vt:lpstr>Unified Modeling Language (UML)</vt:lpstr>
      <vt:lpstr>Unified Modeling Language (UML)</vt:lpstr>
      <vt:lpstr>Reusing Classes</vt:lpstr>
      <vt:lpstr>Reusing Classes</vt:lpstr>
      <vt:lpstr>Generic Data Types</vt:lpstr>
      <vt:lpstr>Generic Data Types</vt:lpstr>
      <vt:lpstr>Generic Data Types</vt:lpstr>
    </vt:vector>
  </TitlesOfParts>
  <Company>Adelphi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Computer Programming</dc:title>
  <dc:creator>Sung Kim</dc:creator>
  <cp:lastModifiedBy>Sung Kim</cp:lastModifiedBy>
  <cp:revision>122</cp:revision>
  <dcterms:created xsi:type="dcterms:W3CDTF">2019-01-16T17:18:33Z</dcterms:created>
  <dcterms:modified xsi:type="dcterms:W3CDTF">2020-07-13T19:10:29Z</dcterms:modified>
</cp:coreProperties>
</file>