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8" r:id="rId23"/>
    <p:sldId id="269" r:id="rId24"/>
    <p:sldId id="274" r:id="rId25"/>
    <p:sldId id="284" r:id="rId26"/>
    <p:sldId id="270" r:id="rId27"/>
    <p:sldId id="271" r:id="rId28"/>
    <p:sldId id="27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4D81-60E7-4BF1-B0A2-68B03036C34C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8EB-CF45-47E3-B54E-110A2784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256-6633-407E-88EE-592773E32D33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02E7-AD6C-4FBA-A362-60CCA78C483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0FE-CB48-4DC3-9E73-540579A9643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2DF3-09F2-4CEA-B38E-606E12DAB0AB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5596-FC80-4511-9994-4EBB9780F77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ECA-D212-4E04-90C5-6F0E683419D8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790-6FAA-4E12-9323-6693AC85C86F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BE3C-4825-45D4-8BCD-1302A7B92847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11E4-C46D-4A76-96CA-2735FB287606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E1-9547-4479-93A0-9861B8640EE6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4749-09D1-4B64-A2D9-040EC650DE58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CC58-FE4F-4CBE-A0B3-D03C7B9DD075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 5 – Queues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57200" y="446088"/>
            <a:ext cx="327355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/>
              <a:t>Carrano &amp; Henry,</a:t>
            </a:r>
          </a:p>
          <a:p>
            <a:pPr>
              <a:defRPr/>
            </a:pPr>
            <a:r>
              <a:rPr lang="en-US" sz="2200" b="1" dirty="0" err="1"/>
              <a:t>Chps</a:t>
            </a:r>
            <a:r>
              <a:rPr lang="en-US" sz="2200" b="1" dirty="0"/>
              <a:t>. 7 - 8</a:t>
            </a:r>
          </a:p>
        </p:txBody>
      </p:sp>
    </p:spTree>
    <p:extLst>
      <p:ext uri="{BB962C8B-B14F-4D97-AF65-F5344CB8AC3E}">
        <p14:creationId xmlns:p14="http://schemas.microsoft.com/office/powerpoint/2010/main" val="1645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 Simulating Waiting In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DC73B-E6CF-4D53-BF02-785CE0FC71B4}"/>
              </a:ext>
            </a:extLst>
          </p:cNvPr>
          <p:cNvSpPr txBox="1"/>
          <p:nvPr/>
        </p:nvSpPr>
        <p:spPr>
          <a:xfrm>
            <a:off x="7922110" y="2981216"/>
            <a:ext cx="18325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Deal with new </a:t>
            </a:r>
            <a:br>
              <a:rPr lang="en-US" dirty="0"/>
            </a:br>
            <a:r>
              <a:rPr lang="en-US" dirty="0"/>
              <a:t>arriving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11F6-0A30-421F-966C-628ADFE3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3" y="1520384"/>
            <a:ext cx="6092779" cy="5258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F7E47-4CDB-449E-A00B-D835A3B43ED5}"/>
              </a:ext>
            </a:extLst>
          </p:cNvPr>
          <p:cNvSpPr txBox="1"/>
          <p:nvPr/>
        </p:nvSpPr>
        <p:spPr>
          <a:xfrm>
            <a:off x="7545641" y="4201411"/>
            <a:ext cx="228415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Deal with customer </a:t>
            </a:r>
            <a:br>
              <a:rPr lang="en-US" dirty="0"/>
            </a:br>
            <a:r>
              <a:rPr lang="en-US" dirty="0"/>
              <a:t>currently being 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950B0-C041-4955-983F-AF7372D36EEE}"/>
              </a:ext>
            </a:extLst>
          </p:cNvPr>
          <p:cNvSpPr txBox="1"/>
          <p:nvPr/>
        </p:nvSpPr>
        <p:spPr>
          <a:xfrm>
            <a:off x="7846982" y="5317056"/>
            <a:ext cx="30610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no current customer,</a:t>
            </a:r>
            <a:br>
              <a:rPr lang="en-US" dirty="0"/>
            </a:br>
            <a:r>
              <a:rPr lang="en-US" dirty="0"/>
              <a:t>and if there are waiting </a:t>
            </a:r>
            <a:br>
              <a:rPr lang="en-US" dirty="0"/>
            </a:br>
            <a:r>
              <a:rPr lang="en-US" dirty="0"/>
              <a:t>customers, take next customer</a:t>
            </a:r>
          </a:p>
        </p:txBody>
      </p:sp>
    </p:spTree>
    <p:extLst>
      <p:ext uri="{BB962C8B-B14F-4D97-AF65-F5344CB8AC3E}">
        <p14:creationId xmlns:p14="http://schemas.microsoft.com/office/powerpoint/2010/main" val="156977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 Computing Capital Gains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can be used to compute the capital gains on sale of stock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22509-0F68-4C45-A63E-8D35E3BB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96" y="2311949"/>
            <a:ext cx="6496207" cy="4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 Computing Capital Gains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12C04C-7F6D-4617-83B1-B5C02D92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70" y="1609081"/>
            <a:ext cx="7462259" cy="49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provide multiple implementations of the Queue interface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Circular Array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LinkedList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LinkedList, keeping track of both the </a:t>
            </a:r>
            <a:r>
              <a:rPr lang="en-US" dirty="0" err="1"/>
              <a:t>firstNode</a:t>
            </a:r>
            <a:r>
              <a:rPr lang="en-US" dirty="0"/>
              <a:t> and </a:t>
            </a:r>
            <a:r>
              <a:rPr lang="en-US" dirty="0" err="1"/>
              <a:t>lastNode</a:t>
            </a:r>
            <a:r>
              <a:rPr lang="en-US" dirty="0"/>
              <a:t> of the list</a:t>
            </a:r>
          </a:p>
          <a:p>
            <a:pPr lvl="1"/>
            <a:r>
              <a:rPr lang="en-US" dirty="0"/>
              <a:t>Given the rules of the Queue, how should we represent the front and back of the Queue?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D3EF7-759C-4BC2-92B3-3532DC36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1" y="3519819"/>
            <a:ext cx="8232818" cy="27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LinkedList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both a </a:t>
            </a:r>
            <a:r>
              <a:rPr lang="en-US" dirty="0" err="1"/>
              <a:t>firstNode</a:t>
            </a:r>
            <a:r>
              <a:rPr lang="en-US" dirty="0"/>
              <a:t> and </a:t>
            </a:r>
            <a:r>
              <a:rPr lang="en-US" dirty="0" err="1"/>
              <a:t>lastNode</a:t>
            </a:r>
            <a:r>
              <a:rPr lang="en-US" dirty="0"/>
              <a:t> reference to maintain, we will have to handle enqueue on an empty Queue as a special case: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91023-6061-49B1-834C-85DBF73D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72" y="2921394"/>
            <a:ext cx="8992455" cy="34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3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LinkedList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0609" cy="4351338"/>
          </a:xfrm>
        </p:spPr>
        <p:txBody>
          <a:bodyPr/>
          <a:lstStyle/>
          <a:p>
            <a:r>
              <a:rPr lang="en-US" dirty="0"/>
              <a:t>In the general case, adding to the back is easy b/c we already have a reference to </a:t>
            </a:r>
            <a:r>
              <a:rPr lang="en-US" dirty="0" err="1"/>
              <a:t>lastNode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C4790-22DA-4A38-A8FA-12B514D0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83" y="1526949"/>
            <a:ext cx="7740072" cy="49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LinkedList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721" cy="4351338"/>
          </a:xfrm>
        </p:spPr>
        <p:txBody>
          <a:bodyPr/>
          <a:lstStyle/>
          <a:p>
            <a:r>
              <a:rPr lang="en-US" dirty="0"/>
              <a:t>Dequeue is just removing the front element of a linked list, which we've already seen (twice)</a:t>
            </a:r>
          </a:p>
          <a:p>
            <a:pPr lvl="1"/>
            <a:r>
              <a:rPr lang="en-US" dirty="0"/>
              <a:t>Only thing is if we remove last Node, we need to set </a:t>
            </a:r>
            <a:r>
              <a:rPr lang="en-US" dirty="0" err="1"/>
              <a:t>lastNode</a:t>
            </a:r>
            <a:r>
              <a:rPr lang="en-US" dirty="0"/>
              <a:t> to null as well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7EC73-E1BE-4FC5-8DFF-C5D85858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21" y="1421955"/>
            <a:ext cx="7500869" cy="49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an array to implement our queue</a:t>
            </a:r>
          </a:p>
          <a:p>
            <a:r>
              <a:rPr lang="en-US" dirty="0"/>
              <a:t>But because of how a Queue works, we are going to constantly be updating both the front (by removing elements) and the back (by adding new elements) of the array</a:t>
            </a:r>
          </a:p>
          <a:p>
            <a:endParaRPr lang="en-US" dirty="0"/>
          </a:p>
          <a:p>
            <a:r>
              <a:rPr lang="en-US" dirty="0"/>
              <a:t>How to fix this?</a:t>
            </a:r>
          </a:p>
          <a:p>
            <a:pPr lvl="1"/>
            <a:r>
              <a:rPr lang="en-US" dirty="0"/>
              <a:t>Fix #1 – make the indices (including front and back) relative!  Track the </a:t>
            </a:r>
            <a:r>
              <a:rPr lang="en-US" dirty="0" err="1"/>
              <a:t>frontIndex</a:t>
            </a:r>
            <a:r>
              <a:rPr lang="en-US" dirty="0"/>
              <a:t> and </a:t>
            </a:r>
            <a:r>
              <a:rPr lang="en-US" dirty="0" err="1"/>
              <a:t>backIndex</a:t>
            </a:r>
            <a:r>
              <a:rPr lang="en-US" dirty="0"/>
              <a:t> and treat the elements in those respective spots as the front and back </a:t>
            </a:r>
          </a:p>
          <a:p>
            <a:pPr lvl="1"/>
            <a:r>
              <a:rPr lang="en-US" dirty="0"/>
              <a:t>Fix #2 – Make it circular so it wraps around</a:t>
            </a:r>
          </a:p>
        </p:txBody>
      </p:sp>
    </p:spTree>
    <p:extLst>
      <p:ext uri="{BB962C8B-B14F-4D97-AF65-F5344CB8AC3E}">
        <p14:creationId xmlns:p14="http://schemas.microsoft.com/office/powerpoint/2010/main" val="238130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89628-B4EA-48E6-9CC9-58B5F0EA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39" y="1380840"/>
            <a:ext cx="8269122" cy="53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essentially a line; that it, a </a:t>
            </a:r>
            <a:r>
              <a:rPr lang="en-US" b="1" dirty="0"/>
              <a:t>first in, first out</a:t>
            </a:r>
            <a:r>
              <a:rPr lang="en-US" dirty="0"/>
              <a:t> (FIFO) structure</a:t>
            </a:r>
          </a:p>
          <a:p>
            <a:r>
              <a:rPr lang="en-US" dirty="0"/>
              <a:t>Used within the OS and to simulate real-world events</a:t>
            </a:r>
          </a:p>
          <a:p>
            <a:pPr lvl="1"/>
            <a:r>
              <a:rPr lang="en-US" dirty="0"/>
              <a:t>Makes sure whenever processes or events must wait</a:t>
            </a:r>
          </a:p>
        </p:txBody>
      </p:sp>
      <p:pic>
        <p:nvPicPr>
          <p:cNvPr id="5" name="Picture 4" descr="A picture containing table, child, sitting, young&#10;&#10;Description automatically generated">
            <a:extLst>
              <a:ext uri="{FF2B5EF4-FFF2-40B4-BE49-F238E27FC236}">
                <a16:creationId xmlns:a16="http://schemas.microsoft.com/office/drawing/2014/main" id="{E42F5FBC-57D4-4646-8616-93EDD396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29" y="3224108"/>
            <a:ext cx="5811141" cy="32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C49-318B-4CD9-817F-961A6623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08" y="1357062"/>
            <a:ext cx="8105583" cy="51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9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Implementation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 is to make sure we recognize that the array is full (and we don't overwrite the front item)</a:t>
            </a:r>
          </a:p>
          <a:p>
            <a:pPr lvl="1"/>
            <a:r>
              <a:rPr lang="en-US" dirty="0"/>
              <a:t>For safety, we can enforce a buffer of one spot between the </a:t>
            </a:r>
            <a:r>
              <a:rPr lang="en-US" dirty="0" err="1"/>
              <a:t>backIndex</a:t>
            </a:r>
            <a:r>
              <a:rPr lang="en-US" dirty="0"/>
              <a:t> and </a:t>
            </a:r>
            <a:r>
              <a:rPr lang="en-US" dirty="0" err="1"/>
              <a:t>frontIndex</a:t>
            </a:r>
            <a:endParaRPr lang="en-US" dirty="0"/>
          </a:p>
          <a:p>
            <a:r>
              <a:rPr lang="en-US" dirty="0"/>
              <a:t>Also, no reason we can't resize the array when it is full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153E7-FD7C-4BC5-831A-62C5CE9D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20" y="3922811"/>
            <a:ext cx="5777359" cy="27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Variation:  The Deque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deque</a:t>
            </a:r>
            <a:r>
              <a:rPr lang="en-US" dirty="0"/>
              <a:t> (pronounced "deck") is a </a:t>
            </a:r>
            <a:r>
              <a:rPr lang="en-US" b="1" dirty="0"/>
              <a:t>double-ended </a:t>
            </a:r>
            <a:r>
              <a:rPr lang="en-US" dirty="0"/>
              <a:t>queue</a:t>
            </a:r>
          </a:p>
          <a:p>
            <a:r>
              <a:rPr lang="en-US" dirty="0"/>
              <a:t>Items can be added to/removed from the front or the back</a:t>
            </a:r>
          </a:p>
          <a:p>
            <a:pPr lvl="1"/>
            <a:r>
              <a:rPr lang="en-US" dirty="0"/>
              <a:t>Can view it as having queue-like and stack-like operations</a:t>
            </a:r>
          </a:p>
          <a:p>
            <a:r>
              <a:rPr lang="en-US" b="1" dirty="0"/>
              <a:t>DequeInterface.java</a:t>
            </a:r>
            <a:r>
              <a:rPr lang="en-US" dirty="0"/>
              <a:t> is an implementation of Deque ADT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A figure illustrates an instance d of a dequeue.&#10;&#10;Picture 1" descr="A figure illustrates an instance d of a dequeue.Picture 1">
            <a:extLst>
              <a:ext uri="{FF2B5EF4-FFF2-40B4-BE49-F238E27FC236}">
                <a16:creationId xmlns:a16="http://schemas.microsoft.com/office/drawing/2014/main" id="{D4767B30-F2C7-4B55-8A2E-5EFAF935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34271"/>
            <a:ext cx="8382000" cy="17422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54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Variation:  The Deque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purchase stocks the shares you buy together or grouped together into a "lot"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in the computing capital gains example, we could use a deque</a:t>
            </a:r>
          </a:p>
          <a:p>
            <a:pPr lvl="1"/>
            <a:r>
              <a:rPr lang="en-US" dirty="0"/>
              <a:t>When we sell shares of stock, you keep grabbing lots of shares purchased, starting from the oldest</a:t>
            </a:r>
          </a:p>
          <a:p>
            <a:pPr lvl="2"/>
            <a:r>
              <a:rPr lang="en-US" dirty="0"/>
              <a:t>If you have leftover shares in a lot, you can easily put the remaining shares of the lot back to the front of the deque by adding to the front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6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Deque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Having a reference to the </a:t>
            </a:r>
            <a:r>
              <a:rPr lang="en-US" dirty="0" err="1"/>
              <a:t>firstNode</a:t>
            </a:r>
            <a:r>
              <a:rPr lang="en-US" dirty="0"/>
              <a:t> and the </a:t>
            </a:r>
            <a:r>
              <a:rPr lang="en-US" dirty="0" err="1"/>
              <a:t>lastNode</a:t>
            </a:r>
            <a:r>
              <a:rPr lang="en-US" dirty="0"/>
              <a:t> makes it possible to enqueue and dequeue in constant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a deque, we can add or remove at both spots</a:t>
            </a:r>
          </a:p>
          <a:p>
            <a:pPr lvl="1"/>
            <a:r>
              <a:rPr lang="en-US" dirty="0"/>
              <a:t>We have already seen adding and removing from the front of a linked list is easy and can be done in O(1) time</a:t>
            </a:r>
          </a:p>
          <a:p>
            <a:pPr lvl="1"/>
            <a:r>
              <a:rPr lang="en-US" dirty="0"/>
              <a:t>And with the </a:t>
            </a:r>
            <a:r>
              <a:rPr lang="en-US" dirty="0" err="1"/>
              <a:t>LinkedQueue</a:t>
            </a:r>
            <a:r>
              <a:rPr lang="en-US" dirty="0"/>
              <a:t>, we saw that we can add to the back of the linked list in O(1) time if we have a direct reference to the last Node</a:t>
            </a:r>
          </a:p>
          <a:p>
            <a:r>
              <a:rPr lang="en-US" dirty="0"/>
              <a:t>But what about removing from the back of the linked list?</a:t>
            </a:r>
          </a:p>
          <a:p>
            <a:pPr lvl="1"/>
            <a:r>
              <a:rPr lang="en-US" dirty="0"/>
              <a:t>We need to access the Node before the last node (to adjust its next pointer and to set it as the new </a:t>
            </a:r>
            <a:r>
              <a:rPr lang="en-US" dirty="0" err="1"/>
              <a:t>lastNode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62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Deque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implementation of a deque can be done using a </a:t>
            </a:r>
            <a:r>
              <a:rPr lang="en-US" b="1" dirty="0"/>
              <a:t>doubly-linked list</a:t>
            </a:r>
            <a:endParaRPr lang="en-US" dirty="0"/>
          </a:p>
          <a:p>
            <a:pPr lvl="1"/>
            <a:r>
              <a:rPr lang="en-US" dirty="0"/>
              <a:t>Each Node has three parts:  the data, a </a:t>
            </a:r>
            <a:r>
              <a:rPr lang="en-US" b="1" dirty="0"/>
              <a:t>next</a:t>
            </a:r>
            <a:r>
              <a:rPr lang="en-US" dirty="0"/>
              <a:t> pointer, and a </a:t>
            </a:r>
            <a:r>
              <a:rPr lang="en-US" b="1" dirty="0"/>
              <a:t>previous </a:t>
            </a:r>
            <a:r>
              <a:rPr lang="en-US" dirty="0"/>
              <a:t>pointer</a:t>
            </a:r>
          </a:p>
          <a:p>
            <a:pPr lvl="1"/>
            <a:endParaRPr lang="en-US" dirty="0"/>
          </a:p>
          <a:p>
            <a:r>
              <a:rPr lang="en-US" dirty="0"/>
              <a:t>Now if each Node has pointers in both directions, we solve the problem of removing from the back</a:t>
            </a:r>
          </a:p>
          <a:p>
            <a:pPr lvl="1"/>
            <a:r>
              <a:rPr lang="en-US" dirty="0"/>
              <a:t>We can access the 2</a:t>
            </a:r>
            <a:r>
              <a:rPr lang="en-US" baseline="30000" dirty="0"/>
              <a:t>nd</a:t>
            </a:r>
            <a:r>
              <a:rPr lang="en-US" dirty="0"/>
              <a:t> to last Node directly (</a:t>
            </a:r>
            <a:r>
              <a:rPr lang="en-US" dirty="0" err="1"/>
              <a:t>lastNode.previous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Only caveat is that when manipulating the list, we have to adjust double the pointers for each Node</a:t>
            </a:r>
          </a:p>
        </p:txBody>
      </p:sp>
    </p:spTree>
    <p:extLst>
      <p:ext uri="{BB962C8B-B14F-4D97-AF65-F5344CB8AC3E}">
        <p14:creationId xmlns:p14="http://schemas.microsoft.com/office/powerpoint/2010/main" val="335178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Variation:  The Priority Queue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a line isn't so simple; and not everyone waiting in line is given the same status</a:t>
            </a:r>
          </a:p>
          <a:p>
            <a:r>
              <a:rPr lang="en-US" dirty="0"/>
              <a:t>A </a:t>
            </a:r>
            <a:r>
              <a:rPr lang="en-US" b="1" dirty="0"/>
              <a:t>priority queue</a:t>
            </a:r>
            <a:r>
              <a:rPr lang="en-US" dirty="0"/>
              <a:t> organizes objects</a:t>
            </a:r>
            <a:br>
              <a:rPr lang="en-US" dirty="0"/>
            </a:br>
            <a:r>
              <a:rPr lang="en-US" dirty="0"/>
              <a:t>according to their priorities</a:t>
            </a:r>
          </a:p>
          <a:p>
            <a:r>
              <a:rPr lang="en-US" dirty="0"/>
              <a:t>The definition of "priority" depends</a:t>
            </a:r>
            <a:br>
              <a:rPr lang="en-US" dirty="0"/>
            </a:br>
            <a:r>
              <a:rPr lang="en-US" dirty="0"/>
              <a:t>on the nature of the items in the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10 Ways to Get Through Airport Security Faster">
            <a:extLst>
              <a:ext uri="{FF2B5EF4-FFF2-40B4-BE49-F238E27FC236}">
                <a16:creationId xmlns:a16="http://schemas.microsoft.com/office/drawing/2014/main" id="{948EB836-BD94-42A0-9149-59322831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96" y="2847975"/>
            <a:ext cx="4685954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6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Variation:  The Priority Queue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to a </a:t>
            </a:r>
            <a:r>
              <a:rPr lang="en-US" dirty="0" err="1"/>
              <a:t>PriorityQueue</a:t>
            </a:r>
            <a:r>
              <a:rPr lang="en-US" dirty="0"/>
              <a:t> does not need to change</a:t>
            </a:r>
          </a:p>
          <a:p>
            <a:pPr lvl="1"/>
            <a:r>
              <a:rPr lang="en-US" dirty="0"/>
              <a:t>But when removing from the </a:t>
            </a:r>
            <a:r>
              <a:rPr lang="en-US" dirty="0" err="1"/>
              <a:t>PriorityQueue</a:t>
            </a:r>
            <a:r>
              <a:rPr lang="en-US" dirty="0"/>
              <a:t>, we should remove the item with the highest priority (and oldest among the items with equal priority)</a:t>
            </a:r>
          </a:p>
          <a:p>
            <a:r>
              <a:rPr lang="en-US" dirty="0"/>
              <a:t>OR can change how we add to make sure we add according to priority, in which case removing doesn't have to 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PriorityQueueInterface.java </a:t>
            </a:r>
            <a:r>
              <a:rPr lang="en-US" dirty="0"/>
              <a:t>is an implementation of the Priority Queue ADT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Variation:  The Priority Queue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potential application is a log to track assignments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86385-F4EB-48C1-ADBF-DB9A7538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12" y="2307554"/>
            <a:ext cx="6666175" cy="45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</a:t>
            </a:r>
            <a:r>
              <a:rPr lang="en-US" b="1" dirty="0" err="1"/>
              <a:t>PriorityQueue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choices here</a:t>
            </a:r>
          </a:p>
          <a:p>
            <a:pPr lvl="1"/>
            <a:r>
              <a:rPr lang="en-US" dirty="0"/>
              <a:t>Array based</a:t>
            </a:r>
          </a:p>
          <a:p>
            <a:pPr lvl="1"/>
            <a:r>
              <a:rPr lang="en-US" dirty="0"/>
              <a:t>Linked list based</a:t>
            </a:r>
          </a:p>
          <a:p>
            <a:pPr lvl="1"/>
            <a:endParaRPr lang="en-US" dirty="0"/>
          </a:p>
          <a:p>
            <a:r>
              <a:rPr lang="en-US" dirty="0"/>
              <a:t>Either way, would need to have some concept of a priority value</a:t>
            </a:r>
          </a:p>
          <a:p>
            <a:pPr lvl="1"/>
            <a:r>
              <a:rPr lang="en-US" dirty="0"/>
              <a:t>Would be easiest if the priority was attached to the entries themselves</a:t>
            </a:r>
          </a:p>
          <a:p>
            <a:pPr lvl="1"/>
            <a:endParaRPr lang="en-US" dirty="0"/>
          </a:p>
          <a:p>
            <a:r>
              <a:rPr lang="en-US" dirty="0"/>
              <a:t>Effect is maintaining a sorted queue, with entries sorted according to their respective </a:t>
            </a:r>
            <a:r>
              <a:rPr lang="en-US"/>
              <a:t>priority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 that was the first or earliest to be added is at the </a:t>
            </a:r>
            <a:r>
              <a:rPr lang="en-US" b="1" dirty="0"/>
              <a:t>front</a:t>
            </a:r>
            <a:r>
              <a:rPr lang="en-US" dirty="0"/>
              <a:t> of the queue</a:t>
            </a:r>
          </a:p>
          <a:p>
            <a:r>
              <a:rPr lang="en-US" dirty="0"/>
              <a:t>The entry that was added most recently is at the </a:t>
            </a:r>
            <a:r>
              <a:rPr lang="en-US" b="1" dirty="0"/>
              <a:t>back</a:t>
            </a:r>
            <a:r>
              <a:rPr lang="en-US" dirty="0"/>
              <a:t> of the queue</a:t>
            </a:r>
          </a:p>
          <a:p>
            <a:endParaRPr lang="en-US" dirty="0"/>
          </a:p>
          <a:p>
            <a:r>
              <a:rPr lang="en-US" dirty="0"/>
              <a:t>Additions to the queue must occur at the back</a:t>
            </a:r>
          </a:p>
          <a:p>
            <a:r>
              <a:rPr lang="en-US" dirty="0"/>
              <a:t>Can only look and/or remove the entry at the front</a:t>
            </a:r>
          </a:p>
        </p:txBody>
      </p:sp>
    </p:spTree>
    <p:extLst>
      <p:ext uri="{BB962C8B-B14F-4D97-AF65-F5344CB8AC3E}">
        <p14:creationId xmlns:p14="http://schemas.microsoft.com/office/powerpoint/2010/main" val="13640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Queue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will need to support the basic data structure operations that we saw for stacks:</a:t>
            </a:r>
          </a:p>
          <a:p>
            <a:pPr lvl="1"/>
            <a:r>
              <a:rPr lang="en-US" dirty="0"/>
              <a:t>Adding a new item – </a:t>
            </a:r>
            <a:r>
              <a:rPr lang="en-US" b="1" dirty="0"/>
              <a:t>enqueue</a:t>
            </a:r>
          </a:p>
          <a:p>
            <a:pPr lvl="1"/>
            <a:r>
              <a:rPr lang="en-US" dirty="0"/>
              <a:t>Removing an item – </a:t>
            </a:r>
            <a:r>
              <a:rPr lang="en-US" b="1" dirty="0"/>
              <a:t>dequeue</a:t>
            </a:r>
          </a:p>
          <a:p>
            <a:pPr lvl="1"/>
            <a:r>
              <a:rPr lang="en-US" dirty="0"/>
              <a:t>Retrieving an item – </a:t>
            </a:r>
            <a:r>
              <a:rPr lang="en-US" b="1" dirty="0" err="1"/>
              <a:t>getFront</a:t>
            </a:r>
            <a:endParaRPr lang="en-US" b="1" dirty="0"/>
          </a:p>
          <a:p>
            <a:pPr lvl="1"/>
            <a:r>
              <a:rPr lang="en-US" dirty="0"/>
              <a:t>Checking if data structure is empty</a:t>
            </a:r>
          </a:p>
          <a:p>
            <a:pPr lvl="1"/>
            <a:r>
              <a:rPr lang="en-US" dirty="0"/>
              <a:t>Clearing the data structure</a:t>
            </a:r>
          </a:p>
          <a:p>
            <a:pPr lvl="1"/>
            <a:endParaRPr lang="en-US" dirty="0"/>
          </a:p>
          <a:p>
            <a:r>
              <a:rPr lang="en-US" dirty="0"/>
              <a:t>As with Stacks, we can interact with Queues in limited ways, thus the operations will be simplified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Queue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B6728-1FDB-419D-B9FD-442DB49F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366115"/>
            <a:ext cx="945011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the Queue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our Queue ADT as a Java interface</a:t>
            </a:r>
          </a:p>
          <a:p>
            <a:endParaRPr lang="en-US" dirty="0"/>
          </a:p>
          <a:p>
            <a:r>
              <a:rPr lang="en-US" b="1" dirty="0"/>
              <a:t>QueueInterface.java </a:t>
            </a:r>
            <a:r>
              <a:rPr lang="en-US" dirty="0"/>
              <a:t>shows an implementation of the Queue ADT</a:t>
            </a:r>
          </a:p>
          <a:p>
            <a:pPr lvl="1"/>
            <a:r>
              <a:rPr lang="en-US" dirty="0"/>
              <a:t>We will throw a </a:t>
            </a:r>
            <a:r>
              <a:rPr lang="en-US" dirty="0" err="1"/>
              <a:t>NoSuchElement</a:t>
            </a:r>
            <a:r>
              <a:rPr lang="en-US" dirty="0"/>
              <a:t> (part of the Java library) when we try to dequeue or </a:t>
            </a:r>
            <a:r>
              <a:rPr lang="en-US" dirty="0" err="1"/>
              <a:t>getFront</a:t>
            </a:r>
            <a:r>
              <a:rPr lang="en-US" dirty="0"/>
              <a:t> from an empty Queue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9B790-58C8-4740-B099-3A1A6BA6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44" y="1332703"/>
            <a:ext cx="7560512" cy="53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 Simulating Waiting In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application of a Queue is to simulate waiting in line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EB1D7-EBAB-484A-8D29-985D4415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67" y="2309162"/>
            <a:ext cx="6577265" cy="43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Application:  Simulating Waiting In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3BE43-ED97-46BF-8454-885F3414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" y="1394169"/>
            <a:ext cx="7156654" cy="5327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DC73B-E6CF-4D53-BF02-785CE0FC71B4}"/>
              </a:ext>
            </a:extLst>
          </p:cNvPr>
          <p:cNvSpPr txBox="1"/>
          <p:nvPr/>
        </p:nvSpPr>
        <p:spPr>
          <a:xfrm>
            <a:off x="7624061" y="2799347"/>
            <a:ext cx="3729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model the classes needed:</a:t>
            </a:r>
          </a:p>
          <a:p>
            <a:endParaRPr lang="en-US" dirty="0"/>
          </a:p>
          <a:p>
            <a:r>
              <a:rPr lang="en-US" dirty="0" err="1"/>
              <a:t>WaitLine</a:t>
            </a:r>
            <a:r>
              <a:rPr lang="en-US" dirty="0"/>
              <a:t> represents the line</a:t>
            </a:r>
          </a:p>
          <a:p>
            <a:endParaRPr lang="en-US" dirty="0"/>
          </a:p>
          <a:p>
            <a:r>
              <a:rPr lang="en-US" dirty="0"/>
              <a:t>Customers will arrive and wait on the </a:t>
            </a:r>
          </a:p>
          <a:p>
            <a:r>
              <a:rPr lang="en-US" dirty="0" err="1"/>
              <a:t>WaitLine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1215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Data Structures</vt:lpstr>
      <vt:lpstr>Queues</vt:lpstr>
      <vt:lpstr>Queues</vt:lpstr>
      <vt:lpstr>Designing the Queue ADT</vt:lpstr>
      <vt:lpstr>Designing The Queue ADT</vt:lpstr>
      <vt:lpstr>Defining the Queue ADT</vt:lpstr>
      <vt:lpstr>Example of a Queue</vt:lpstr>
      <vt:lpstr>Application:  Simulating Waiting In Line</vt:lpstr>
      <vt:lpstr>Application:  Simulating Waiting In Line</vt:lpstr>
      <vt:lpstr>Application:  Simulating Waiting In Line</vt:lpstr>
      <vt:lpstr>Application:  Computing Capital Gains</vt:lpstr>
      <vt:lpstr>Application:  Computing Capital Gains</vt:lpstr>
      <vt:lpstr>Implementing a Queue</vt:lpstr>
      <vt:lpstr>LinkedList Implementation of Queue</vt:lpstr>
      <vt:lpstr>LinkedList Implementation of Queue</vt:lpstr>
      <vt:lpstr>LinkedList Implementation of Queue</vt:lpstr>
      <vt:lpstr>LinkedList Implementation of Queue</vt:lpstr>
      <vt:lpstr>Array Implementation of Queue</vt:lpstr>
      <vt:lpstr>Array Implementation of Queue</vt:lpstr>
      <vt:lpstr>Array Implementation of Queue</vt:lpstr>
      <vt:lpstr>Array Implementation of Queue</vt:lpstr>
      <vt:lpstr>Variation:  The Deque </vt:lpstr>
      <vt:lpstr>Variation:  The Deque </vt:lpstr>
      <vt:lpstr>Implementing a Deque</vt:lpstr>
      <vt:lpstr>Implementing a Deque</vt:lpstr>
      <vt:lpstr>Variation:  The Priority Queue </vt:lpstr>
      <vt:lpstr>Variation:  The Priority Queue </vt:lpstr>
      <vt:lpstr>Variation:  The Priority Queue </vt:lpstr>
      <vt:lpstr>Implementing a PriorityQueue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Computer Programming</dc:title>
  <dc:creator>Sung Kim</dc:creator>
  <cp:lastModifiedBy>Isabella Vitale</cp:lastModifiedBy>
  <cp:revision>245</cp:revision>
  <dcterms:created xsi:type="dcterms:W3CDTF">2019-01-16T17:18:33Z</dcterms:created>
  <dcterms:modified xsi:type="dcterms:W3CDTF">2023-09-28T14:23:19Z</dcterms:modified>
</cp:coreProperties>
</file>