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4D81-60E7-4BF1-B0A2-68B03036C34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A8EB-CF45-47E3-B54E-110A2784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256-6633-407E-88EE-592773E32D33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02E7-AD6C-4FBA-A362-60CCA78C483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0FE-CB48-4DC3-9E73-540579A9643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2DF3-09F2-4CEA-B38E-606E12DAB0AB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5596-FC80-4511-9994-4EBB9780F77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ECA-D212-4E04-90C5-6F0E683419D8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790-6FAA-4E12-9323-6693AC85C86F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BE3C-4825-45D4-8BCD-1302A7B92847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11E4-C46D-4A76-96CA-2735FB287606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E1-9547-4479-93A0-9861B8640EE6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4749-09D1-4B64-A2D9-040EC650DE58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CC58-FE4F-4CBE-A0B3-D03C7B9DD075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Topic 6 – Lists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57200" y="446088"/>
            <a:ext cx="327355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b="1" dirty="0"/>
              <a:t>Carrano &amp; Henry,</a:t>
            </a:r>
          </a:p>
          <a:p>
            <a:pPr>
              <a:defRPr/>
            </a:pPr>
            <a:r>
              <a:rPr lang="en-US" sz="2200" b="1" dirty="0" err="1"/>
              <a:t>Chps</a:t>
            </a:r>
            <a:r>
              <a:rPr lang="en-US" sz="2200" b="1" dirty="0"/>
              <a:t>. 10 - 12</a:t>
            </a:r>
          </a:p>
        </p:txBody>
      </p:sp>
    </p:spTree>
    <p:extLst>
      <p:ext uri="{BB962C8B-B14F-4D97-AF65-F5344CB8AC3E}">
        <p14:creationId xmlns:p14="http://schemas.microsoft.com/office/powerpoint/2010/main" val="1645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Array-Based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using the library class, it is good to look at how such an implementation would be done</a:t>
            </a:r>
          </a:p>
          <a:p>
            <a:endParaRPr lang="en-US" dirty="0"/>
          </a:p>
          <a:p>
            <a:r>
              <a:rPr lang="en-US" b="1" dirty="0"/>
              <a:t>AList.java </a:t>
            </a:r>
            <a:r>
              <a:rPr lang="en-US" dirty="0"/>
              <a:t>is an array-based implementation of our List ADT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842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AList</a:t>
            </a:r>
            <a:r>
              <a:rPr lang="en-US" b="1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D6EA8-C63C-45AA-9946-E87C0CE2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6" y="1510514"/>
            <a:ext cx="7878268" cy="52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6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AList</a:t>
            </a:r>
            <a:r>
              <a:rPr lang="en-US" b="1" dirty="0"/>
              <a:t> Class – Adding a New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a new entry at a given index, this will require making room for the new entry</a:t>
            </a:r>
          </a:p>
          <a:p>
            <a:r>
              <a:rPr lang="en-US" dirty="0"/>
              <a:t>All of the entries from the given index on will have to slide over 1 spot to make room for the new entry</a:t>
            </a:r>
          </a:p>
          <a:p>
            <a:pPr lvl="1"/>
            <a:r>
              <a:rPr lang="en-US" dirty="0"/>
              <a:t>We can loop from the back, until we reach the given index, and copy each entry to the next adjacent spot</a:t>
            </a:r>
          </a:p>
          <a:p>
            <a:pPr lvl="1"/>
            <a:endParaRPr lang="en-US" dirty="0"/>
          </a:p>
          <a:p>
            <a:r>
              <a:rPr lang="en-US" dirty="0"/>
              <a:t>We will have to resize, so we can use our </a:t>
            </a:r>
            <a:r>
              <a:rPr lang="en-US" dirty="0" err="1"/>
              <a:t>ensureCapacity</a:t>
            </a:r>
            <a:r>
              <a:rPr lang="en-US" dirty="0"/>
              <a:t>() helper method (but we will resize if we notice adding a new entry made it full)</a:t>
            </a:r>
          </a:p>
        </p:txBody>
      </p:sp>
    </p:spTree>
    <p:extLst>
      <p:ext uri="{BB962C8B-B14F-4D97-AF65-F5344CB8AC3E}">
        <p14:creationId xmlns:p14="http://schemas.microsoft.com/office/powerpoint/2010/main" val="80615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AList</a:t>
            </a:r>
            <a:r>
              <a:rPr lang="en-US" b="1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A83BC-1A5F-4366-B309-E25900ED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1508568"/>
            <a:ext cx="937390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AList</a:t>
            </a:r>
            <a:r>
              <a:rPr lang="en-US" b="1" dirty="0"/>
              <a:t> Class – Removing an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removing an entry at a given index, we will have to remove the gap that is created by the vacancy</a:t>
            </a:r>
          </a:p>
          <a:p>
            <a:r>
              <a:rPr lang="en-US" dirty="0"/>
              <a:t>Each element from index + 1 on will have to slide over 1 spot to the left</a:t>
            </a:r>
          </a:p>
          <a:p>
            <a:pPr lvl="1"/>
            <a:r>
              <a:rPr lang="en-US" dirty="0"/>
              <a:t>We use a loop starting from index+1 until the end, copying each entry to the prior adjacent slot</a:t>
            </a:r>
          </a:p>
        </p:txBody>
      </p:sp>
    </p:spTree>
    <p:extLst>
      <p:ext uri="{BB962C8B-B14F-4D97-AF65-F5344CB8AC3E}">
        <p14:creationId xmlns:p14="http://schemas.microsoft.com/office/powerpoint/2010/main" val="283537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AList</a:t>
            </a:r>
            <a:r>
              <a:rPr lang="en-US" b="1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D471F-B451-4B70-8101-E0FF2EB2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23" y="1520248"/>
            <a:ext cx="8606154" cy="52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second implementation will utilize linked lists</a:t>
            </a:r>
          </a:p>
          <a:p>
            <a:r>
              <a:rPr lang="en-US" b="1" dirty="0"/>
              <a:t>Remember:</a:t>
            </a:r>
          </a:p>
          <a:p>
            <a:pPr lvl="1"/>
            <a:r>
              <a:rPr lang="en-US" dirty="0"/>
              <a:t>Linked lists use memory only as needed (nodes will be garbage collected and the memory freed up for the system)</a:t>
            </a:r>
          </a:p>
          <a:p>
            <a:pPr lvl="1"/>
            <a:r>
              <a:rPr lang="en-US" dirty="0"/>
              <a:t>Avoids having to shift entries around (we can just adjust the pointers to insert a new node or splice out a node to be removed)</a:t>
            </a:r>
          </a:p>
        </p:txBody>
      </p:sp>
    </p:spTree>
    <p:extLst>
      <p:ext uri="{BB962C8B-B14F-4D97-AF65-F5344CB8AC3E}">
        <p14:creationId xmlns:p14="http://schemas.microsoft.com/office/powerpoint/2010/main" val="374842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already seen, there are four possible cases for where a new Node can be added:</a:t>
            </a:r>
          </a:p>
          <a:p>
            <a:pPr lvl="1"/>
            <a:r>
              <a:rPr lang="en-US" dirty="0"/>
              <a:t>To an empty chain</a:t>
            </a:r>
          </a:p>
          <a:p>
            <a:pPr lvl="1"/>
            <a:r>
              <a:rPr lang="en-US" dirty="0"/>
              <a:t>At the beginning of the chain</a:t>
            </a:r>
          </a:p>
          <a:p>
            <a:pPr lvl="1"/>
            <a:r>
              <a:rPr lang="en-US" dirty="0"/>
              <a:t>In between two existing Nodes</a:t>
            </a:r>
          </a:p>
          <a:p>
            <a:pPr lvl="1"/>
            <a:r>
              <a:rPr lang="en-US" dirty="0"/>
              <a:t>At the end of the chain</a:t>
            </a:r>
          </a:p>
          <a:p>
            <a:pPr lvl="1"/>
            <a:endParaRPr lang="en-US" dirty="0"/>
          </a:p>
          <a:p>
            <a:r>
              <a:rPr lang="en-US" dirty="0"/>
              <a:t>We saw with the Bag and Stack implementations, that the first two cases are the same (and easiest to do)</a:t>
            </a:r>
          </a:p>
        </p:txBody>
      </p:sp>
    </p:spTree>
    <p:extLst>
      <p:ext uri="{BB962C8B-B14F-4D97-AF65-F5344CB8AC3E}">
        <p14:creationId xmlns:p14="http://schemas.microsoft.com/office/powerpoint/2010/main" val="341282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1968D-FF2B-49E7-9E9D-ABCB34FD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69" y="1333949"/>
            <a:ext cx="7449718" cy="5094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2084" cy="4351338"/>
          </a:xfrm>
        </p:spPr>
        <p:txBody>
          <a:bodyPr/>
          <a:lstStyle/>
          <a:p>
            <a:r>
              <a:rPr lang="en-US" dirty="0"/>
              <a:t>Adding in between two Nodes would be much easier if we had references to both the prior and after Nodes</a:t>
            </a:r>
          </a:p>
          <a:p>
            <a:r>
              <a:rPr lang="en-US" dirty="0"/>
              <a:t>We can modify our list traversal to track 2 Node pointers to make that possible</a:t>
            </a:r>
          </a:p>
        </p:txBody>
      </p:sp>
    </p:spTree>
    <p:extLst>
      <p:ext uri="{BB962C8B-B14F-4D97-AF65-F5344CB8AC3E}">
        <p14:creationId xmlns:p14="http://schemas.microsoft.com/office/powerpoint/2010/main" val="162483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6538D2-DB77-481C-821E-10C4F6A5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90" y="1620416"/>
            <a:ext cx="7035757" cy="4928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715" y="1847850"/>
            <a:ext cx="320040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Adding to the back requires traversing to the back Node, but once we have that, it's easy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can add a reference to the </a:t>
            </a:r>
            <a:r>
              <a:rPr lang="en-US" dirty="0" err="1"/>
              <a:t>lastNode</a:t>
            </a:r>
            <a:r>
              <a:rPr lang="en-US" dirty="0"/>
              <a:t>, but then we have to handle adding to empty as special case</a:t>
            </a:r>
          </a:p>
        </p:txBody>
      </p:sp>
    </p:spTree>
    <p:extLst>
      <p:ext uri="{BB962C8B-B14F-4D97-AF65-F5344CB8AC3E}">
        <p14:creationId xmlns:p14="http://schemas.microsoft.com/office/powerpoint/2010/main" val="266422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basic way to organize data</a:t>
            </a:r>
          </a:p>
          <a:p>
            <a:pPr lvl="1"/>
            <a:r>
              <a:rPr lang="en-US" dirty="0"/>
              <a:t>To-Do List</a:t>
            </a:r>
          </a:p>
          <a:p>
            <a:pPr lvl="1"/>
            <a:r>
              <a:rPr lang="en-US" dirty="0"/>
              <a:t>Grocery List</a:t>
            </a:r>
          </a:p>
          <a:p>
            <a:pPr lvl="1"/>
            <a:r>
              <a:rPr lang="en-US" dirty="0"/>
              <a:t>Gift list</a:t>
            </a:r>
          </a:p>
          <a:p>
            <a:pPr lvl="1"/>
            <a:endParaRPr lang="en-US" dirty="0"/>
          </a:p>
          <a:p>
            <a:r>
              <a:rPr lang="en-US" dirty="0"/>
              <a:t>Items in list have a position (so differs from Bags in this regard)</a:t>
            </a:r>
          </a:p>
          <a:p>
            <a:pPr lvl="1"/>
            <a:r>
              <a:rPr lang="en-US" dirty="0"/>
              <a:t>The position may or may not be important</a:t>
            </a:r>
          </a:p>
          <a:p>
            <a:pPr lvl="1"/>
            <a:endParaRPr lang="en-US" dirty="0"/>
          </a:p>
          <a:p>
            <a:r>
              <a:rPr lang="en-US" dirty="0"/>
              <a:t>Items may be added anywhere in the list</a:t>
            </a:r>
          </a:p>
          <a:p>
            <a:pPr lvl="1"/>
            <a:r>
              <a:rPr lang="en-US" dirty="0"/>
              <a:t>And later items will slide over</a:t>
            </a:r>
          </a:p>
        </p:txBody>
      </p:sp>
    </p:spTree>
    <p:extLst>
      <p:ext uri="{BB962C8B-B14F-4D97-AF65-F5344CB8AC3E}">
        <p14:creationId xmlns:p14="http://schemas.microsoft.com/office/powerpoint/2010/main" val="1364065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removing a Node:</a:t>
            </a:r>
          </a:p>
          <a:p>
            <a:pPr lvl="1"/>
            <a:r>
              <a:rPr lang="en-US" dirty="0"/>
              <a:t>Remove the first Node</a:t>
            </a:r>
          </a:p>
          <a:p>
            <a:pPr lvl="1"/>
            <a:r>
              <a:rPr lang="en-US" dirty="0"/>
              <a:t>Remove the only Node (same as above)</a:t>
            </a:r>
          </a:p>
          <a:p>
            <a:pPr lvl="1"/>
            <a:r>
              <a:rPr lang="en-US" dirty="0"/>
              <a:t>Remove any other Node</a:t>
            </a:r>
          </a:p>
          <a:p>
            <a:pPr lvl="1"/>
            <a:endParaRPr lang="en-US" dirty="0"/>
          </a:p>
          <a:p>
            <a:r>
              <a:rPr lang="en-US" dirty="0"/>
              <a:t>Again, as we saw from the Bag and Stack, we can easily remove the first (or only) Node</a:t>
            </a:r>
          </a:p>
        </p:txBody>
      </p:sp>
    </p:spTree>
    <p:extLst>
      <p:ext uri="{BB962C8B-B14F-4D97-AF65-F5344CB8AC3E}">
        <p14:creationId xmlns:p14="http://schemas.microsoft.com/office/powerpoint/2010/main" val="373398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4884" cy="4351338"/>
          </a:xfrm>
        </p:spPr>
        <p:txBody>
          <a:bodyPr/>
          <a:lstStyle/>
          <a:p>
            <a:r>
              <a:rPr lang="en-US" dirty="0"/>
              <a:t>Removing any other Node requires removing the Node before the one to remove (the one after can help as well)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3CB47-71F6-403F-B27D-84146032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5" y="1545557"/>
            <a:ext cx="7371942" cy="47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0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LinkedList </a:t>
            </a:r>
            <a:r>
              <a:rPr lang="en-US" b="1" dirty="0"/>
              <a:t>Java Class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built-in library class </a:t>
            </a:r>
            <a:r>
              <a:rPr lang="en-US" b="1" dirty="0"/>
              <a:t>LinkedList</a:t>
            </a:r>
            <a:r>
              <a:rPr lang="en-US" dirty="0"/>
              <a:t>, which implements the interface </a:t>
            </a:r>
            <a:r>
              <a:rPr lang="en-US" b="1" dirty="0"/>
              <a:t>List</a:t>
            </a:r>
            <a:endParaRPr lang="en-US" dirty="0"/>
          </a:p>
          <a:p>
            <a:r>
              <a:rPr lang="en-US" dirty="0"/>
              <a:t>Defines more methods than the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Going forward, we can use </a:t>
            </a:r>
            <a:r>
              <a:rPr lang="en-US" dirty="0" err="1"/>
              <a:t>ArrayList</a:t>
            </a:r>
            <a:r>
              <a:rPr lang="en-US" dirty="0"/>
              <a:t> and LinkedList class libraries whenever we need to have a list-based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7906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Specification for the ADT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39EFA7-DA4B-46E1-AB63-84148D7A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453447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Specification for the ADT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613D0-F577-4FEC-821C-082ECFA1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446909"/>
            <a:ext cx="876422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2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Specification for the ADT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32458-EB49-4392-87A1-C08B82BF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39" y="1564487"/>
            <a:ext cx="7172922" cy="49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3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ADT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ListInterface.java</a:t>
            </a:r>
            <a:r>
              <a:rPr lang="en-US" dirty="0"/>
              <a:t> is an implementation of the ADT List</a:t>
            </a:r>
          </a:p>
          <a:p>
            <a:endParaRPr lang="en-US" dirty="0"/>
          </a:p>
          <a:p>
            <a:r>
              <a:rPr lang="en-US" dirty="0"/>
              <a:t>A bit more complex because more operations to support (and multiple versions of some operations)</a:t>
            </a:r>
          </a:p>
          <a:p>
            <a:endParaRPr lang="en-US" dirty="0"/>
          </a:p>
          <a:p>
            <a:r>
              <a:rPr lang="en-US" dirty="0"/>
              <a:t>Operations will throw </a:t>
            </a:r>
            <a:r>
              <a:rPr lang="en-US" dirty="0" err="1"/>
              <a:t>IndexOutOfBoundsException</a:t>
            </a:r>
            <a:r>
              <a:rPr lang="en-US" dirty="0"/>
              <a:t> if provided position is out of range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79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ADT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can be used to insert entries into it at specific positions</a:t>
            </a:r>
          </a:p>
          <a:p>
            <a:r>
              <a:rPr lang="en-US" dirty="0"/>
              <a:t>Unlike a queue or a stack, you don't have to pre-process – just place it in the proper place as you add</a:t>
            </a:r>
          </a:p>
          <a:p>
            <a:endParaRPr lang="en-US" dirty="0"/>
          </a:p>
          <a:p>
            <a:r>
              <a:rPr lang="en-US" dirty="0"/>
              <a:t>Example:  Entering the results of a race (time trials)</a:t>
            </a:r>
          </a:p>
          <a:p>
            <a:pPr lvl="1"/>
            <a:r>
              <a:rPr lang="en-US" dirty="0"/>
              <a:t>If we enter the results as the competitors post their times, we can add to the List in proper order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7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 err="1"/>
              <a:t>ArrayList</a:t>
            </a:r>
            <a:r>
              <a:rPr lang="en-US" b="1" dirty="0"/>
              <a:t> Library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you've used </a:t>
            </a:r>
            <a:r>
              <a:rPr lang="en-US" dirty="0" err="1"/>
              <a:t>ArrayList</a:t>
            </a:r>
            <a:r>
              <a:rPr lang="en-US" dirty="0"/>
              <a:t> before, it is a Java library class that is an array-based implementation of the </a:t>
            </a:r>
            <a:r>
              <a:rPr lang="en-US" b="1" dirty="0"/>
              <a:t>List</a:t>
            </a:r>
            <a:r>
              <a:rPr lang="en-US" dirty="0"/>
              <a:t> interface</a:t>
            </a:r>
          </a:p>
          <a:p>
            <a:r>
              <a:rPr lang="en-US" dirty="0"/>
              <a:t>Similar to Vector (which is also an implementation of the </a:t>
            </a:r>
            <a:r>
              <a:rPr lang="en-US" b="1" dirty="0"/>
              <a:t>List</a:t>
            </a:r>
            <a:r>
              <a:rPr lang="en-US" dirty="0"/>
              <a:t> interface)</a:t>
            </a:r>
          </a:p>
        </p:txBody>
      </p:sp>
    </p:spTree>
    <p:extLst>
      <p:ext uri="{BB962C8B-B14F-4D97-AF65-F5344CB8AC3E}">
        <p14:creationId xmlns:p14="http://schemas.microsoft.com/office/powerpoint/2010/main" val="78375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 err="1"/>
              <a:t>ArrayList</a:t>
            </a:r>
            <a:r>
              <a:rPr lang="en-US" b="1" dirty="0"/>
              <a:t> Library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119F-8741-4ECF-8B6D-D05CC446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you've used </a:t>
            </a:r>
            <a:r>
              <a:rPr lang="en-US" dirty="0" err="1"/>
              <a:t>ArrayList</a:t>
            </a:r>
            <a:r>
              <a:rPr lang="en-US" dirty="0"/>
              <a:t> before, it is a Java library class that is an array-based implementation of the </a:t>
            </a:r>
            <a:r>
              <a:rPr lang="en-US" b="1" dirty="0"/>
              <a:t>List</a:t>
            </a:r>
            <a:r>
              <a:rPr lang="en-US" dirty="0"/>
              <a:t> interface</a:t>
            </a:r>
          </a:p>
          <a:p>
            <a:r>
              <a:rPr lang="en-US" dirty="0"/>
              <a:t>Similar to Vector (which is also an implementation of the </a:t>
            </a:r>
            <a:r>
              <a:rPr lang="en-US" b="1" dirty="0"/>
              <a:t>List</a:t>
            </a:r>
            <a:r>
              <a:rPr lang="en-US" dirty="0"/>
              <a:t> interface)</a:t>
            </a:r>
          </a:p>
        </p:txBody>
      </p:sp>
    </p:spTree>
    <p:extLst>
      <p:ext uri="{BB962C8B-B14F-4D97-AF65-F5344CB8AC3E}">
        <p14:creationId xmlns:p14="http://schemas.microsoft.com/office/powerpoint/2010/main" val="129869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831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Data Structures</vt:lpstr>
      <vt:lpstr>Lists</vt:lpstr>
      <vt:lpstr>Specification for the ADT List</vt:lpstr>
      <vt:lpstr>Specification for the ADT List</vt:lpstr>
      <vt:lpstr>Specification for the ADT List</vt:lpstr>
      <vt:lpstr>Implementing the ADT List</vt:lpstr>
      <vt:lpstr>Using the ADT List</vt:lpstr>
      <vt:lpstr>The ArrayList Library Class</vt:lpstr>
      <vt:lpstr>The ArrayList Library Class</vt:lpstr>
      <vt:lpstr>Array-Based Implementation</vt:lpstr>
      <vt:lpstr>AList Class</vt:lpstr>
      <vt:lpstr>AList Class – Adding a New Entry</vt:lpstr>
      <vt:lpstr>AList Class</vt:lpstr>
      <vt:lpstr>AList Class – Removing an Entry</vt:lpstr>
      <vt:lpstr>AList Class</vt:lpstr>
      <vt:lpstr>Linked List-Based Implementation</vt:lpstr>
      <vt:lpstr>Linked List-Based Implementation</vt:lpstr>
      <vt:lpstr>Linked List-Based Implementation</vt:lpstr>
      <vt:lpstr>Linked List-Based Implementation</vt:lpstr>
      <vt:lpstr>Linked List-Based Implementation</vt:lpstr>
      <vt:lpstr>Linked List-Based Implementation</vt:lpstr>
      <vt:lpstr>The LinkedList Java Class Library</vt:lpstr>
    </vt:vector>
  </TitlesOfParts>
  <Company>Adelphi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Computer Programming</dc:title>
  <dc:creator>Sung Kim</dc:creator>
  <cp:lastModifiedBy>Sung Kim</cp:lastModifiedBy>
  <cp:revision>260</cp:revision>
  <dcterms:created xsi:type="dcterms:W3CDTF">2019-01-16T17:18:33Z</dcterms:created>
  <dcterms:modified xsi:type="dcterms:W3CDTF">2020-11-04T17:57:43Z</dcterms:modified>
</cp:coreProperties>
</file>