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4D81-60E7-4BF1-B0A2-68B03036C34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A8EB-CF45-47E3-B54E-110A2784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256-6633-407E-88EE-592773E32D33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02E7-AD6C-4FBA-A362-60CCA78C483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0FE-CB48-4DC3-9E73-540579A9643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2DF3-09F2-4CEA-B38E-606E12DAB0A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5596-FC80-4511-9994-4EBB9780F77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ECA-D212-4E04-90C5-6F0E683419D8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790-6FAA-4E12-9323-6693AC85C86F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BE3C-4825-45D4-8BCD-1302A7B92847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11E4-C46D-4A76-96CA-2735FB287606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E1-9547-4479-93A0-9861B8640EE6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4749-09D1-4B64-A2D9-040EC650DE58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CC58-FE4F-4CBE-A0B3-D03C7B9DD07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Topic 2 – Bags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57200" y="446088"/>
            <a:ext cx="327355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1" dirty="0"/>
              <a:t>Carrano &amp; Henry,</a:t>
            </a:r>
          </a:p>
          <a:p>
            <a:pPr>
              <a:defRPr/>
            </a:pPr>
            <a:r>
              <a:rPr lang="en-US" sz="2200" b="1" dirty="0" err="1"/>
              <a:t>Chp</a:t>
            </a:r>
            <a:r>
              <a:rPr lang="en-US" sz="2200" b="1" dirty="0"/>
              <a:t>. 1 (pp. 29 – 50) </a:t>
            </a:r>
          </a:p>
        </p:txBody>
      </p:sp>
    </p:spTree>
    <p:extLst>
      <p:ext uri="{BB962C8B-B14F-4D97-AF65-F5344CB8AC3E}">
        <p14:creationId xmlns:p14="http://schemas.microsoft.com/office/powerpoint/2010/main" val="1645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 Piggy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is a piggy bank</a:t>
            </a:r>
          </a:p>
          <a:p>
            <a:r>
              <a:rPr lang="en-US" dirty="0"/>
              <a:t>A Bag is a fitting representation </a:t>
            </a:r>
          </a:p>
          <a:p>
            <a:pPr lvl="1"/>
            <a:r>
              <a:rPr lang="en-US" dirty="0"/>
              <a:t>The piggy bank holds coins but does not organize them</a:t>
            </a:r>
          </a:p>
          <a:p>
            <a:pPr lvl="1"/>
            <a:r>
              <a:rPr lang="en-US" dirty="0"/>
              <a:t>Duplicate coins (i.e., of the same denomination) are possible</a:t>
            </a:r>
          </a:p>
          <a:p>
            <a:r>
              <a:rPr lang="en-US" dirty="0"/>
              <a:t>Actually can even be simpler as there are only three operations (add a coin, remove a coin, check if empty)</a:t>
            </a:r>
          </a:p>
          <a:p>
            <a:endParaRPr lang="en-US" dirty="0"/>
          </a:p>
          <a:p>
            <a:r>
              <a:rPr lang="en-US" dirty="0"/>
              <a:t>Assuming we have a class </a:t>
            </a:r>
            <a:r>
              <a:rPr lang="en-US" b="1" dirty="0"/>
              <a:t>Coin</a:t>
            </a:r>
            <a:r>
              <a:rPr lang="en-US" dirty="0"/>
              <a:t>, let's see how this will look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Abstracting Out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this point, you may feel uncomfortable writing a program that depends on code that does not yet exist</a:t>
            </a:r>
          </a:p>
          <a:p>
            <a:r>
              <a:rPr lang="en-US" b="1" dirty="0"/>
              <a:t>Get used to it!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You have to get comfortable with compartmentalizing and working on separate modules</a:t>
            </a:r>
          </a:p>
          <a:p>
            <a:r>
              <a:rPr lang="en-US" dirty="0"/>
              <a:t>You will not be able to write every line of code that goes into a system</a:t>
            </a:r>
          </a:p>
          <a:p>
            <a:r>
              <a:rPr lang="en-US" dirty="0"/>
              <a:t>And you do not have to wait until the last minute to test and figure out how it will be used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Abstracting Out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a vending machine</a:t>
            </a:r>
          </a:p>
          <a:p>
            <a:r>
              <a:rPr lang="en-US" dirty="0"/>
              <a:t>A user can only perform tasks that the machine's interface allows</a:t>
            </a:r>
          </a:p>
          <a:p>
            <a:pPr lvl="1"/>
            <a:r>
              <a:rPr lang="en-US" dirty="0"/>
              <a:t>Cannot access the inside of the machine, but knows how to use it</a:t>
            </a:r>
          </a:p>
          <a:p>
            <a:r>
              <a:rPr lang="en-US" dirty="0"/>
              <a:t>Even if the inside of the machine changes, the user can still interact with the machine via the interface and use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about the ADT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perform tasks specific to the ADT</a:t>
            </a:r>
          </a:p>
          <a:p>
            <a:r>
              <a:rPr lang="en-US" dirty="0"/>
              <a:t>Must adhere to the specifications of the operations of the ADT (required parameters, pre-conditions,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Cannot access data inside the ADT without the ADT operations</a:t>
            </a:r>
          </a:p>
          <a:p>
            <a:r>
              <a:rPr lang="en-US" dirty="0"/>
              <a:t>You can use the ADT, even if you don't know how the data is stored</a:t>
            </a:r>
          </a:p>
          <a:p>
            <a:r>
              <a:rPr lang="en-US" dirty="0"/>
              <a:t>Usable even with a brand </a:t>
            </a:r>
            <a:r>
              <a:rPr lang="en-US"/>
              <a:t>new implementation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ADT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set </a:t>
            </a:r>
            <a:r>
              <a:rPr lang="en-US" dirty="0"/>
              <a:t>is a special kind of bag, where duplicate entries are not allowed</a:t>
            </a:r>
          </a:p>
          <a:p>
            <a:r>
              <a:rPr lang="en-US" dirty="0"/>
              <a:t>How would we design such a data structure?</a:t>
            </a:r>
          </a:p>
          <a:p>
            <a:r>
              <a:rPr lang="en-US" dirty="0"/>
              <a:t>We can use the basic framework for the bag, but need to make some adjustments…</a:t>
            </a:r>
          </a:p>
          <a:p>
            <a:pPr lvl="1"/>
            <a:r>
              <a:rPr lang="en-US" dirty="0"/>
              <a:t>add / remove need to be changed so each entry is unique</a:t>
            </a:r>
          </a:p>
          <a:p>
            <a:pPr lvl="1"/>
            <a:r>
              <a:rPr lang="en-US" dirty="0" err="1"/>
              <a:t>getFrequenceOf</a:t>
            </a:r>
            <a:r>
              <a:rPr lang="en-US" dirty="0"/>
              <a:t> is not needed</a:t>
            </a:r>
          </a:p>
          <a:p>
            <a:pPr lvl="1"/>
            <a:endParaRPr lang="en-US" dirty="0"/>
          </a:p>
          <a:p>
            <a:r>
              <a:rPr lang="en-US" dirty="0"/>
              <a:t>SetInterface.java shows an implementation of a Set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7465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previous discussion, we focused on the properties and operations of our bag</a:t>
            </a:r>
          </a:p>
          <a:p>
            <a:r>
              <a:rPr lang="en-US" dirty="0"/>
              <a:t>We did not make any assumptions about how the data would be organized</a:t>
            </a:r>
          </a:p>
          <a:p>
            <a:r>
              <a:rPr lang="en-US" dirty="0"/>
              <a:t>We will look at various possible implementations, falling into two categories:</a:t>
            </a:r>
          </a:p>
          <a:p>
            <a:pPr lvl="1"/>
            <a:r>
              <a:rPr lang="en-US" dirty="0"/>
              <a:t>Array based (</a:t>
            </a:r>
            <a:r>
              <a:rPr lang="en-US" dirty="0" err="1"/>
              <a:t>chp</a:t>
            </a:r>
            <a:r>
              <a:rPr lang="en-US" dirty="0"/>
              <a:t>. 2)</a:t>
            </a:r>
          </a:p>
          <a:p>
            <a:pPr lvl="1"/>
            <a:r>
              <a:rPr lang="en-US" dirty="0"/>
              <a:t>Linked list based (</a:t>
            </a:r>
            <a:r>
              <a:rPr lang="en-US" dirty="0" err="1"/>
              <a:t>chp</a:t>
            </a:r>
            <a:r>
              <a:rPr lang="en-US" dirty="0"/>
              <a:t>.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Fixed-Sized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implementation will use a fixed-sized array, meaning the bag can be full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BF239-F82E-44C4-AD90-C2816D1F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17" y="2494620"/>
            <a:ext cx="5505966" cy="38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Fixed-Sized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we manage this implementation?</a:t>
            </a:r>
          </a:p>
          <a:p>
            <a:r>
              <a:rPr lang="en-US" dirty="0"/>
              <a:t>Suppose we establish a rule that entries occupy continuous slots, starting from 0</a:t>
            </a:r>
          </a:p>
          <a:p>
            <a:r>
              <a:rPr lang="en-US" dirty="0"/>
              <a:t>Given this particular implementation of the bag, how should the different operations work?</a:t>
            </a:r>
          </a:p>
          <a:p>
            <a:pPr lvl="1"/>
            <a:r>
              <a:rPr lang="en-US" dirty="0"/>
              <a:t>Add?</a:t>
            </a:r>
          </a:p>
          <a:p>
            <a:pPr lvl="1"/>
            <a:r>
              <a:rPr lang="en-US" dirty="0"/>
              <a:t>Remove?</a:t>
            </a:r>
          </a:p>
          <a:p>
            <a:pPr lvl="1"/>
            <a:r>
              <a:rPr lang="en-US" dirty="0"/>
              <a:t>Anything else?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implementing a larger class, don't attempt to code the entire class before testing</a:t>
            </a:r>
          </a:p>
          <a:p>
            <a:r>
              <a:rPr lang="en-US" dirty="0"/>
              <a:t>First identify the data properties that are needed</a:t>
            </a:r>
          </a:p>
          <a:p>
            <a:pPr lvl="1"/>
            <a:r>
              <a:rPr lang="en-US" dirty="0"/>
              <a:t>The array that the entries are stored in</a:t>
            </a:r>
          </a:p>
          <a:p>
            <a:pPr lvl="1"/>
            <a:r>
              <a:rPr lang="en-US" dirty="0"/>
              <a:t>The number of entries in the bag</a:t>
            </a:r>
          </a:p>
          <a:p>
            <a:pPr lvl="1"/>
            <a:r>
              <a:rPr lang="en-US" dirty="0"/>
              <a:t>A constant value for the default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00061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Then, identify the </a:t>
            </a:r>
            <a:r>
              <a:rPr lang="en-US" b="1" dirty="0"/>
              <a:t>core methods</a:t>
            </a:r>
            <a:r>
              <a:rPr lang="en-US" dirty="0"/>
              <a:t> that you can implement AND </a:t>
            </a:r>
            <a:r>
              <a:rPr lang="en-US" b="1" dirty="0"/>
              <a:t>test</a:t>
            </a:r>
            <a:r>
              <a:rPr lang="en-US" dirty="0"/>
              <a:t> before moving on to the rest of the class</a:t>
            </a:r>
          </a:p>
          <a:p>
            <a:r>
              <a:rPr lang="en-US" dirty="0"/>
              <a:t>What are the core methods for our array-based bag?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 err="1"/>
              <a:t>isArrayFull</a:t>
            </a:r>
            <a:endParaRPr lang="en-US" dirty="0"/>
          </a:p>
          <a:p>
            <a:pPr lvl="1"/>
            <a:r>
              <a:rPr lang="en-US" dirty="0" err="1"/>
              <a:t>toArray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work on the other methods</a:t>
            </a:r>
          </a:p>
          <a:p>
            <a:pPr lvl="1"/>
            <a:r>
              <a:rPr lang="en-US" dirty="0" err="1"/>
              <a:t>getCurrentSize</a:t>
            </a:r>
            <a:endParaRPr lang="en-US" dirty="0"/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 err="1"/>
              <a:t>getFrequencyOf</a:t>
            </a:r>
            <a:endParaRPr lang="en-US" dirty="0"/>
          </a:p>
          <a:p>
            <a:pPr lvl="1"/>
            <a:r>
              <a:rPr lang="en-US" dirty="0"/>
              <a:t>contains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6E3C9-3CD7-41B2-97BA-5D934C1F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86" y="1483071"/>
            <a:ext cx="5258227" cy="48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Core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start to implement the </a:t>
            </a:r>
            <a:r>
              <a:rPr lang="en-US" dirty="0" err="1"/>
              <a:t>ArrayBag</a:t>
            </a:r>
            <a:r>
              <a:rPr lang="en-US" dirty="0"/>
              <a:t> class, we want to focus on and test the core methods first</a:t>
            </a:r>
          </a:p>
          <a:p>
            <a:r>
              <a:rPr lang="en-US" dirty="0"/>
              <a:t>Good to start by outlining the class, declare headers for all the methods, write out the header comments</a:t>
            </a:r>
          </a:p>
          <a:p>
            <a:r>
              <a:rPr lang="en-US" dirty="0"/>
              <a:t>Then take each core method in turn and make implementation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add</a:t>
            </a:r>
            <a:r>
              <a:rPr lang="en-US" b="1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we add a new entry into our fixed-sized array bag?</a:t>
            </a:r>
          </a:p>
          <a:p>
            <a:pPr lvl="1"/>
            <a:r>
              <a:rPr lang="en-US" dirty="0"/>
              <a:t>We check to make sure that the bag is not full (if it is full, return FALSE)</a:t>
            </a:r>
          </a:p>
          <a:p>
            <a:pPr lvl="1"/>
            <a:r>
              <a:rPr lang="en-US" dirty="0"/>
              <a:t>We add the new entry into the next available spot</a:t>
            </a:r>
          </a:p>
          <a:p>
            <a:pPr lvl="1"/>
            <a:r>
              <a:rPr lang="en-US" dirty="0"/>
              <a:t>We increment the number of entries</a:t>
            </a:r>
          </a:p>
          <a:p>
            <a:pPr lvl="1"/>
            <a:r>
              <a:rPr lang="en-US" dirty="0"/>
              <a:t>Return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add</a:t>
            </a:r>
            <a:r>
              <a:rPr lang="en-US" b="1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25</a:t>
            </a:fld>
            <a:endParaRPr lang="en-US"/>
          </a:p>
        </p:txBody>
      </p:sp>
      <p:pic>
        <p:nvPicPr>
          <p:cNvPr id="8" name="A figure illustrates Adding entries to an array that represents a bag, whose capacity is 6, until it becomes full.&#10;&#10;Picture 2" descr="A figure illustrates Adding entries to an array that represents a bag, whose capacity is 6, until it becomes full.Picture 2">
            <a:extLst>
              <a:ext uri="{FF2B5EF4-FFF2-40B4-BE49-F238E27FC236}">
                <a16:creationId xmlns:a16="http://schemas.microsoft.com/office/drawing/2014/main" id="{50C1AF83-1F73-466F-8CD2-6F7D1402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321"/>
          <a:stretch>
            <a:fillRect/>
          </a:stretch>
        </p:blipFill>
        <p:spPr>
          <a:xfrm>
            <a:off x="1990385" y="1518566"/>
            <a:ext cx="8211229" cy="43929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1837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add</a:t>
            </a:r>
            <a:r>
              <a:rPr lang="en-US" b="1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26</a:t>
            </a:fld>
            <a:endParaRPr lang="en-US"/>
          </a:p>
        </p:txBody>
      </p:sp>
      <p:pic>
        <p:nvPicPr>
          <p:cNvPr id="3" name="A figure illustrates Adding entries to an array that represents a bag, whose capacity is 6, until it becomes full.&#10;&#10;Picture 2" descr="A figure illustrates Adding entries to an array that represents a bag, whose capacity is 6, until it becomes full.Picture 2">
            <a:extLst>
              <a:ext uri="{FF2B5EF4-FFF2-40B4-BE49-F238E27FC236}">
                <a16:creationId xmlns:a16="http://schemas.microsoft.com/office/drawing/2014/main" id="{F38B5C28-3998-4537-ABC6-26324B72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78" r="3110"/>
          <a:stretch>
            <a:fillRect/>
          </a:stretch>
        </p:blipFill>
        <p:spPr>
          <a:xfrm>
            <a:off x="2024695" y="1786941"/>
            <a:ext cx="8142609" cy="36032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029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the Implementation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good practice to include checks for anticipated errors</a:t>
            </a:r>
          </a:p>
          <a:p>
            <a:pPr lvl="1"/>
            <a:r>
              <a:rPr lang="en-US" dirty="0"/>
              <a:t>Validate input data and arguments to a method</a:t>
            </a:r>
          </a:p>
          <a:p>
            <a:pPr lvl="1"/>
            <a:endParaRPr lang="en-US" dirty="0"/>
          </a:p>
          <a:p>
            <a:r>
              <a:rPr lang="en-US" dirty="0"/>
              <a:t>We can refine the implementation by adding two additional data properties</a:t>
            </a:r>
          </a:p>
          <a:p>
            <a:pPr lvl="1"/>
            <a:r>
              <a:rPr lang="en-US" dirty="0"/>
              <a:t>MAX_CAPACITY</a:t>
            </a:r>
          </a:p>
          <a:p>
            <a:pPr lvl="1"/>
            <a:r>
              <a:rPr lang="en-US" dirty="0" err="1"/>
              <a:t>integrityOK</a:t>
            </a:r>
            <a:r>
              <a:rPr lang="en-US" dirty="0"/>
              <a:t>  - flag value we can use to </a:t>
            </a:r>
            <a:r>
              <a:rPr lang="en-US"/>
              <a:t>throw exception</a:t>
            </a:r>
            <a:r>
              <a:rPr lang="en-US" dirty="0"/>
              <a:t>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the Implementation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new properties,</a:t>
            </a:r>
          </a:p>
          <a:p>
            <a:pPr lvl="1"/>
            <a:r>
              <a:rPr lang="en-US" dirty="0"/>
              <a:t>Revise constructor to throw an exception if attempting to create a bag larger than MAX_CAPACITY</a:t>
            </a:r>
          </a:p>
          <a:p>
            <a:pPr lvl="1"/>
            <a:r>
              <a:rPr lang="en-US" dirty="0"/>
              <a:t>Define a </a:t>
            </a:r>
            <a:r>
              <a:rPr lang="en-US" b="1" dirty="0" err="1"/>
              <a:t>checkIntegrity</a:t>
            </a:r>
            <a:r>
              <a:rPr lang="en-US" b="1" dirty="0"/>
              <a:t>()</a:t>
            </a:r>
            <a:r>
              <a:rPr lang="en-US" dirty="0"/>
              <a:t> private method to throw an exception if the </a:t>
            </a:r>
            <a:r>
              <a:rPr lang="en-US" b="1" dirty="0" err="1"/>
              <a:t>integrityOK</a:t>
            </a:r>
            <a:r>
              <a:rPr lang="en-US" dirty="0"/>
              <a:t> flag value is false</a:t>
            </a:r>
          </a:p>
          <a:p>
            <a:pPr lvl="1"/>
            <a:r>
              <a:rPr lang="en-US" dirty="0"/>
              <a:t>We can call </a:t>
            </a:r>
            <a:r>
              <a:rPr lang="en-US" dirty="0" err="1"/>
              <a:t>checkIntegrity</a:t>
            </a:r>
            <a:r>
              <a:rPr lang="en-US" dirty="0"/>
              <a:t>() before attempting to add to the bag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Core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core methods completed, we should test them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Recall that in order to implement an interface, we must have definitions for each of the contracted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the time being, we can create </a:t>
            </a:r>
            <a:r>
              <a:rPr lang="en-US" b="1" dirty="0"/>
              <a:t>stubs</a:t>
            </a:r>
            <a:r>
              <a:rPr lang="en-US" dirty="0"/>
              <a:t> for the remove and clear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Abstract data types (ADTs) are a powerful tool to make programs and data structures adaptable</a:t>
            </a:r>
          </a:p>
          <a:p>
            <a:r>
              <a:rPr lang="en-US" dirty="0"/>
              <a:t>An ADT is a specification for a group of values and the operations on those values that is defined </a:t>
            </a:r>
            <a:r>
              <a:rPr lang="en-US" b="1" dirty="0"/>
              <a:t>conceptually</a:t>
            </a:r>
            <a:r>
              <a:rPr lang="en-US" dirty="0"/>
              <a:t> and </a:t>
            </a:r>
            <a:r>
              <a:rPr lang="en-US" b="1" dirty="0"/>
              <a:t>independently of any programming language</a:t>
            </a:r>
            <a:endParaRPr lang="en-US" dirty="0"/>
          </a:p>
          <a:p>
            <a:r>
              <a:rPr lang="en-US" dirty="0"/>
              <a:t>A data structure is an implementation of an ADT within a specific programming language</a:t>
            </a:r>
          </a:p>
          <a:p>
            <a:endParaRPr lang="en-US" dirty="0"/>
          </a:p>
          <a:p>
            <a:r>
              <a:rPr lang="en-US" dirty="0"/>
              <a:t>As you become more experienced, you want to think of programming as problem solving, and not as an exercise in coding in a specific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Core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test the constructor, the add method, and making sure our capacity check works</a:t>
            </a:r>
          </a:p>
          <a:p>
            <a:pPr lvl="1"/>
            <a:r>
              <a:rPr lang="en-US" dirty="0"/>
              <a:t>Create an empty bag with default capacity; add some elements; call helper </a:t>
            </a:r>
            <a:r>
              <a:rPr lang="en-US" dirty="0" err="1"/>
              <a:t>testAdd</a:t>
            </a:r>
            <a:r>
              <a:rPr lang="en-US" dirty="0"/>
              <a:t> method to add more (should pass)</a:t>
            </a:r>
          </a:p>
          <a:p>
            <a:pPr lvl="1"/>
            <a:r>
              <a:rPr lang="en-US" dirty="0"/>
              <a:t>Create a bag with capacity of 7 with 7 entries; call helper </a:t>
            </a:r>
            <a:r>
              <a:rPr lang="en-US" dirty="0" err="1"/>
              <a:t>testAdd</a:t>
            </a:r>
            <a:r>
              <a:rPr lang="en-US" dirty="0"/>
              <a:t> method to add more (should fail)</a:t>
            </a:r>
          </a:p>
          <a:p>
            <a:pPr lvl="1"/>
            <a:r>
              <a:rPr lang="en-US" dirty="0"/>
              <a:t>Define a </a:t>
            </a:r>
            <a:r>
              <a:rPr lang="en-US" dirty="0" err="1"/>
              <a:t>displayBag</a:t>
            </a:r>
            <a:r>
              <a:rPr lang="en-US" dirty="0"/>
              <a:t>() method to show the state of the bag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More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we confirm that the core methods work, we can add more to our implementation</a:t>
            </a:r>
          </a:p>
          <a:p>
            <a:pPr lvl="1"/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 err="1"/>
              <a:t>getCurrentSize</a:t>
            </a:r>
            <a:endParaRPr lang="en-US" dirty="0"/>
          </a:p>
          <a:p>
            <a:pPr lvl="1"/>
            <a:r>
              <a:rPr lang="en-US" dirty="0" err="1"/>
              <a:t>getFrequencyOf</a:t>
            </a:r>
            <a:endParaRPr lang="en-US" dirty="0"/>
          </a:p>
          <a:p>
            <a:pPr lvl="1"/>
            <a:r>
              <a:rPr lang="en-US" dirty="0"/>
              <a:t>contains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Removal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an entry from the bag requires some upkeep</a:t>
            </a:r>
          </a:p>
          <a:p>
            <a:pPr lvl="1"/>
            <a:r>
              <a:rPr lang="en-US" dirty="0"/>
              <a:t>For the default remove method (that takes no parameters), we can just decide to remove the last entry (easiest to maintain)</a:t>
            </a:r>
          </a:p>
          <a:p>
            <a:pPr lvl="1"/>
            <a:r>
              <a:rPr lang="en-US" dirty="0"/>
              <a:t>But if we remove a specific entry, we are going to have to move entries to close the vacated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32</a:t>
            </a:fld>
            <a:endParaRPr lang="en-US"/>
          </a:p>
        </p:txBody>
      </p:sp>
      <p:pic>
        <p:nvPicPr>
          <p:cNvPr id="6" name="A figure illustrates the array after a successful search.&#10;&#10;Picture 2" descr="A figure illustrates the array after a successful search.Picture 2">
            <a:extLst>
              <a:ext uri="{FF2B5EF4-FFF2-40B4-BE49-F238E27FC236}">
                <a16:creationId xmlns:a16="http://schemas.microsoft.com/office/drawing/2014/main" id="{5E3860C2-A8AB-410D-8A39-9853E360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699020"/>
            <a:ext cx="5753100" cy="24779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398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Removal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1:  Slide everything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33</a:t>
            </a:fld>
            <a:endParaRPr lang="en-US"/>
          </a:p>
        </p:txBody>
      </p:sp>
      <p:pic>
        <p:nvPicPr>
          <p:cNvPr id="5" name="A figure illustrates the pre and post shifting of subsequent entries remove a gap in an array.&#10;&#10;Picture 1" descr="A figure illustrates the pre and post shifting of subsequent entries remove a gap in an array.Picture 1">
            <a:extLst>
              <a:ext uri="{FF2B5EF4-FFF2-40B4-BE49-F238E27FC236}">
                <a16:creationId xmlns:a16="http://schemas.microsoft.com/office/drawing/2014/main" id="{522E3F75-B39B-4EF5-B465-87341A9B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1" y="2461606"/>
            <a:ext cx="5258937" cy="38502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06142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Removal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2:  Swap last entry into vacated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34</a:t>
            </a:fld>
            <a:endParaRPr lang="en-US"/>
          </a:p>
        </p:txBody>
      </p:sp>
      <p:pic>
        <p:nvPicPr>
          <p:cNvPr id="7" name="A figure illustrates the steps to avoid the gap in an array while removing an entry.&#10;&#10;Picture 1" descr="A figure illustrates the steps to avoid the gap in an array while removing an entry.Picture 1">
            <a:extLst>
              <a:ext uri="{FF2B5EF4-FFF2-40B4-BE49-F238E27FC236}">
                <a16:creationId xmlns:a16="http://schemas.microsoft.com/office/drawing/2014/main" id="{777B1044-C57A-4C1C-B33A-1A5F601B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22" y="2423408"/>
            <a:ext cx="5195755" cy="39710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649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Removal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leverage the code we write so it can be reused</a:t>
            </a:r>
          </a:p>
          <a:p>
            <a:pPr lvl="1"/>
            <a:r>
              <a:rPr lang="en-US" dirty="0"/>
              <a:t>remove() – remove the last entry</a:t>
            </a:r>
          </a:p>
          <a:p>
            <a:pPr lvl="1"/>
            <a:r>
              <a:rPr lang="en-US" dirty="0"/>
              <a:t>remove(int </a:t>
            </a:r>
            <a:r>
              <a:rPr lang="en-US" dirty="0" err="1"/>
              <a:t>givenIndex</a:t>
            </a:r>
            <a:r>
              <a:rPr lang="en-US" dirty="0"/>
              <a:t>) – remove the given entry, swap in the last entry</a:t>
            </a:r>
          </a:p>
          <a:p>
            <a:pPr lvl="1"/>
            <a:r>
              <a:rPr lang="en-US" dirty="0"/>
              <a:t>remove(T </a:t>
            </a:r>
            <a:r>
              <a:rPr lang="en-US" dirty="0" err="1"/>
              <a:t>anEntry</a:t>
            </a:r>
            <a:r>
              <a:rPr lang="en-US" dirty="0"/>
              <a:t>) – find index of </a:t>
            </a:r>
            <a:r>
              <a:rPr lang="en-US" dirty="0" err="1"/>
              <a:t>anEntry</a:t>
            </a:r>
            <a:r>
              <a:rPr lang="en-US" dirty="0"/>
              <a:t>, call remove(</a:t>
            </a:r>
            <a:r>
              <a:rPr lang="en-US" dirty="0" err="1"/>
              <a:t>i</a:t>
            </a:r>
            <a:r>
              <a:rPr lang="en-US" dirty="0"/>
              <a:t>) with the index</a:t>
            </a:r>
          </a:p>
          <a:p>
            <a:pPr lvl="2"/>
            <a:r>
              <a:rPr lang="en-US" dirty="0"/>
              <a:t>Can create a private helper method </a:t>
            </a:r>
            <a:r>
              <a:rPr lang="en-US" dirty="0" err="1"/>
              <a:t>getIndexOf</a:t>
            </a:r>
            <a:r>
              <a:rPr lang="en-US" dirty="0"/>
              <a:t>(T </a:t>
            </a:r>
            <a:r>
              <a:rPr lang="en-US" dirty="0" err="1"/>
              <a:t>anEntry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can also be used for our contains() method</a:t>
            </a:r>
          </a:p>
          <a:p>
            <a:pPr lvl="1"/>
            <a:r>
              <a:rPr lang="en-US" dirty="0"/>
              <a:t>clear() – while the bag is not empty, call remove()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4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arrays are fixed-length structures, we will want to resize our array-based bag if we are full</a:t>
            </a:r>
          </a:p>
          <a:p>
            <a:r>
              <a:rPr lang="en-US" dirty="0"/>
              <a:t>One approach is when attempting to add a new entry, if we find the bag is full, we create a new bag of double the size, copy the old entries into the new bag, and add the new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36</a:t>
            </a:fld>
            <a:endParaRPr lang="en-US"/>
          </a:p>
        </p:txBody>
      </p:sp>
      <p:pic>
        <p:nvPicPr>
          <p:cNvPr id="6" name="A figure illustrates the process while resizing an array.&#10;&#10;Picture 1" descr="A figure illustrates the process while resizing an array.Picture 1">
            <a:extLst>
              <a:ext uri="{FF2B5EF4-FFF2-40B4-BE49-F238E27FC236}">
                <a16:creationId xmlns:a16="http://schemas.microsoft.com/office/drawing/2014/main" id="{FEB4B9E2-FEF6-464C-8B7B-D2528CA7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48372"/>
            <a:ext cx="8534400" cy="12252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1137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do this by:  creating a temp reference to our array, allocate a new array of double the size, copy each entry from old array to new array, and delete the old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37</a:t>
            </a:fld>
            <a:endParaRPr lang="en-US"/>
          </a:p>
        </p:txBody>
      </p:sp>
      <p:pic>
        <p:nvPicPr>
          <p:cNvPr id="5" name="A figure illustrates the process involved in resizing an array.  An Array&#10;&#10;Picture 1" descr="A figure illustrates the process involved in resizing an array.  An ArrayPicture 1">
            <a:extLst>
              <a:ext uri="{FF2B5EF4-FFF2-40B4-BE49-F238E27FC236}">
                <a16:creationId xmlns:a16="http://schemas.microsoft.com/office/drawing/2014/main" id="{947EDA2C-057A-474D-B9AC-7669FDAC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42" y="3418572"/>
            <a:ext cx="5335988" cy="697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 figure illustrates the process involved in resizing an array. Two references to the same array&#10;&#10;Picture 1" descr="A figure illustrates the process involved in resizing an array. Two references to the same arrayPicture 1">
            <a:extLst>
              <a:ext uri="{FF2B5EF4-FFF2-40B4-BE49-F238E27FC236}">
                <a16:creationId xmlns:a16="http://schemas.microsoft.com/office/drawing/2014/main" id="{C456D901-46DB-4C33-90F7-DC4E0B13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42" y="4336489"/>
            <a:ext cx="5335988" cy="14712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4986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Resizing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38</a:t>
            </a:fld>
            <a:endParaRPr lang="en-US"/>
          </a:p>
        </p:txBody>
      </p:sp>
      <p:pic>
        <p:nvPicPr>
          <p:cNvPr id="6" name="A figure illustrates the process involved in resizing an array. The original array variable now references a new larger array.&#10;&#10;Picture 1" descr="A figure illustrates the process involved in resizing an array. The original array variable now references a new larger array.Picture 1">
            <a:extLst>
              <a:ext uri="{FF2B5EF4-FFF2-40B4-BE49-F238E27FC236}">
                <a16:creationId xmlns:a16="http://schemas.microsoft.com/office/drawing/2014/main" id="{34B35105-A083-4474-B1B2-287E866C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783852"/>
            <a:ext cx="8534400" cy="1578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A figure illustrates the process involved in resizing an array. The entries in the original array are copied to the new array&#10;&#10;Picture 1" descr="A figure illustrates the process involved in resizing an array. The entries in the original array are copied to the new arrayPicture 1">
            <a:extLst>
              <a:ext uri="{FF2B5EF4-FFF2-40B4-BE49-F238E27FC236}">
                <a16:creationId xmlns:a16="http://schemas.microsoft.com/office/drawing/2014/main" id="{B5764CCA-8CC9-4A9E-9770-71CE3987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368192"/>
            <a:ext cx="8162133" cy="1509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A figure illustrates the process involved in resizing an array. The original array is discarded&#10;&#10;Picture 1" descr="A figure illustrates the process involved in resizing an array. The original array is discardedPicture 1">
            <a:extLst>
              <a:ext uri="{FF2B5EF4-FFF2-40B4-BE49-F238E27FC236}">
                <a16:creationId xmlns:a16="http://schemas.microsoft.com/office/drawing/2014/main" id="{D60B3DF7-6504-4EE8-85FA-3D47DF3C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5017816"/>
            <a:ext cx="8230720" cy="15226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4436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Alternate way:  use existing code!</a:t>
            </a:r>
          </a:p>
          <a:p>
            <a:r>
              <a:rPr lang="en-US" dirty="0"/>
              <a:t>The Java Arrays class has a static </a:t>
            </a:r>
            <a:r>
              <a:rPr lang="en-US" b="1" dirty="0" err="1"/>
              <a:t>copyOf</a:t>
            </a:r>
            <a:r>
              <a:rPr lang="en-US" b="1" dirty="0"/>
              <a:t>(</a:t>
            </a:r>
            <a:r>
              <a:rPr lang="en-US" b="1" dirty="0" err="1"/>
              <a:t>sourceArray</a:t>
            </a:r>
            <a:r>
              <a:rPr lang="en-US" b="1" dirty="0"/>
              <a:t>, </a:t>
            </a:r>
            <a:r>
              <a:rPr lang="en-US" b="1" dirty="0" err="1"/>
              <a:t>newLength</a:t>
            </a:r>
            <a:r>
              <a:rPr lang="en-US" b="1" dirty="0"/>
              <a:t>)</a:t>
            </a:r>
            <a:r>
              <a:rPr lang="en-US" dirty="0"/>
              <a:t> method that will do this for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39</a:t>
            </a:fld>
            <a:endParaRPr lang="en-US"/>
          </a:p>
        </p:txBody>
      </p:sp>
      <p:pic>
        <p:nvPicPr>
          <p:cNvPr id="6" name="A figure illustrates the effect of a statement.&#10;&#10;Picture 1" descr="A figure illustrates the effect of a statement.Picture 1">
            <a:extLst>
              <a:ext uri="{FF2B5EF4-FFF2-40B4-BE49-F238E27FC236}">
                <a16:creationId xmlns:a16="http://schemas.microsoft.com/office/drawing/2014/main" id="{1FD8E7A0-7ED9-4B39-8D3F-06230395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434442"/>
            <a:ext cx="7429500" cy="31044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38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ADT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finite collection of objects in no particular order</a:t>
            </a:r>
          </a:p>
          <a:p>
            <a:r>
              <a:rPr lang="en-US" dirty="0"/>
              <a:t>Can contain duplicate items</a:t>
            </a:r>
          </a:p>
          <a:p>
            <a:endParaRPr lang="en-US" dirty="0"/>
          </a:p>
          <a:p>
            <a:r>
              <a:rPr lang="en-US" dirty="0"/>
              <a:t>Possible operations</a:t>
            </a:r>
          </a:p>
          <a:p>
            <a:pPr lvl="1"/>
            <a:r>
              <a:rPr lang="en-US" dirty="0"/>
              <a:t>Get number of items</a:t>
            </a:r>
          </a:p>
          <a:p>
            <a:pPr lvl="1"/>
            <a:r>
              <a:rPr lang="en-US" dirty="0"/>
              <a:t>Check if empty</a:t>
            </a:r>
          </a:p>
          <a:p>
            <a:pPr lvl="1"/>
            <a:r>
              <a:rPr lang="en-US" dirty="0"/>
              <a:t>Add / Remove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we can revise our add method</a:t>
            </a:r>
          </a:p>
          <a:p>
            <a:pPr lvl="1"/>
            <a:r>
              <a:rPr lang="en-US" dirty="0"/>
              <a:t>If the array is full, we call a helper method to double the capacity; then add new entry to the resized array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doubleCapacity</a:t>
            </a:r>
            <a:r>
              <a:rPr lang="en-US" dirty="0"/>
              <a:t> helper method will use </a:t>
            </a:r>
            <a:r>
              <a:rPr lang="en-US" dirty="0" err="1"/>
              <a:t>Arrays.copyOf</a:t>
            </a:r>
            <a:r>
              <a:rPr lang="en-US" dirty="0"/>
              <a:t> to create a resized copy of the old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3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entry is fast</a:t>
            </a:r>
          </a:p>
          <a:p>
            <a:pPr lvl="1"/>
            <a:r>
              <a:rPr lang="en-US" dirty="0"/>
              <a:t>But if the bag needs to be resized, it takes time to copy the entries into the new resized array</a:t>
            </a:r>
          </a:p>
          <a:p>
            <a:r>
              <a:rPr lang="en-US" dirty="0"/>
              <a:t>Removing an unspecified entry is fast</a:t>
            </a:r>
          </a:p>
          <a:p>
            <a:r>
              <a:rPr lang="en-US" dirty="0"/>
              <a:t>Removing a particular entry requires time to locate the entry</a:t>
            </a:r>
          </a:p>
          <a:p>
            <a:endParaRPr lang="en-US" dirty="0"/>
          </a:p>
          <a:p>
            <a:r>
              <a:rPr lang="en-US" dirty="0"/>
              <a:t>Because arrays have fixed size, there is potential for wasted space and overhead for upkeep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99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alternate implementation can use linked lists to house the entries</a:t>
            </a:r>
          </a:p>
          <a:p>
            <a:r>
              <a:rPr lang="en-US" dirty="0"/>
              <a:t>Unlike arrays, linked lists are dynamically allocated, with new entries linked to the existing entries as needed</a:t>
            </a:r>
          </a:p>
          <a:p>
            <a:r>
              <a:rPr lang="en-US" dirty="0"/>
              <a:t>When an entry is removed, the removed node can be spliced out and that memory can be freed up</a:t>
            </a:r>
          </a:p>
          <a:p>
            <a:r>
              <a:rPr lang="en-US" dirty="0"/>
              <a:t>But cannot directly reference a particular entry – will have to traverse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7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linked list is made up of Node objects</a:t>
            </a:r>
          </a:p>
          <a:p>
            <a:r>
              <a:rPr lang="en-US" dirty="0"/>
              <a:t>Node can be defined as a private class or use package protection and have it in the same package as the </a:t>
            </a:r>
            <a:r>
              <a:rPr lang="en-US" dirty="0" err="1"/>
              <a:t>ListBag</a:t>
            </a:r>
            <a:endParaRPr lang="en-US" dirty="0"/>
          </a:p>
          <a:p>
            <a:r>
              <a:rPr lang="en-US" dirty="0"/>
              <a:t>Contains two parts: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data</a:t>
            </a:r>
            <a:r>
              <a:rPr lang="en-US" dirty="0"/>
              <a:t> (can use a generic type)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next</a:t>
            </a:r>
            <a:r>
              <a:rPr lang="en-US" dirty="0"/>
              <a:t> pointer to the next Node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43</a:t>
            </a:fld>
            <a:endParaRPr lang="en-US"/>
          </a:p>
        </p:txBody>
      </p:sp>
      <p:pic>
        <p:nvPicPr>
          <p:cNvPr id="5" name="An illustration represents linked nodes comprising of 2 nodes linked together. Each node has a data and a next. The data parts point to an object in a bag. A next part point to the next node.&#10;&#10;Picture 2" descr="An illustration represents linked nodes comprising of 2 nodes linked together. Each node has a data and a next. The data parts point to an object in a bag. A next part point to the next node.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98" y="4808835"/>
            <a:ext cx="3845203" cy="12963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9545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LinkedBag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list-level perspective, all we need is a reference to the first Node in the list (sometimes referred to as the </a:t>
            </a:r>
            <a:r>
              <a:rPr lang="en-US" b="1" dirty="0"/>
              <a:t>head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ease of use, we can track the number of entries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</a:t>
            </a:r>
            <a:r>
              <a:rPr lang="en-US" b="1" dirty="0" err="1"/>
              <a:t>LinkedBag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should follow the same approach as we did with the array-based implementation</a:t>
            </a:r>
          </a:p>
          <a:p>
            <a:pPr lvl="1"/>
            <a:r>
              <a:rPr lang="en-US" dirty="0"/>
              <a:t>Write the core methods (constructors, add, </a:t>
            </a:r>
            <a:r>
              <a:rPr lang="en-US" dirty="0" err="1"/>
              <a:t>toArray</a:t>
            </a:r>
            <a:r>
              <a:rPr lang="en-US" dirty="0"/>
              <a:t>) [note:  no need to check if full… why not?]</a:t>
            </a:r>
          </a:p>
          <a:p>
            <a:pPr lvl="1"/>
            <a:r>
              <a:rPr lang="en-US" dirty="0"/>
              <a:t>Test the core methods</a:t>
            </a:r>
          </a:p>
          <a:p>
            <a:pPr lvl="1"/>
            <a:r>
              <a:rPr lang="en-US" dirty="0"/>
              <a:t>Move on to the other methods</a:t>
            </a:r>
          </a:p>
          <a:p>
            <a:pPr lvl="2"/>
            <a:r>
              <a:rPr lang="en-US" dirty="0" err="1"/>
              <a:t>getFrequencyOf</a:t>
            </a:r>
            <a:endParaRPr lang="en-US" dirty="0"/>
          </a:p>
          <a:p>
            <a:pPr lvl="2"/>
            <a:r>
              <a:rPr lang="en-US" dirty="0"/>
              <a:t>contains</a:t>
            </a:r>
          </a:p>
          <a:p>
            <a:pPr lvl="2"/>
            <a:r>
              <a:rPr lang="en-US" dirty="0"/>
              <a:t>remove</a:t>
            </a:r>
          </a:p>
          <a:p>
            <a:pPr lvl="2"/>
            <a:r>
              <a:rPr lang="en-US" dirty="0"/>
              <a:t>clear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insert a new entry at the beginning of the list (to save time) by adjusting the necessary pointers</a:t>
            </a:r>
          </a:p>
          <a:p>
            <a:pPr lvl="1"/>
            <a:r>
              <a:rPr lang="en-US" dirty="0"/>
              <a:t>New node's next points to the first node</a:t>
            </a:r>
          </a:p>
          <a:p>
            <a:pPr lvl="1"/>
            <a:r>
              <a:rPr lang="en-US" dirty="0"/>
              <a:t>First node pointer is re-assigned to the new node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7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Core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 same approach</a:t>
            </a:r>
          </a:p>
          <a:p>
            <a:pPr lvl="1"/>
            <a:r>
              <a:rPr lang="en-US" dirty="0"/>
              <a:t>Create a new bag and add some entries</a:t>
            </a:r>
          </a:p>
          <a:p>
            <a:pPr lvl="1"/>
            <a:r>
              <a:rPr lang="en-US" dirty="0"/>
              <a:t>Use helper display method to check it worked</a:t>
            </a:r>
          </a:p>
          <a:p>
            <a:pPr lvl="1"/>
            <a:r>
              <a:rPr lang="en-US" dirty="0"/>
              <a:t>Try adding a bunch of entries (helper method)</a:t>
            </a:r>
          </a:p>
          <a:p>
            <a:pPr lvl="1"/>
            <a:r>
              <a:rPr lang="en-US" dirty="0"/>
              <a:t>No need to worry about the bag being full (although we could theoretically run out of memory)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remove the entry by reassigning the pointers from the previous Node to point to the following Node</a:t>
            </a:r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The entry to remove is the </a:t>
            </a:r>
            <a:r>
              <a:rPr lang="en-US" b="1" dirty="0"/>
              <a:t>first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The entry to remove is not the first Node -- we can swap the entry to remove with the first entry, and then remove the first Node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4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List-Based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Bag can grow and shrink in size as needed</a:t>
            </a:r>
          </a:p>
          <a:p>
            <a:pPr lvl="1"/>
            <a:r>
              <a:rPr lang="en-US" dirty="0"/>
              <a:t>Removing can free up memory that is no longer needed</a:t>
            </a:r>
          </a:p>
          <a:p>
            <a:pPr lvl="1"/>
            <a:r>
              <a:rPr lang="en-US" dirty="0"/>
              <a:t>Adding a new entry to the start of the chain is relatively easy</a:t>
            </a:r>
          </a:p>
          <a:p>
            <a:pPr lvl="1"/>
            <a:r>
              <a:rPr lang="en-US" dirty="0"/>
              <a:t>We can make removal relatively easy as well with our shortcut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Removing a specific entry requires search of the chain</a:t>
            </a:r>
          </a:p>
          <a:p>
            <a:pPr lvl="1"/>
            <a:r>
              <a:rPr lang="en-US" dirty="0"/>
              <a:t>The List version will require more memory than an array version of the </a:t>
            </a:r>
            <a:r>
              <a:rPr lang="en-US"/>
              <a:t>same size…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a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its data and specify in detail the methods (name them, identify params, define return types, write comments)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some of the methods that we would want to include?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do for unusual conditions?</a:t>
            </a:r>
          </a:p>
          <a:p>
            <a:pPr lvl="1"/>
            <a:r>
              <a:rPr lang="en-US" dirty="0"/>
              <a:t>Assume it won't happen</a:t>
            </a:r>
          </a:p>
          <a:p>
            <a:pPr lvl="1"/>
            <a:r>
              <a:rPr lang="en-US" dirty="0"/>
              <a:t>Ignore invalid situations</a:t>
            </a:r>
          </a:p>
          <a:p>
            <a:pPr lvl="1"/>
            <a:r>
              <a:rPr lang="en-US" dirty="0"/>
              <a:t>Guess client's intention</a:t>
            </a:r>
          </a:p>
          <a:p>
            <a:pPr lvl="1"/>
            <a:r>
              <a:rPr lang="en-US" dirty="0"/>
              <a:t>Return value that signals a problem</a:t>
            </a:r>
          </a:p>
          <a:p>
            <a:pPr lvl="1"/>
            <a:r>
              <a:rPr lang="en-US" dirty="0"/>
              <a:t>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our ADT Bag type in Java, we can create an Interface</a:t>
            </a:r>
          </a:p>
          <a:p>
            <a:pPr lvl="1"/>
            <a:r>
              <a:rPr lang="en-US" dirty="0"/>
              <a:t>Use a generic type so that we can hold any type of object in the Bag</a:t>
            </a:r>
          </a:p>
          <a:p>
            <a:pPr lvl="1"/>
            <a:r>
              <a:rPr lang="en-US" dirty="0"/>
              <a:t>Declare all methods that we want any implementation of a Bag to support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BagInterface.java</a:t>
            </a:r>
            <a:r>
              <a:rPr lang="en-US" dirty="0"/>
              <a:t> shows the interface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ADT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 </a:t>
            </a:r>
            <a:r>
              <a:rPr lang="en-US" dirty="0" err="1"/>
              <a:t>BagInterface</a:t>
            </a:r>
            <a:r>
              <a:rPr lang="en-US" dirty="0"/>
              <a:t> is defined, we can think about how to use it…</a:t>
            </a:r>
          </a:p>
          <a:p>
            <a:r>
              <a:rPr lang="en-US" dirty="0"/>
              <a:t>Notice, we do not have a Bag class (or any class) that implements our new interface</a:t>
            </a:r>
          </a:p>
          <a:p>
            <a:r>
              <a:rPr lang="en-US" dirty="0"/>
              <a:t>Nor did we decide what our Bag will hold</a:t>
            </a:r>
          </a:p>
          <a:p>
            <a:endParaRPr lang="en-US" dirty="0"/>
          </a:p>
          <a:p>
            <a:r>
              <a:rPr lang="en-US" dirty="0"/>
              <a:t>But we can think about how our Bag could be used and plan and design tests based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 Shopping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example class </a:t>
            </a:r>
            <a:r>
              <a:rPr lang="en-US" b="1" dirty="0"/>
              <a:t>OnlineShopper.java</a:t>
            </a:r>
          </a:p>
          <a:p>
            <a:r>
              <a:rPr lang="en-US" dirty="0"/>
              <a:t>A shopping cart is a good example of a bag</a:t>
            </a:r>
          </a:p>
          <a:p>
            <a:pPr lvl="1"/>
            <a:r>
              <a:rPr lang="en-US" dirty="0"/>
              <a:t>We add and remove items</a:t>
            </a:r>
          </a:p>
          <a:p>
            <a:pPr lvl="1"/>
            <a:r>
              <a:rPr lang="en-US" dirty="0"/>
              <a:t>We don't care what order the items are in</a:t>
            </a:r>
          </a:p>
          <a:p>
            <a:pPr lvl="1"/>
            <a:r>
              <a:rPr lang="en-US" dirty="0"/>
              <a:t>We don't know ahead of time what the size will be</a:t>
            </a:r>
          </a:p>
          <a:p>
            <a:pPr lvl="1"/>
            <a:endParaRPr lang="en-US" dirty="0"/>
          </a:p>
          <a:p>
            <a:r>
              <a:rPr lang="en-US" dirty="0"/>
              <a:t>Again, we can envision how this shopping cart </a:t>
            </a:r>
            <a:r>
              <a:rPr lang="en-US" b="1" dirty="0"/>
              <a:t>should</a:t>
            </a:r>
            <a:r>
              <a:rPr lang="en-US" dirty="0"/>
              <a:t> work, </a:t>
            </a:r>
            <a:r>
              <a:rPr lang="en-US" b="1" dirty="0"/>
              <a:t>without a complete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2248</Words>
  <Application>Microsoft Office PowerPoint</Application>
  <PresentationFormat>Widescreen</PresentationFormat>
  <Paragraphs>291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Office Theme</vt:lpstr>
      <vt:lpstr>Data Structures</vt:lpstr>
      <vt:lpstr>Design</vt:lpstr>
      <vt:lpstr>Abstract Data Types</vt:lpstr>
      <vt:lpstr>The ADT Bag</vt:lpstr>
      <vt:lpstr>Specifying a Bag</vt:lpstr>
      <vt:lpstr>Design Decisions</vt:lpstr>
      <vt:lpstr>Creating an Interface</vt:lpstr>
      <vt:lpstr>Using the ADT Bag</vt:lpstr>
      <vt:lpstr>Example:  Shopping Cart</vt:lpstr>
      <vt:lpstr>Example:  Piggy Bank</vt:lpstr>
      <vt:lpstr>Abstracting Out the Implementation</vt:lpstr>
      <vt:lpstr>Abstracting Out the Implementation</vt:lpstr>
      <vt:lpstr>Observations about the ADT Bag</vt:lpstr>
      <vt:lpstr>The ADT Set</vt:lpstr>
      <vt:lpstr>Implementation</vt:lpstr>
      <vt:lpstr>Implementing the Bag</vt:lpstr>
      <vt:lpstr>Using a Fixed-Sized Array</vt:lpstr>
      <vt:lpstr>Using a Fixed-Sized Array</vt:lpstr>
      <vt:lpstr>Data Fields</vt:lpstr>
      <vt:lpstr>Core Methods</vt:lpstr>
      <vt:lpstr>Other Methods</vt:lpstr>
      <vt:lpstr>Bag Class Diagram</vt:lpstr>
      <vt:lpstr>Implementing the Core Methods</vt:lpstr>
      <vt:lpstr>The add Method</vt:lpstr>
      <vt:lpstr>The add Method</vt:lpstr>
      <vt:lpstr>The add Method</vt:lpstr>
      <vt:lpstr>Making the Implementation Secure</vt:lpstr>
      <vt:lpstr>Making the Implementation Secure</vt:lpstr>
      <vt:lpstr>Testing the Core Methods</vt:lpstr>
      <vt:lpstr>Testing the Core Methods</vt:lpstr>
      <vt:lpstr>Implementing More Methods</vt:lpstr>
      <vt:lpstr>Implementing Removal Methods</vt:lpstr>
      <vt:lpstr>Implementing Removal Methods</vt:lpstr>
      <vt:lpstr>Implementing Removal Methods</vt:lpstr>
      <vt:lpstr>Implementing Removal Methods</vt:lpstr>
      <vt:lpstr>Resizing an Array</vt:lpstr>
      <vt:lpstr>Resizing an Array</vt:lpstr>
      <vt:lpstr>Resizing an Array</vt:lpstr>
      <vt:lpstr>Resizing an Array</vt:lpstr>
      <vt:lpstr>Resizing an Array</vt:lpstr>
      <vt:lpstr>Summary of Array-Based Implementation</vt:lpstr>
      <vt:lpstr>Linked List-Based Implementation</vt:lpstr>
      <vt:lpstr>Nodes</vt:lpstr>
      <vt:lpstr>LinkedBag</vt:lpstr>
      <vt:lpstr>Implementing the LinkedBag</vt:lpstr>
      <vt:lpstr>Adding </vt:lpstr>
      <vt:lpstr>Testing the Core Methods</vt:lpstr>
      <vt:lpstr>Removing </vt:lpstr>
      <vt:lpstr>Summary of List-Based Implementation</vt:lpstr>
    </vt:vector>
  </TitlesOfParts>
  <Company>Adelphi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Computer Programming</dc:title>
  <dc:creator>Sung Kim</dc:creator>
  <cp:lastModifiedBy>Sung Kim</cp:lastModifiedBy>
  <cp:revision>148</cp:revision>
  <dcterms:created xsi:type="dcterms:W3CDTF">2019-01-16T17:18:33Z</dcterms:created>
  <dcterms:modified xsi:type="dcterms:W3CDTF">2021-08-23T15:46:33Z</dcterms:modified>
</cp:coreProperties>
</file>