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48aceaa015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48aceaa015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8aceaa015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8aceaa015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449d673a4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449d673a4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48aceaa015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48aceaa015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8aceaa015_1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8aceaa015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44f30a887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44f30a887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48aceaa015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48aceaa015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48aceaa015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48aceaa015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Text refers to the actual characters or words in a document, while a font is the specific style, design, or typeface used to display those characters. </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48aceaa015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48aceaa015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48aceaa015_1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48aceaa015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4494996f9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4494996f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48aceaa015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48aceaa015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714210c1fc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714210c1fc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634d57537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634d57537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48aceaa015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48aceaa015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48aceaa015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48aceaa015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48aceaa015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48aceaa015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48aceaa015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48aceaa015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48aceaa015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48aceaa015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48aceaa015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48aceaa015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48aceaa015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48aceaa015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449d673a4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449d673a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48aceaa015_1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48aceaa015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65294d391c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65294d391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48aceaa015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48aceaa015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48aceaa015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48aceaa015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48aceaa015_1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48aceaa015_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48aceaa015_1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48aceaa015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449d673a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449d673a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34d57537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34d57537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714210c1f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714210c1f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714210c1fc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714210c1f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714210c1fc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714210c1fc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714210c1fc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714210c1fc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CE5CD"/>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CE5CD"/>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Introduction to CSS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CSC 350</a:t>
            </a:r>
            <a:endParaRPr/>
          </a:p>
          <a:p>
            <a:pPr marL="0" lvl="0" indent="0" algn="ctr" rtl="0">
              <a:spcBef>
                <a:spcPts val="0"/>
              </a:spcBef>
              <a:spcAft>
                <a:spcPts val="0"/>
              </a:spcAft>
              <a:buNone/>
            </a:pPr>
            <a:r>
              <a:rPr lang="en"/>
              <a:t>Professor Autorino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p:nvPr/>
        </p:nvSpPr>
        <p:spPr>
          <a:xfrm>
            <a:off x="345850" y="3451075"/>
            <a:ext cx="4415100" cy="92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Pseudo-Classes</a:t>
            </a:r>
            <a:endParaRPr/>
          </a:p>
        </p:txBody>
      </p:sp>
      <p:sp>
        <p:nvSpPr>
          <p:cNvPr id="130" name="Google Shape;130;p22"/>
          <p:cNvSpPr txBox="1">
            <a:spLocks noGrp="1"/>
          </p:cNvSpPr>
          <p:nvPr>
            <p:ph type="body" idx="1"/>
          </p:nvPr>
        </p:nvSpPr>
        <p:spPr>
          <a:xfrm>
            <a:off x="311700" y="1152475"/>
            <a:ext cx="8520600" cy="24531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1875">
                <a:solidFill>
                  <a:schemeClr val="dk1"/>
                </a:solidFill>
              </a:rPr>
              <a:t>A CSS pseudo-class is a keyword added to a selector that allows for styling of an element based on a specific state or position within the document tree, rather than explicitly adding a class to the HTML. Pseudo-classes are denoted by a single colon (:) followed by the pseudo-class name. </a:t>
            </a:r>
            <a:endParaRPr sz="1875">
              <a:solidFill>
                <a:schemeClr val="dk1"/>
              </a:solidFill>
            </a:endParaRPr>
          </a:p>
          <a:p>
            <a:pPr marL="0" lvl="0" indent="0" algn="l" rtl="0">
              <a:lnSpc>
                <a:spcPct val="95000"/>
              </a:lnSpc>
              <a:spcBef>
                <a:spcPts val="1200"/>
              </a:spcBef>
              <a:spcAft>
                <a:spcPts val="1200"/>
              </a:spcAft>
              <a:buNone/>
            </a:pPr>
            <a:r>
              <a:rPr lang="en" sz="1875">
                <a:solidFill>
                  <a:schemeClr val="dk1"/>
                </a:solidFill>
              </a:rPr>
              <a:t>You can change the styling for </a:t>
            </a:r>
            <a:r>
              <a:rPr lang="en" sz="1875" b="1">
                <a:solidFill>
                  <a:schemeClr val="dk1"/>
                </a:solidFill>
              </a:rPr>
              <a:t>hover</a:t>
            </a:r>
            <a:r>
              <a:rPr lang="en" sz="1875">
                <a:solidFill>
                  <a:schemeClr val="dk1"/>
                </a:solidFill>
              </a:rPr>
              <a:t>, </a:t>
            </a:r>
            <a:r>
              <a:rPr lang="en" sz="1875" b="1">
                <a:solidFill>
                  <a:schemeClr val="dk1"/>
                </a:solidFill>
              </a:rPr>
              <a:t>active</a:t>
            </a:r>
            <a:r>
              <a:rPr lang="en" sz="1875">
                <a:solidFill>
                  <a:schemeClr val="dk1"/>
                </a:solidFill>
              </a:rPr>
              <a:t>, and </a:t>
            </a:r>
            <a:r>
              <a:rPr lang="en" sz="1875" b="1">
                <a:solidFill>
                  <a:schemeClr val="dk1"/>
                </a:solidFill>
              </a:rPr>
              <a:t>focus</a:t>
            </a:r>
            <a:r>
              <a:rPr lang="en" sz="1875">
                <a:solidFill>
                  <a:schemeClr val="dk1"/>
                </a:solidFill>
              </a:rPr>
              <a:t> states of elements, creating visual feedback for user interactions.</a:t>
            </a:r>
            <a:endParaRPr sz="1875">
              <a:solidFill>
                <a:schemeClr val="dk1"/>
              </a:solidFill>
            </a:endParaRPr>
          </a:p>
        </p:txBody>
      </p:sp>
      <p:sp>
        <p:nvSpPr>
          <p:cNvPr id="131" name="Google Shape;131;p22"/>
          <p:cNvSpPr txBox="1"/>
          <p:nvPr/>
        </p:nvSpPr>
        <p:spPr>
          <a:xfrm>
            <a:off x="311700" y="3362750"/>
            <a:ext cx="53568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accent2"/>
              </a:buClr>
              <a:buSzPts val="1100"/>
              <a:buFont typeface="Arial"/>
              <a:buNone/>
            </a:pPr>
            <a:r>
              <a:rPr lang="en" sz="1800">
                <a:solidFill>
                  <a:schemeClr val="dk1"/>
                </a:solidFill>
                <a:latin typeface="Courier New"/>
                <a:ea typeface="Courier New"/>
                <a:cs typeface="Courier New"/>
                <a:sym typeface="Courier New"/>
              </a:rPr>
              <a:t>button:hover {</a:t>
            </a:r>
            <a:endParaRPr sz="1800">
              <a:solidFill>
                <a:schemeClr val="dk1"/>
              </a:solidFill>
              <a:latin typeface="Courier New"/>
              <a:ea typeface="Courier New"/>
              <a:cs typeface="Courier New"/>
              <a:sym typeface="Courier New"/>
            </a:endParaRPr>
          </a:p>
          <a:p>
            <a:pPr marL="0" lvl="0" indent="0" algn="l" rtl="0">
              <a:spcBef>
                <a:spcPts val="0"/>
              </a:spcBef>
              <a:spcAft>
                <a:spcPts val="0"/>
              </a:spcAft>
              <a:buClr>
                <a:schemeClr val="accent2"/>
              </a:buClr>
              <a:buSzPts val="1100"/>
              <a:buFont typeface="Arial"/>
              <a:buNone/>
            </a:pPr>
            <a:r>
              <a:rPr lang="en" sz="1800">
                <a:solidFill>
                  <a:schemeClr val="dk1"/>
                </a:solidFill>
                <a:latin typeface="Courier New"/>
                <a:ea typeface="Courier New"/>
                <a:cs typeface="Courier New"/>
                <a:sym typeface="Courier New"/>
              </a:rPr>
              <a:t>   background-color: lightblue;</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endParaRPr>
          </a:p>
        </p:txBody>
      </p:sp>
      <p:pic>
        <p:nvPicPr>
          <p:cNvPr id="132" name="Google Shape;132;p22"/>
          <p:cNvPicPr preferRelativeResize="0"/>
          <p:nvPr/>
        </p:nvPicPr>
        <p:blipFill>
          <a:blip r:embed="rId3">
            <a:alphaModFix/>
          </a:blip>
          <a:stretch>
            <a:fillRect/>
          </a:stretch>
        </p:blipFill>
        <p:spPr>
          <a:xfrm>
            <a:off x="5730025" y="3476138"/>
            <a:ext cx="2055900" cy="789025"/>
          </a:xfrm>
          <a:prstGeom prst="rect">
            <a:avLst/>
          </a:prstGeom>
          <a:noFill/>
          <a:ln>
            <a:noFill/>
          </a:ln>
        </p:spPr>
      </p:pic>
      <p:pic>
        <p:nvPicPr>
          <p:cNvPr id="133" name="Google Shape;133;p22" descr="a pixelated mouse pointer on a white background . (Provided by Tenor)"/>
          <p:cNvPicPr preferRelativeResize="0"/>
          <p:nvPr/>
        </p:nvPicPr>
        <p:blipFill>
          <a:blip r:embed="rId4">
            <a:alphaModFix/>
          </a:blip>
          <a:stretch>
            <a:fillRect/>
          </a:stretch>
        </p:blipFill>
        <p:spPr>
          <a:xfrm>
            <a:off x="6361600" y="3158500"/>
            <a:ext cx="1424325" cy="142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Properties and Values</a:t>
            </a:r>
            <a:endParaRPr/>
          </a:p>
        </p:txBody>
      </p:sp>
      <p:sp>
        <p:nvSpPr>
          <p:cNvPr id="139" name="Google Shape;13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88"/>
              <a:buNone/>
            </a:pPr>
            <a:r>
              <a:rPr lang="en" sz="1825"/>
              <a:t>CSS lets you enhance your web pages by giving you an arsenal of properties to configure.</a:t>
            </a:r>
            <a:endParaRPr sz="1825"/>
          </a:p>
          <a:p>
            <a:pPr marL="0" lvl="0" indent="0" algn="l" rtl="0">
              <a:lnSpc>
                <a:spcPct val="95000"/>
              </a:lnSpc>
              <a:spcBef>
                <a:spcPts val="1200"/>
              </a:spcBef>
              <a:spcAft>
                <a:spcPts val="0"/>
              </a:spcAft>
              <a:buSzPts val="688"/>
              <a:buNone/>
            </a:pPr>
            <a:r>
              <a:rPr lang="en" sz="1825"/>
              <a:t>You can customize your web pages by configuring aspects like:</a:t>
            </a:r>
            <a:endParaRPr sz="1825"/>
          </a:p>
          <a:p>
            <a:pPr marL="457200" lvl="0" indent="-344487" algn="l" rtl="0">
              <a:lnSpc>
                <a:spcPct val="95000"/>
              </a:lnSpc>
              <a:spcBef>
                <a:spcPts val="1200"/>
              </a:spcBef>
              <a:spcAft>
                <a:spcPts val="0"/>
              </a:spcAft>
              <a:buSzPts val="1825"/>
              <a:buChar char="●"/>
            </a:pPr>
            <a:r>
              <a:rPr lang="en" sz="1825"/>
              <a:t>Typography</a:t>
            </a:r>
            <a:endParaRPr sz="1575"/>
          </a:p>
          <a:p>
            <a:pPr marL="457200" lvl="0" indent="-344487" algn="l" rtl="0">
              <a:lnSpc>
                <a:spcPct val="95000"/>
              </a:lnSpc>
              <a:spcBef>
                <a:spcPts val="0"/>
              </a:spcBef>
              <a:spcAft>
                <a:spcPts val="0"/>
              </a:spcAft>
              <a:buSzPts val="1825"/>
              <a:buChar char="●"/>
            </a:pPr>
            <a:r>
              <a:rPr lang="en" sz="1825"/>
              <a:t>Color and Background</a:t>
            </a:r>
            <a:endParaRPr sz="1575"/>
          </a:p>
          <a:p>
            <a:pPr marL="457200" lvl="0" indent="-344487" algn="l" rtl="0">
              <a:lnSpc>
                <a:spcPct val="95000"/>
              </a:lnSpc>
              <a:spcBef>
                <a:spcPts val="0"/>
              </a:spcBef>
              <a:spcAft>
                <a:spcPts val="0"/>
              </a:spcAft>
              <a:buSzPts val="1825"/>
              <a:buChar char="●"/>
            </a:pPr>
            <a:r>
              <a:rPr lang="en" sz="1825"/>
              <a:t>Layout and Positioning</a:t>
            </a:r>
            <a:endParaRPr sz="1575"/>
          </a:p>
          <a:p>
            <a:pPr marL="457200" lvl="0" indent="-344487" algn="l" rtl="0">
              <a:lnSpc>
                <a:spcPct val="95000"/>
              </a:lnSpc>
              <a:spcBef>
                <a:spcPts val="0"/>
              </a:spcBef>
              <a:spcAft>
                <a:spcPts val="0"/>
              </a:spcAft>
              <a:buSzPts val="1825"/>
              <a:buChar char="●"/>
            </a:pPr>
            <a:r>
              <a:rPr lang="en" sz="1825"/>
              <a:t>Borders and Outlines</a:t>
            </a:r>
            <a:endParaRPr sz="1575"/>
          </a:p>
          <a:p>
            <a:pPr marL="457200" lvl="0" indent="-344487" algn="l" rtl="0">
              <a:lnSpc>
                <a:spcPct val="95000"/>
              </a:lnSpc>
              <a:spcBef>
                <a:spcPts val="0"/>
              </a:spcBef>
              <a:spcAft>
                <a:spcPts val="0"/>
              </a:spcAft>
              <a:buSzPts val="1825"/>
              <a:buChar char="●"/>
            </a:pPr>
            <a:r>
              <a:rPr lang="en" sz="1825"/>
              <a:t>Visual Effects</a:t>
            </a:r>
            <a:endParaRPr sz="1575"/>
          </a:p>
          <a:p>
            <a:pPr marL="457200" lvl="0" indent="-344487" algn="l" rtl="0">
              <a:lnSpc>
                <a:spcPct val="95000"/>
              </a:lnSpc>
              <a:spcBef>
                <a:spcPts val="0"/>
              </a:spcBef>
              <a:spcAft>
                <a:spcPts val="0"/>
              </a:spcAft>
              <a:buSzPts val="1825"/>
              <a:buChar char="●"/>
            </a:pPr>
            <a:r>
              <a:rPr lang="en" sz="1825"/>
              <a:t>Responsiveness</a:t>
            </a:r>
            <a:endParaRPr sz="1575"/>
          </a:p>
          <a:p>
            <a:pPr marL="457200" lvl="0" indent="-344487" algn="l" rtl="0">
              <a:lnSpc>
                <a:spcPct val="95000"/>
              </a:lnSpc>
              <a:spcBef>
                <a:spcPts val="0"/>
              </a:spcBef>
              <a:spcAft>
                <a:spcPts val="0"/>
              </a:spcAft>
              <a:buSzPts val="1825"/>
              <a:buChar char="●"/>
            </a:pPr>
            <a:r>
              <a:rPr lang="en" sz="1825"/>
              <a:t>Interactivity</a:t>
            </a:r>
            <a:endParaRPr sz="1575"/>
          </a:p>
          <a:p>
            <a:pPr marL="457200" lvl="0" indent="-344487" algn="l" rtl="0">
              <a:lnSpc>
                <a:spcPct val="95000"/>
              </a:lnSpc>
              <a:spcBef>
                <a:spcPts val="0"/>
              </a:spcBef>
              <a:spcAft>
                <a:spcPts val="0"/>
              </a:spcAft>
              <a:buSzPts val="1825"/>
              <a:buChar char="●"/>
            </a:pPr>
            <a:r>
              <a:rPr lang="en" sz="1825"/>
              <a:t>Accessibility</a:t>
            </a:r>
            <a:endParaRPr sz="1825"/>
          </a:p>
          <a:p>
            <a:pPr marL="0" lvl="0" indent="0" algn="l" rtl="0">
              <a:lnSpc>
                <a:spcPct val="95000"/>
              </a:lnSpc>
              <a:spcBef>
                <a:spcPts val="1200"/>
              </a:spcBef>
              <a:spcAft>
                <a:spcPts val="1200"/>
              </a:spcAft>
              <a:buNone/>
            </a:pPr>
            <a:endParaRPr sz="1075"/>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Units</a:t>
            </a:r>
            <a:endParaRPr/>
          </a:p>
        </p:txBody>
      </p:sp>
      <p:sp>
        <p:nvSpPr>
          <p:cNvPr id="145" name="Google Shape;145;p24"/>
          <p:cNvSpPr/>
          <p:nvPr/>
        </p:nvSpPr>
        <p:spPr>
          <a:xfrm>
            <a:off x="721125" y="2913925"/>
            <a:ext cx="2442900" cy="17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24"/>
          <p:cNvSpPr txBox="1">
            <a:spLocks noGrp="1"/>
          </p:cNvSpPr>
          <p:nvPr>
            <p:ph type="body" idx="1"/>
          </p:nvPr>
        </p:nvSpPr>
        <p:spPr>
          <a:xfrm>
            <a:off x="311700" y="1152474"/>
            <a:ext cx="8520600" cy="3758961"/>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Clr>
                <a:schemeClr val="dk1"/>
              </a:buClr>
              <a:buSzPts val="1800"/>
              <a:buChar char="●"/>
            </a:pPr>
            <a:r>
              <a:rPr lang="en" dirty="0">
                <a:solidFill>
                  <a:schemeClr val="dk1"/>
                </a:solidFill>
              </a:rPr>
              <a:t>Units are used to specify the size or measurement of an element's property value. Units can be added to numerical values to define the unit of measurement, such as pixels (px), points (pt), inches (in), centimeters (cm), millimeters (mm), etc.</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Pixels are the most commonly used unit in CSS. A pixel is a single dot on a computer monitor.</a:t>
            </a:r>
            <a:endParaRPr dirty="0">
              <a:solidFill>
                <a:schemeClr val="dk1"/>
              </a:solidFill>
            </a:endParaRPr>
          </a:p>
          <a:p>
            <a:pPr marL="457200" lvl="0" indent="0" algn="l" rtl="0">
              <a:spcBef>
                <a:spcPts val="1200"/>
              </a:spcBef>
              <a:spcAft>
                <a:spcPts val="0"/>
              </a:spcAft>
              <a:buNone/>
            </a:pPr>
            <a:r>
              <a:rPr lang="en" dirty="0">
                <a:solidFill>
                  <a:schemeClr val="dk1"/>
                </a:solidFill>
                <a:latin typeface="Courier New"/>
                <a:ea typeface="Courier New"/>
                <a:cs typeface="Courier New"/>
                <a:sym typeface="Courier New"/>
              </a:rPr>
              <a:t>div {</a:t>
            </a:r>
            <a:endParaRPr dirty="0">
              <a:solidFill>
                <a:schemeClr val="dk1"/>
              </a:solidFill>
              <a:latin typeface="Courier New"/>
              <a:ea typeface="Courier New"/>
              <a:cs typeface="Courier New"/>
              <a:sym typeface="Courier New"/>
            </a:endParaRPr>
          </a:p>
          <a:p>
            <a:pPr marL="457200" lvl="0" indent="0" algn="l" rtl="0">
              <a:spcBef>
                <a:spcPts val="1200"/>
              </a:spcBef>
              <a:spcAft>
                <a:spcPts val="0"/>
              </a:spcAft>
              <a:buNone/>
            </a:pPr>
            <a:r>
              <a:rPr lang="en" dirty="0">
                <a:solidFill>
                  <a:schemeClr val="dk1"/>
                </a:solidFill>
                <a:latin typeface="Courier New"/>
                <a:ea typeface="Courier New"/>
                <a:cs typeface="Courier New"/>
                <a:sym typeface="Courier New"/>
              </a:rPr>
              <a:t>  width: 200px;</a:t>
            </a:r>
            <a:endParaRPr dirty="0">
              <a:solidFill>
                <a:schemeClr val="dk1"/>
              </a:solidFill>
              <a:latin typeface="Courier New"/>
              <a:ea typeface="Courier New"/>
              <a:cs typeface="Courier New"/>
              <a:sym typeface="Courier New"/>
            </a:endParaRPr>
          </a:p>
          <a:p>
            <a:pPr marL="457200" lvl="0" indent="0" algn="l" rtl="0">
              <a:spcBef>
                <a:spcPts val="1200"/>
              </a:spcBef>
              <a:spcAft>
                <a:spcPts val="0"/>
              </a:spcAft>
              <a:buNone/>
            </a:pPr>
            <a:r>
              <a:rPr lang="en" dirty="0">
                <a:solidFill>
                  <a:schemeClr val="dk1"/>
                </a:solidFill>
                <a:latin typeface="Courier New"/>
                <a:ea typeface="Courier New"/>
                <a:cs typeface="Courier New"/>
                <a:sym typeface="Courier New"/>
              </a:rPr>
              <a:t>  height: 100px;</a:t>
            </a:r>
            <a:endParaRPr dirty="0">
              <a:solidFill>
                <a:schemeClr val="dk1"/>
              </a:solidFill>
              <a:latin typeface="Courier New"/>
              <a:ea typeface="Courier New"/>
              <a:cs typeface="Courier New"/>
              <a:sym typeface="Courier New"/>
            </a:endParaRPr>
          </a:p>
          <a:p>
            <a:pPr marL="457200" lvl="0" indent="0" algn="l" rtl="0">
              <a:spcBef>
                <a:spcPts val="1200"/>
              </a:spcBef>
              <a:spcAft>
                <a:spcPts val="1200"/>
              </a:spcAft>
              <a:buNone/>
            </a:pPr>
            <a:r>
              <a:rPr lang="en"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p:txBody>
      </p:sp>
      <p:sp>
        <p:nvSpPr>
          <p:cNvPr id="147" name="Google Shape;147;p24"/>
          <p:cNvSpPr txBox="1"/>
          <p:nvPr/>
        </p:nvSpPr>
        <p:spPr>
          <a:xfrm>
            <a:off x="3267125" y="2913925"/>
            <a:ext cx="5224500" cy="184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Percentages (%): A relative measurement based on the parent element's size, like 50%.</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Ems (em): A relative measurement based on the font size, like 1.5em.</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600">
                <a:solidFill>
                  <a:schemeClr val="dk1"/>
                </a:solidFill>
              </a:rPr>
              <a:t>Rems (rem): A relative measurement based on the root element's font size, like 2rem.</a:t>
            </a:r>
            <a:endParaRPr sz="2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Element Dimensions</a:t>
            </a:r>
            <a:endParaRPr/>
          </a:p>
        </p:txBody>
      </p:sp>
      <p:sp>
        <p:nvSpPr>
          <p:cNvPr id="153" name="Google Shape;15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Clr>
                <a:schemeClr val="accent2"/>
              </a:buClr>
              <a:buSzPts val="1100"/>
              <a:buFont typeface="Arial"/>
              <a:buNone/>
            </a:pPr>
            <a:r>
              <a:rPr lang="en" sz="1675" b="1" dirty="0">
                <a:solidFill>
                  <a:schemeClr val="dk1"/>
                </a:solidFill>
              </a:rPr>
              <a:t>width </a:t>
            </a:r>
            <a:r>
              <a:rPr lang="en" sz="1675" dirty="0">
                <a:solidFill>
                  <a:schemeClr val="dk1"/>
                </a:solidFill>
              </a:rPr>
              <a:t>and </a:t>
            </a:r>
            <a:r>
              <a:rPr lang="en" sz="1675" b="1" dirty="0">
                <a:solidFill>
                  <a:schemeClr val="dk1"/>
                </a:solidFill>
              </a:rPr>
              <a:t>height</a:t>
            </a:r>
            <a:r>
              <a:rPr lang="en" sz="1675" dirty="0">
                <a:solidFill>
                  <a:schemeClr val="dk1"/>
                </a:solidFill>
              </a:rPr>
              <a:t>:</a:t>
            </a:r>
            <a:endParaRPr sz="1675" dirty="0">
              <a:solidFill>
                <a:schemeClr val="dk1"/>
              </a:solidFill>
            </a:endParaRPr>
          </a:p>
          <a:p>
            <a:pPr marL="0" lvl="0" indent="0" algn="l" rtl="0">
              <a:lnSpc>
                <a:spcPct val="95000"/>
              </a:lnSpc>
              <a:spcBef>
                <a:spcPts val="1200"/>
              </a:spcBef>
              <a:spcAft>
                <a:spcPts val="0"/>
              </a:spcAft>
              <a:buClr>
                <a:schemeClr val="accent2"/>
              </a:buClr>
              <a:buSzPts val="1100"/>
              <a:buFont typeface="Arial"/>
              <a:buNone/>
            </a:pPr>
            <a:r>
              <a:rPr lang="en" sz="1675" dirty="0">
                <a:solidFill>
                  <a:schemeClr val="dk1"/>
                </a:solidFill>
              </a:rPr>
              <a:t>These properties set the explicit width and height of an element. They can accept various units, including:</a:t>
            </a:r>
            <a:endParaRPr sz="1675" dirty="0">
              <a:solidFill>
                <a:schemeClr val="dk1"/>
              </a:solidFill>
            </a:endParaRPr>
          </a:p>
          <a:p>
            <a:pPr marL="0" lvl="0" indent="0" algn="l" rtl="0">
              <a:lnSpc>
                <a:spcPct val="95000"/>
              </a:lnSpc>
              <a:spcBef>
                <a:spcPts val="1200"/>
              </a:spcBef>
              <a:spcAft>
                <a:spcPts val="0"/>
              </a:spcAft>
              <a:buClr>
                <a:schemeClr val="accent2"/>
              </a:buClr>
              <a:buSzPts val="1100"/>
              <a:buFont typeface="Arial"/>
              <a:buNone/>
            </a:pPr>
            <a:r>
              <a:rPr lang="en" sz="1675" dirty="0">
                <a:solidFill>
                  <a:schemeClr val="dk1"/>
                </a:solidFill>
              </a:rPr>
              <a:t>"auto”: The default value, where the browser calculates the dimension based on the content and surrounding elements.</a:t>
            </a:r>
            <a:endParaRPr sz="1675" dirty="0">
              <a:solidFill>
                <a:schemeClr val="dk1"/>
              </a:solidFill>
            </a:endParaRPr>
          </a:p>
          <a:p>
            <a:pPr marL="0" lvl="0" indent="0" algn="l" rtl="0">
              <a:lnSpc>
                <a:spcPct val="95000"/>
              </a:lnSpc>
              <a:spcBef>
                <a:spcPts val="1200"/>
              </a:spcBef>
              <a:spcAft>
                <a:spcPts val="0"/>
              </a:spcAft>
              <a:buClr>
                <a:schemeClr val="accent2"/>
              </a:buClr>
              <a:buSzPts val="1100"/>
              <a:buFont typeface="Arial"/>
              <a:buNone/>
            </a:pPr>
            <a:r>
              <a:rPr lang="en" sz="1675" dirty="0">
                <a:solidFill>
                  <a:schemeClr val="dk1"/>
                </a:solidFill>
              </a:rPr>
              <a:t>Length units: Fixed values like pixels (px), centimeters (cm), ems (em), or rems (rem).</a:t>
            </a:r>
            <a:endParaRPr sz="1675" dirty="0">
              <a:solidFill>
                <a:schemeClr val="dk1"/>
              </a:solidFill>
            </a:endParaRPr>
          </a:p>
          <a:p>
            <a:pPr marL="0" lvl="0" indent="0" algn="l" rtl="0">
              <a:lnSpc>
                <a:spcPct val="95000"/>
              </a:lnSpc>
              <a:spcBef>
                <a:spcPts val="1200"/>
              </a:spcBef>
              <a:spcAft>
                <a:spcPts val="0"/>
              </a:spcAft>
              <a:buClr>
                <a:schemeClr val="accent2"/>
              </a:buClr>
              <a:buSzPts val="1100"/>
              <a:buFont typeface="Arial"/>
              <a:buNone/>
            </a:pPr>
            <a:r>
              <a:rPr lang="en" sz="1675" dirty="0">
                <a:solidFill>
                  <a:schemeClr val="dk1"/>
                </a:solidFill>
              </a:rPr>
              <a:t>Percentage (%): Defines the dimension as a percentage of the containing block's dimension.</a:t>
            </a:r>
            <a:endParaRPr sz="1675" dirty="0">
              <a:solidFill>
                <a:schemeClr val="dk1"/>
              </a:solidFill>
            </a:endParaRPr>
          </a:p>
          <a:p>
            <a:pPr marL="0" lvl="0" indent="0" algn="l" rtl="0">
              <a:lnSpc>
                <a:spcPct val="95000"/>
              </a:lnSpc>
              <a:spcBef>
                <a:spcPts val="1200"/>
              </a:spcBef>
              <a:spcAft>
                <a:spcPts val="1200"/>
              </a:spcAft>
              <a:buNone/>
            </a:pPr>
            <a:endParaRPr sz="1675"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Maximum and Minimum Dimensions</a:t>
            </a:r>
            <a:endParaRPr/>
          </a:p>
        </p:txBody>
      </p:sp>
      <p:sp>
        <p:nvSpPr>
          <p:cNvPr id="159" name="Google Shape;15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Clr>
                <a:schemeClr val="accent2"/>
              </a:buClr>
              <a:buSzPts val="358"/>
              <a:buFont typeface="Arial"/>
              <a:buNone/>
            </a:pPr>
            <a:r>
              <a:rPr lang="en" sz="5115" b="1"/>
              <a:t>max-width</a:t>
            </a:r>
            <a:r>
              <a:rPr lang="en" sz="5115"/>
              <a:t> and </a:t>
            </a:r>
            <a:r>
              <a:rPr lang="en" sz="5115" b="1"/>
              <a:t>max-height</a:t>
            </a:r>
            <a:r>
              <a:rPr lang="en" sz="5115"/>
              <a:t>:</a:t>
            </a:r>
            <a:endParaRPr sz="5115"/>
          </a:p>
          <a:p>
            <a:pPr marL="0" lvl="0" indent="0" algn="l" rtl="0">
              <a:spcBef>
                <a:spcPts val="1200"/>
              </a:spcBef>
              <a:spcAft>
                <a:spcPts val="0"/>
              </a:spcAft>
              <a:buClr>
                <a:schemeClr val="accent2"/>
              </a:buClr>
              <a:buSzPts val="358"/>
              <a:buFont typeface="Arial"/>
              <a:buNone/>
            </a:pPr>
            <a:r>
              <a:rPr lang="en" sz="5115"/>
              <a:t>These properties set the maximum allowable width and height for an element. They prevent an element from growing beyond a certain size, even if its content or the containing block would otherwise allow it to expand further. This is particularly useful for responsive design to ensure elements don't become excessively large on wide screens.</a:t>
            </a:r>
            <a:endParaRPr sz="5115"/>
          </a:p>
          <a:p>
            <a:pPr marL="0" lvl="0" indent="0" algn="l" rtl="0">
              <a:spcBef>
                <a:spcPts val="1200"/>
              </a:spcBef>
              <a:spcAft>
                <a:spcPts val="0"/>
              </a:spcAft>
              <a:buClr>
                <a:schemeClr val="accent2"/>
              </a:buClr>
              <a:buSzPts val="358"/>
              <a:buFont typeface="Arial"/>
              <a:buNone/>
            </a:pPr>
            <a:r>
              <a:rPr lang="en" sz="5115" b="1"/>
              <a:t>min-width </a:t>
            </a:r>
            <a:r>
              <a:rPr lang="en" sz="5115"/>
              <a:t>and </a:t>
            </a:r>
            <a:r>
              <a:rPr lang="en" sz="5115" b="1"/>
              <a:t>min-height</a:t>
            </a:r>
            <a:r>
              <a:rPr lang="en" sz="5115"/>
              <a:t>:</a:t>
            </a:r>
            <a:endParaRPr sz="5115"/>
          </a:p>
          <a:p>
            <a:pPr marL="0" lvl="0" indent="0" algn="l" rtl="0">
              <a:spcBef>
                <a:spcPts val="1200"/>
              </a:spcBef>
              <a:spcAft>
                <a:spcPts val="0"/>
              </a:spcAft>
              <a:buClr>
                <a:schemeClr val="accent2"/>
              </a:buClr>
              <a:buSzPts val="358"/>
              <a:buFont typeface="Arial"/>
              <a:buNone/>
            </a:pPr>
            <a:r>
              <a:rPr lang="en" sz="5115"/>
              <a:t>These properties set the minimum allowable width and height for an element. They ensure an element maintains a certain size, even if its content or the containing block would otherwise cause it to shrink smaller. This is helpful for preventing content from becoming unreadable or elements from collapsing entirely on smaller screens. </a:t>
            </a:r>
            <a:endParaRPr sz="5115"/>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Typography</a:t>
            </a:r>
            <a:endParaRPr/>
          </a:p>
        </p:txBody>
      </p:sp>
      <p:sp>
        <p:nvSpPr>
          <p:cNvPr id="165" name="Google Shape;16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Similar to word processors, CSS allows you to change the style of text in elements.</a:t>
            </a:r>
            <a:endParaRPr/>
          </a:p>
          <a:p>
            <a:pPr marL="0" lvl="0" indent="0" algn="l" rtl="0">
              <a:spcBef>
                <a:spcPts val="1200"/>
              </a:spcBef>
              <a:spcAft>
                <a:spcPts val="0"/>
              </a:spcAft>
              <a:buNone/>
            </a:pPr>
            <a:r>
              <a:rPr lang="en"/>
              <a:t>Several aspects of text styling are:</a:t>
            </a:r>
            <a:endParaRPr/>
          </a:p>
          <a:p>
            <a:pPr marL="457200" lvl="0" indent="-393700" algn="l" rtl="0">
              <a:lnSpc>
                <a:spcPct val="95000"/>
              </a:lnSpc>
              <a:spcBef>
                <a:spcPts val="1200"/>
              </a:spcBef>
              <a:spcAft>
                <a:spcPts val="0"/>
              </a:spcAft>
              <a:buSzPts val="2600"/>
              <a:buChar char="●"/>
            </a:pPr>
            <a:r>
              <a:rPr lang="en" sz="1875">
                <a:solidFill>
                  <a:schemeClr val="dk1"/>
                </a:solidFill>
              </a:rPr>
              <a:t>Font family</a:t>
            </a:r>
            <a:endParaRPr sz="1875">
              <a:solidFill>
                <a:schemeClr val="dk1"/>
              </a:solidFill>
            </a:endParaRPr>
          </a:p>
          <a:p>
            <a:pPr marL="457200" lvl="0" indent="-393700" algn="l" rtl="0">
              <a:lnSpc>
                <a:spcPct val="95000"/>
              </a:lnSpc>
              <a:spcBef>
                <a:spcPts val="0"/>
              </a:spcBef>
              <a:spcAft>
                <a:spcPts val="0"/>
              </a:spcAft>
              <a:buSzPts val="2600"/>
              <a:buChar char="●"/>
            </a:pPr>
            <a:r>
              <a:rPr lang="en" sz="1875">
                <a:solidFill>
                  <a:schemeClr val="dk1"/>
                </a:solidFill>
              </a:rPr>
              <a:t>Size and weight</a:t>
            </a:r>
            <a:endParaRPr sz="1875">
              <a:solidFill>
                <a:schemeClr val="dk1"/>
              </a:solidFill>
            </a:endParaRPr>
          </a:p>
          <a:p>
            <a:pPr marL="457200" lvl="0" indent="-393700" algn="l" rtl="0">
              <a:lnSpc>
                <a:spcPct val="95000"/>
              </a:lnSpc>
              <a:spcBef>
                <a:spcPts val="0"/>
              </a:spcBef>
              <a:spcAft>
                <a:spcPts val="0"/>
              </a:spcAft>
              <a:buSzPts val="2600"/>
              <a:buChar char="●"/>
            </a:pPr>
            <a:r>
              <a:rPr lang="en" sz="1875">
                <a:solidFill>
                  <a:schemeClr val="dk1"/>
                </a:solidFill>
              </a:rPr>
              <a:t>Style (italic, bold)</a:t>
            </a:r>
            <a:endParaRPr sz="1875">
              <a:solidFill>
                <a:schemeClr val="dk1"/>
              </a:solidFill>
            </a:endParaRPr>
          </a:p>
          <a:p>
            <a:pPr marL="457200" lvl="0" indent="-393700" algn="l" rtl="0">
              <a:lnSpc>
                <a:spcPct val="95000"/>
              </a:lnSpc>
              <a:spcBef>
                <a:spcPts val="0"/>
              </a:spcBef>
              <a:spcAft>
                <a:spcPts val="0"/>
              </a:spcAft>
              <a:buSzPts val="2600"/>
              <a:buChar char="●"/>
            </a:pPr>
            <a:r>
              <a:rPr lang="en" sz="1875">
                <a:solidFill>
                  <a:schemeClr val="dk1"/>
                </a:solidFill>
              </a:rPr>
              <a:t>Line height</a:t>
            </a:r>
            <a:endParaRPr sz="1875">
              <a:solidFill>
                <a:schemeClr val="dk1"/>
              </a:solidFill>
            </a:endParaRPr>
          </a:p>
          <a:p>
            <a:pPr marL="457200" lvl="0" indent="-393700" algn="l" rtl="0">
              <a:lnSpc>
                <a:spcPct val="95000"/>
              </a:lnSpc>
              <a:spcBef>
                <a:spcPts val="0"/>
              </a:spcBef>
              <a:spcAft>
                <a:spcPts val="0"/>
              </a:spcAft>
              <a:buSzPts val="2600"/>
              <a:buChar char="●"/>
            </a:pPr>
            <a:r>
              <a:rPr lang="en" sz="1875">
                <a:solidFill>
                  <a:schemeClr val="dk1"/>
                </a:solidFill>
              </a:rPr>
              <a:t>Letter spacing</a:t>
            </a:r>
            <a:endParaRPr sz="1875">
              <a:solidFill>
                <a:schemeClr val="dk1"/>
              </a:solidFill>
            </a:endParaRPr>
          </a:p>
          <a:p>
            <a:pPr marL="457200" lvl="0" indent="-393700" algn="l" rtl="0">
              <a:lnSpc>
                <a:spcPct val="95000"/>
              </a:lnSpc>
              <a:spcBef>
                <a:spcPts val="0"/>
              </a:spcBef>
              <a:spcAft>
                <a:spcPts val="0"/>
              </a:spcAft>
              <a:buSzPts val="2600"/>
              <a:buChar char="●"/>
            </a:pPr>
            <a:r>
              <a:rPr lang="en" sz="1875">
                <a:solidFill>
                  <a:schemeClr val="dk1"/>
                </a:solidFill>
              </a:rPr>
              <a:t>Text alignment</a:t>
            </a:r>
            <a:endParaRPr sz="1875">
              <a:solidFill>
                <a:schemeClr val="dk1"/>
              </a:solidFill>
            </a:endParaRPr>
          </a:p>
          <a:p>
            <a:pPr marL="457200" lvl="0" indent="-393700" algn="l" rtl="0">
              <a:lnSpc>
                <a:spcPct val="95000"/>
              </a:lnSpc>
              <a:spcBef>
                <a:spcPts val="0"/>
              </a:spcBef>
              <a:spcAft>
                <a:spcPts val="0"/>
              </a:spcAft>
              <a:buSzPts val="2600"/>
              <a:buChar char="●"/>
            </a:pPr>
            <a:r>
              <a:rPr lang="en" sz="1875">
                <a:solidFill>
                  <a:schemeClr val="dk1"/>
                </a:solidFill>
              </a:rPr>
              <a:t>Text decoration (underline, strikethrough)</a:t>
            </a: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Font Properties</a:t>
            </a:r>
            <a:endParaRPr dirty="0"/>
          </a:p>
        </p:txBody>
      </p:sp>
      <p:sp>
        <p:nvSpPr>
          <p:cNvPr id="171" name="Google Shape;17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b="1"/>
              <a:t>font-family: </a:t>
            </a:r>
            <a:r>
              <a:rPr lang="en" sz="1900"/>
              <a:t>Specifies the font family and fallback fonts.</a:t>
            </a:r>
            <a:endParaRPr sz="1900"/>
          </a:p>
          <a:p>
            <a:pPr marL="457200" lvl="0" indent="-349250" algn="l" rtl="0">
              <a:spcBef>
                <a:spcPts val="0"/>
              </a:spcBef>
              <a:spcAft>
                <a:spcPts val="0"/>
              </a:spcAft>
              <a:buSzPts val="1900"/>
              <a:buChar char="●"/>
            </a:pPr>
            <a:r>
              <a:rPr lang="en" sz="1900" b="1"/>
              <a:t>font-size:</a:t>
            </a:r>
            <a:r>
              <a:rPr lang="en" sz="1900"/>
              <a:t> Sets the font size.</a:t>
            </a:r>
            <a:endParaRPr sz="1900"/>
          </a:p>
          <a:p>
            <a:pPr marL="457200" lvl="0" indent="-349250" algn="l" rtl="0">
              <a:spcBef>
                <a:spcPts val="0"/>
              </a:spcBef>
              <a:spcAft>
                <a:spcPts val="0"/>
              </a:spcAft>
              <a:buSzPts val="1900"/>
              <a:buChar char="●"/>
            </a:pPr>
            <a:r>
              <a:rPr lang="en" sz="1900" b="1"/>
              <a:t>font-weight: </a:t>
            </a:r>
            <a:r>
              <a:rPr lang="en" sz="1900"/>
              <a:t>Sets the font weight to bold. You can change this to normal for regular text or lighter/light/bolder/semibold for varying weights.</a:t>
            </a:r>
            <a:endParaRPr sz="1900"/>
          </a:p>
          <a:p>
            <a:pPr marL="457200" lvl="0" indent="-349250" algn="l" rtl="0">
              <a:spcBef>
                <a:spcPts val="0"/>
              </a:spcBef>
              <a:spcAft>
                <a:spcPts val="0"/>
              </a:spcAft>
              <a:buSzPts val="1900"/>
              <a:buChar char="●"/>
            </a:pPr>
            <a:r>
              <a:rPr lang="en" sz="1900" b="1"/>
              <a:t>font-style: </a:t>
            </a:r>
            <a:r>
              <a:rPr lang="en" sz="1900"/>
              <a:t>Sets the font style to italic (or normal for non-italic). You can also use oblique for a slanted effect.</a:t>
            </a:r>
            <a:endParaRPr sz="1900"/>
          </a:p>
          <a:p>
            <a:pPr marL="0" lvl="0" indent="0" algn="l" rtl="0">
              <a:spcBef>
                <a:spcPts val="1200"/>
              </a:spcBef>
              <a:spcAft>
                <a:spcPts val="0"/>
              </a:spcAft>
              <a:buClr>
                <a:schemeClr val="accent2"/>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Text Properties</a:t>
            </a:r>
            <a:endParaRPr dirty="0"/>
          </a:p>
        </p:txBody>
      </p:sp>
      <p:sp>
        <p:nvSpPr>
          <p:cNvPr id="177" name="Google Shape;17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a:solidFill>
                  <a:schemeClr val="dk1"/>
                </a:solidFill>
              </a:rPr>
              <a:t>line-height: </a:t>
            </a:r>
            <a:r>
              <a:rPr lang="en">
                <a:solidFill>
                  <a:schemeClr val="dk1"/>
                </a:solidFill>
              </a:rPr>
              <a:t>Sets the line height to based on the font size. For example, if you set line-height to 1.5, the line height will be 1.5 times the font size.</a:t>
            </a:r>
            <a:endParaRPr b="1">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letter-spacing:</a:t>
            </a:r>
            <a:r>
              <a:rPr lang="en">
                <a:solidFill>
                  <a:schemeClr val="dk1"/>
                </a:solidFill>
              </a:rPr>
              <a:t> Sets the letter spacing, which adds some subtle space between letters. </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text-align:</a:t>
            </a:r>
            <a:r>
              <a:rPr lang="en">
                <a:solidFill>
                  <a:schemeClr val="dk1"/>
                </a:solidFill>
              </a:rPr>
              <a:t> Centers the text in different positions. You can use center, left, right, or justify for different alignments.</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text-decoration: </a:t>
            </a:r>
            <a:r>
              <a:rPr lang="en">
                <a:solidFill>
                  <a:schemeClr val="dk1"/>
                </a:solidFill>
              </a:rPr>
              <a:t>Underlines the text with a solid line (you can also use none for no decoration). </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Color and Background</a:t>
            </a:r>
            <a:endParaRPr/>
          </a:p>
        </p:txBody>
      </p:sp>
      <p:sp>
        <p:nvSpPr>
          <p:cNvPr id="183" name="Google Shape;18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accent2"/>
              </a:buClr>
              <a:buSzPts val="275"/>
              <a:buFont typeface="Arial"/>
              <a:buNone/>
            </a:pPr>
            <a:r>
              <a:rPr lang="en" sz="6696"/>
              <a:t>In CSS, the color and background properties are fundamental for styling the visual appearance of HTML elements.</a:t>
            </a:r>
            <a:endParaRPr sz="6696"/>
          </a:p>
          <a:p>
            <a:pPr marL="0" lvl="0" indent="0" algn="l" rtl="0">
              <a:spcBef>
                <a:spcPts val="1200"/>
              </a:spcBef>
              <a:spcAft>
                <a:spcPts val="0"/>
              </a:spcAft>
              <a:buNone/>
            </a:pPr>
            <a:r>
              <a:rPr lang="en" sz="6696"/>
              <a:t>The </a:t>
            </a:r>
            <a:r>
              <a:rPr lang="en" sz="6696" b="1"/>
              <a:t>color property</a:t>
            </a:r>
            <a:r>
              <a:rPr lang="en" sz="6696"/>
              <a:t> is used to set the foreground color of an element's content, primarily its text. This includes the color of characters, text decorations (like underlines).</a:t>
            </a:r>
            <a:endParaRPr sz="6696"/>
          </a:p>
          <a:p>
            <a:pPr marL="0" lvl="0" indent="0" algn="l" rtl="0">
              <a:spcBef>
                <a:spcPts val="1200"/>
              </a:spcBef>
              <a:spcAft>
                <a:spcPts val="0"/>
              </a:spcAft>
              <a:buNone/>
            </a:pPr>
            <a:r>
              <a:rPr lang="en" sz="6696"/>
              <a:t>The </a:t>
            </a:r>
            <a:r>
              <a:rPr lang="en" sz="6696" b="1"/>
              <a:t>background-color</a:t>
            </a:r>
            <a:r>
              <a:rPr lang="en" sz="6696"/>
              <a:t> property is used to set the background color of an element. The content, besides text, within the border of the element will be changed to the defined color.</a:t>
            </a:r>
            <a:endParaRPr sz="6696"/>
          </a:p>
          <a:p>
            <a:pPr marL="0" lvl="0" indent="0" algn="l" rtl="0">
              <a:spcBef>
                <a:spcPts val="1200"/>
              </a:spcBef>
              <a:spcAft>
                <a:spcPts val="0"/>
              </a:spcAft>
              <a:buNone/>
            </a:pPr>
            <a:r>
              <a:rPr lang="en" sz="6696"/>
              <a:t>Colors can be defined as a hex value, an RGB value or HSL (hue, saturation and lightness) value.</a:t>
            </a:r>
            <a:endParaRPr sz="6696"/>
          </a:p>
          <a:p>
            <a:pPr marL="0" lvl="0" indent="0" algn="l" rtl="0">
              <a:spcBef>
                <a:spcPts val="1200"/>
              </a:spcBef>
              <a:spcAft>
                <a:spcPts val="0"/>
              </a:spcAft>
              <a:buClr>
                <a:schemeClr val="accent2"/>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Color and Background (cont.)</a:t>
            </a:r>
            <a:endParaRPr/>
          </a:p>
        </p:txBody>
      </p:sp>
      <p:sp>
        <p:nvSpPr>
          <p:cNvPr id="189" name="Google Shape;18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accent2"/>
              </a:buClr>
              <a:buSzPts val="1100"/>
              <a:buFont typeface="Arial"/>
              <a:buNone/>
            </a:pPr>
            <a:r>
              <a:rPr lang="en"/>
              <a:t>Background Property (and its sub-properties):</a:t>
            </a:r>
            <a:endParaRPr/>
          </a:p>
          <a:p>
            <a:pPr marL="0" lvl="0" indent="0" algn="l" rtl="0">
              <a:spcBef>
                <a:spcPts val="1200"/>
              </a:spcBef>
              <a:spcAft>
                <a:spcPts val="0"/>
              </a:spcAft>
              <a:buClr>
                <a:schemeClr val="accent2"/>
              </a:buClr>
              <a:buSzPts val="1100"/>
              <a:buFont typeface="Arial"/>
              <a:buNone/>
            </a:pPr>
            <a:r>
              <a:rPr lang="en"/>
              <a:t>The background property (and its related sub-properties) are used to style the background of an element. This can involve setting a solid color, an image, or even gradients.</a:t>
            </a:r>
            <a:endParaRPr/>
          </a:p>
          <a:p>
            <a:pPr marL="0" lvl="0" indent="0" algn="l" rtl="0">
              <a:spcBef>
                <a:spcPts val="1200"/>
              </a:spcBef>
              <a:spcAft>
                <a:spcPts val="0"/>
              </a:spcAft>
              <a:buClr>
                <a:schemeClr val="accent2"/>
              </a:buClr>
              <a:buSzPts val="1100"/>
              <a:buFont typeface="Arial"/>
              <a:buNone/>
            </a:pPr>
            <a:r>
              <a:rPr lang="en"/>
              <a:t>Key background sub-properties include:</a:t>
            </a:r>
            <a:endParaRPr/>
          </a:p>
          <a:p>
            <a:pPr marL="457200" lvl="0" indent="-342900" algn="l" rtl="0">
              <a:spcBef>
                <a:spcPts val="1200"/>
              </a:spcBef>
              <a:spcAft>
                <a:spcPts val="0"/>
              </a:spcAft>
              <a:buSzPts val="1800"/>
              <a:buChar char="●"/>
            </a:pPr>
            <a:r>
              <a:rPr lang="en" b="1"/>
              <a:t>background-color:</a:t>
            </a:r>
            <a:r>
              <a:rPr lang="en"/>
              <a:t> Sets a solid color for the element's background.</a:t>
            </a:r>
            <a:endParaRPr/>
          </a:p>
          <a:p>
            <a:pPr marL="457200" lvl="0" indent="-342900" algn="l" rtl="0">
              <a:spcBef>
                <a:spcPts val="0"/>
              </a:spcBef>
              <a:spcAft>
                <a:spcPts val="0"/>
              </a:spcAft>
              <a:buSzPts val="1800"/>
              <a:buChar char="●"/>
            </a:pPr>
            <a:r>
              <a:rPr lang="en" b="1"/>
              <a:t>background-image:</a:t>
            </a:r>
            <a:r>
              <a:rPr lang="en"/>
              <a:t> Specifies one or more background images for the element. This can be an image URL or a CSS gradient (e.g., linear-gradient, radial-gradient).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Char char="●"/>
            </a:pPr>
            <a:r>
              <a:rPr lang="en" sz="1600">
                <a:solidFill>
                  <a:schemeClr val="dk1"/>
                </a:solidFill>
              </a:rPr>
              <a:t>CSS (Cascading Style Sheets) is a styling language used to control the layout and appearance of web pages written in a markup language, such as HTML. It allows developers to separate presentation styles from content, making it easier to maintain and update website designs.</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CSS adds style and structure to web pages by controlling the following aspects:</a:t>
            </a:r>
            <a:endParaRPr sz="1500">
              <a:solidFill>
                <a:schemeClr val="dk1"/>
              </a:solidFill>
            </a:endParaRPr>
          </a:p>
          <a:p>
            <a:pPr marL="914400" lvl="1" indent="-342900" algn="l" rtl="0">
              <a:spcBef>
                <a:spcPts val="0"/>
              </a:spcBef>
              <a:spcAft>
                <a:spcPts val="0"/>
              </a:spcAft>
              <a:buClr>
                <a:schemeClr val="dk1"/>
              </a:buClr>
              <a:buSzPts val="1800"/>
              <a:buAutoNum type="alphaLcPeriod"/>
            </a:pPr>
            <a:r>
              <a:rPr lang="en" sz="1600" i="1">
                <a:solidFill>
                  <a:schemeClr val="dk1"/>
                </a:solidFill>
              </a:rPr>
              <a:t>Layout</a:t>
            </a:r>
            <a:r>
              <a:rPr lang="en" sz="1600">
                <a:solidFill>
                  <a:schemeClr val="dk1"/>
                </a:solidFill>
              </a:rPr>
              <a:t>: Positioning elements on a page, dynamically changing the space between elements.</a:t>
            </a:r>
            <a:endParaRPr sz="1600">
              <a:solidFill>
                <a:schemeClr val="dk1"/>
              </a:solidFill>
            </a:endParaRPr>
          </a:p>
          <a:p>
            <a:pPr marL="914400" lvl="1" indent="-342900" algn="l" rtl="0">
              <a:spcBef>
                <a:spcPts val="0"/>
              </a:spcBef>
              <a:spcAft>
                <a:spcPts val="0"/>
              </a:spcAft>
              <a:buClr>
                <a:schemeClr val="dk1"/>
              </a:buClr>
              <a:buSzPts val="1800"/>
              <a:buAutoNum type="alphaLcPeriod"/>
            </a:pPr>
            <a:r>
              <a:rPr lang="en" sz="1600" i="1">
                <a:solidFill>
                  <a:schemeClr val="dk1"/>
                </a:solidFill>
              </a:rPr>
              <a:t>Appearance</a:t>
            </a:r>
            <a:r>
              <a:rPr lang="en" sz="1600">
                <a:solidFill>
                  <a:schemeClr val="dk1"/>
                </a:solidFill>
              </a:rPr>
              <a:t>: Changing the look of elements, including colors, fonts, sizes, borders, and backgrounds.</a:t>
            </a:r>
            <a:endParaRPr sz="1600">
              <a:solidFill>
                <a:schemeClr val="dk1"/>
              </a:solidFill>
            </a:endParaRPr>
          </a:p>
          <a:p>
            <a:pPr marL="914400" lvl="1" indent="-342900" algn="l" rtl="0">
              <a:spcBef>
                <a:spcPts val="0"/>
              </a:spcBef>
              <a:spcAft>
                <a:spcPts val="0"/>
              </a:spcAft>
              <a:buClr>
                <a:schemeClr val="dk1"/>
              </a:buClr>
              <a:buSzPts val="1800"/>
              <a:buAutoNum type="alphaLcPeriod"/>
            </a:pPr>
            <a:r>
              <a:rPr lang="en" sz="1600" i="1">
                <a:solidFill>
                  <a:schemeClr val="dk1"/>
                </a:solidFill>
              </a:rPr>
              <a:t>Behavior</a:t>
            </a:r>
            <a:r>
              <a:rPr lang="en" sz="1600">
                <a:solidFill>
                  <a:schemeClr val="dk1"/>
                </a:solidFill>
              </a:rPr>
              <a:t>: Controlling the interactions between elements, such as hover effects, transitions, and animations.</a:t>
            </a:r>
            <a:endParaRPr sz="2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Display</a:t>
            </a:r>
            <a:endParaRPr/>
          </a:p>
        </p:txBody>
      </p:sp>
      <p:sp>
        <p:nvSpPr>
          <p:cNvPr id="195" name="Google Shape;19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95000"/>
              </a:lnSpc>
              <a:spcBef>
                <a:spcPts val="0"/>
              </a:spcBef>
              <a:spcAft>
                <a:spcPts val="0"/>
              </a:spcAft>
              <a:buNone/>
            </a:pPr>
            <a:r>
              <a:rPr lang="en" sz="1675">
                <a:solidFill>
                  <a:schemeClr val="dk1"/>
                </a:solidFill>
              </a:rPr>
              <a:t>The display CSS property is a fundamental aspect of web layout, controlling how an HTML element is rendered on the page and how it interacts with other elements in the document flow. It determines whether an element behaves as a block-level element or an inline element.</a:t>
            </a:r>
            <a:endParaRPr sz="1675">
              <a:solidFill>
                <a:schemeClr val="dk1"/>
              </a:solidFill>
            </a:endParaRPr>
          </a:p>
          <a:p>
            <a:pPr marL="0" lvl="0" indent="0" algn="l" rtl="0">
              <a:lnSpc>
                <a:spcPct val="95000"/>
              </a:lnSpc>
              <a:spcBef>
                <a:spcPts val="1200"/>
              </a:spcBef>
              <a:spcAft>
                <a:spcPts val="0"/>
              </a:spcAft>
              <a:buNone/>
            </a:pPr>
            <a:r>
              <a:rPr lang="en" sz="1675" b="1">
                <a:solidFill>
                  <a:schemeClr val="dk1"/>
                </a:solidFill>
              </a:rPr>
              <a:t>block</a:t>
            </a:r>
            <a:r>
              <a:rPr lang="en" sz="1675">
                <a:solidFill>
                  <a:schemeClr val="dk1"/>
                </a:solidFill>
              </a:rPr>
              <a:t>: Elements with display: block start on a new line and take up the full available width of their parent container.</a:t>
            </a:r>
            <a:endParaRPr sz="1675">
              <a:solidFill>
                <a:schemeClr val="dk1"/>
              </a:solidFill>
            </a:endParaRPr>
          </a:p>
          <a:p>
            <a:pPr marL="0" lvl="0" indent="0" algn="l" rtl="0">
              <a:lnSpc>
                <a:spcPct val="95000"/>
              </a:lnSpc>
              <a:spcBef>
                <a:spcPts val="1200"/>
              </a:spcBef>
              <a:spcAft>
                <a:spcPts val="0"/>
              </a:spcAft>
              <a:buNone/>
            </a:pPr>
            <a:r>
              <a:rPr lang="en" sz="1675" b="1">
                <a:solidFill>
                  <a:schemeClr val="dk1"/>
                </a:solidFill>
              </a:rPr>
              <a:t>inline</a:t>
            </a:r>
            <a:r>
              <a:rPr lang="en" sz="1675">
                <a:solidFill>
                  <a:schemeClr val="dk1"/>
                </a:solidFill>
              </a:rPr>
              <a:t>: Elements with display: inline do not start on a new line and only take up the width necessary for their content.</a:t>
            </a:r>
            <a:endParaRPr sz="1675">
              <a:solidFill>
                <a:schemeClr val="dk1"/>
              </a:solidFill>
            </a:endParaRPr>
          </a:p>
          <a:p>
            <a:pPr marL="0" lvl="0" indent="0" algn="l" rtl="0">
              <a:lnSpc>
                <a:spcPct val="95000"/>
              </a:lnSpc>
              <a:spcBef>
                <a:spcPts val="1200"/>
              </a:spcBef>
              <a:spcAft>
                <a:spcPts val="0"/>
              </a:spcAft>
              <a:buNone/>
            </a:pPr>
            <a:r>
              <a:rPr lang="en" sz="1675" b="1">
                <a:solidFill>
                  <a:schemeClr val="dk1"/>
                </a:solidFill>
              </a:rPr>
              <a:t>inline-block</a:t>
            </a:r>
            <a:r>
              <a:rPr lang="en" sz="1675">
                <a:solidFill>
                  <a:schemeClr val="dk1"/>
                </a:solidFill>
              </a:rPr>
              <a:t>: Elements with display: inline-block combines characteristics of both inline and block. This is useful for creating  elements that sit side-by-side but also have defined dimensions and spacing.</a:t>
            </a:r>
            <a:endParaRPr sz="1675">
              <a:solidFill>
                <a:schemeClr val="dk1"/>
              </a:solidFill>
            </a:endParaRPr>
          </a:p>
          <a:p>
            <a:pPr marL="0" lvl="0" indent="0" algn="l" rtl="0">
              <a:lnSpc>
                <a:spcPct val="95000"/>
              </a:lnSpc>
              <a:spcBef>
                <a:spcPts val="1200"/>
              </a:spcBef>
              <a:spcAft>
                <a:spcPts val="1200"/>
              </a:spcAft>
              <a:buClr>
                <a:schemeClr val="accent2"/>
              </a:buClr>
              <a:buSzPts val="1100"/>
              <a:buFont typeface="Arial"/>
              <a:buNone/>
            </a:pPr>
            <a:r>
              <a:rPr lang="en" sz="1675" b="1">
                <a:solidFill>
                  <a:schemeClr val="dk1"/>
                </a:solidFill>
              </a:rPr>
              <a:t>none</a:t>
            </a:r>
            <a:r>
              <a:rPr lang="en" sz="1675">
                <a:solidFill>
                  <a:schemeClr val="dk1"/>
                </a:solidFill>
              </a:rPr>
              <a:t>: Elements with display: none are completely removed from the document flow and are not rendered on the page.</a:t>
            </a:r>
            <a:endParaRPr sz="1675">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Spacing</a:t>
            </a:r>
            <a:endParaRPr/>
          </a:p>
          <a:p>
            <a:pPr marL="0" lvl="0" indent="0" algn="l" rtl="0">
              <a:spcBef>
                <a:spcPts val="0"/>
              </a:spcBef>
              <a:spcAft>
                <a:spcPts val="0"/>
              </a:spcAft>
              <a:buNone/>
            </a:pPr>
            <a:endParaRPr/>
          </a:p>
        </p:txBody>
      </p:sp>
      <p:sp>
        <p:nvSpPr>
          <p:cNvPr id="201" name="Google Shape;20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CSS provides different styles for managing space within and between elements.</a:t>
            </a:r>
            <a:endParaRPr sz="1600" dirty="0">
              <a:solidFill>
                <a:schemeClr val="dk1"/>
              </a:solidFill>
            </a:endParaRPr>
          </a:p>
          <a:p>
            <a:pPr marL="457200" lvl="0" indent="-330200" algn="l" rtl="0">
              <a:spcBef>
                <a:spcPts val="1200"/>
              </a:spcBef>
              <a:spcAft>
                <a:spcPts val="0"/>
              </a:spcAft>
              <a:buClr>
                <a:schemeClr val="dk1"/>
              </a:buClr>
              <a:buSzPts val="1600"/>
              <a:buChar char="●"/>
            </a:pPr>
            <a:r>
              <a:rPr lang="en" sz="1600" dirty="0">
                <a:solidFill>
                  <a:schemeClr val="dk1"/>
                </a:solidFill>
              </a:rPr>
              <a:t>Borders</a:t>
            </a:r>
            <a:endParaRPr sz="1600" dirty="0">
              <a:solidFill>
                <a:schemeClr val="dk1"/>
              </a:solidFill>
            </a:endParaRPr>
          </a:p>
          <a:p>
            <a:pPr marL="914400" lvl="1" indent="-330200" algn="l" rtl="0">
              <a:spcBef>
                <a:spcPts val="0"/>
              </a:spcBef>
              <a:spcAft>
                <a:spcPts val="0"/>
              </a:spcAft>
              <a:buClr>
                <a:schemeClr val="dk1"/>
              </a:buClr>
              <a:buSzPts val="1600"/>
              <a:buChar char="○"/>
            </a:pPr>
            <a:r>
              <a:rPr lang="en" sz="1600" dirty="0">
                <a:solidFill>
                  <a:schemeClr val="dk1"/>
                </a:solidFill>
              </a:rPr>
              <a:t>CSS border properties allow you to specify the style, width, and color of an element's border.</a:t>
            </a:r>
            <a:endParaRPr sz="1600" dirty="0">
              <a:solidFill>
                <a:schemeClr val="dk1"/>
              </a:solidFill>
            </a:endParaRPr>
          </a:p>
          <a:p>
            <a:pPr marL="457200" lvl="0" indent="-330200" algn="l" rtl="0">
              <a:spcBef>
                <a:spcPts val="0"/>
              </a:spcBef>
              <a:spcAft>
                <a:spcPts val="0"/>
              </a:spcAft>
              <a:buClr>
                <a:schemeClr val="dk1"/>
              </a:buClr>
              <a:buSzPts val="1600"/>
              <a:buChar char="●"/>
            </a:pPr>
            <a:r>
              <a:rPr lang="en" sz="1600" dirty="0">
                <a:solidFill>
                  <a:schemeClr val="dk1"/>
                </a:solidFill>
              </a:rPr>
              <a:t>Margins</a:t>
            </a:r>
            <a:endParaRPr sz="1600" dirty="0">
              <a:solidFill>
                <a:schemeClr val="dk1"/>
              </a:solidFill>
            </a:endParaRPr>
          </a:p>
          <a:p>
            <a:pPr marL="914400" lvl="1" indent="-330200" algn="l" rtl="0">
              <a:spcBef>
                <a:spcPts val="0"/>
              </a:spcBef>
              <a:spcAft>
                <a:spcPts val="0"/>
              </a:spcAft>
              <a:buClr>
                <a:schemeClr val="dk1"/>
              </a:buClr>
              <a:buSzPts val="1600"/>
              <a:buChar char="○"/>
            </a:pPr>
            <a:r>
              <a:rPr lang="en" sz="1600" dirty="0">
                <a:solidFill>
                  <a:schemeClr val="dk1"/>
                </a:solidFill>
              </a:rPr>
              <a:t>Defines the blank space between an element and other elements on the page.</a:t>
            </a:r>
            <a:endParaRPr sz="1600" dirty="0">
              <a:solidFill>
                <a:schemeClr val="dk1"/>
              </a:solidFill>
            </a:endParaRPr>
          </a:p>
          <a:p>
            <a:pPr marL="457200" lvl="0" indent="-330200" algn="l" rtl="0">
              <a:spcBef>
                <a:spcPts val="0"/>
              </a:spcBef>
              <a:spcAft>
                <a:spcPts val="0"/>
              </a:spcAft>
              <a:buClr>
                <a:schemeClr val="dk1"/>
              </a:buClr>
              <a:buSzPts val="1600"/>
              <a:buChar char="●"/>
            </a:pPr>
            <a:r>
              <a:rPr lang="en" sz="1600" dirty="0">
                <a:solidFill>
                  <a:schemeClr val="dk1"/>
                </a:solidFill>
              </a:rPr>
              <a:t>Padding</a:t>
            </a:r>
            <a:endParaRPr sz="1600" dirty="0">
              <a:solidFill>
                <a:schemeClr val="dk1"/>
              </a:solidFill>
            </a:endParaRPr>
          </a:p>
          <a:p>
            <a:pPr marL="914400" lvl="1" indent="-330200" algn="l" rtl="0">
              <a:spcBef>
                <a:spcPts val="0"/>
              </a:spcBef>
              <a:spcAft>
                <a:spcPts val="0"/>
              </a:spcAft>
              <a:buClr>
                <a:schemeClr val="dk1"/>
              </a:buClr>
              <a:buSzPts val="1600"/>
              <a:buChar char="○"/>
            </a:pPr>
            <a:r>
              <a:rPr lang="en" sz="1600" dirty="0">
                <a:solidFill>
                  <a:schemeClr val="dk1"/>
                </a:solidFill>
              </a:rPr>
              <a:t>Defines the amount of space between an element’s content and its border.</a:t>
            </a:r>
            <a:endParaRPr sz="1600" dirty="0">
              <a:solidFill>
                <a:schemeClr val="dk1"/>
              </a:solidFill>
            </a:endParaRPr>
          </a:p>
          <a:p>
            <a:pPr marL="0" lvl="0" indent="0" algn="l" rtl="0">
              <a:spcBef>
                <a:spcPts val="1200"/>
              </a:spcBef>
              <a:spcAft>
                <a:spcPts val="0"/>
              </a:spcAft>
              <a:buNone/>
            </a:pPr>
            <a:r>
              <a:rPr lang="en" sz="1600" dirty="0">
                <a:solidFill>
                  <a:schemeClr val="dk1"/>
                </a:solidFill>
              </a:rPr>
              <a:t>With CSS, you can change how borders appear. You can change aspects of borders like their style, size, and color.  Margins and padding can only be configured based on their size, since they only affect physical space of elements. </a:t>
            </a:r>
            <a:endParaRPr sz="1600" dirty="0">
              <a:solidFill>
                <a:schemeClr val="dk1"/>
              </a:solidFill>
            </a:endParaRPr>
          </a:p>
          <a:p>
            <a:pPr marL="0" lvl="0" indent="0" algn="l" rtl="0">
              <a:spcBef>
                <a:spcPts val="1200"/>
              </a:spcBef>
              <a:spcAft>
                <a:spcPts val="1200"/>
              </a:spcAft>
              <a:buNone/>
            </a:pPr>
            <a:endParaRPr sz="1600"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CSS Box Model</a:t>
            </a:r>
            <a:endParaRPr/>
          </a:p>
        </p:txBody>
      </p:sp>
      <p:sp>
        <p:nvSpPr>
          <p:cNvPr id="207" name="Google Shape;207;p3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000">
                <a:solidFill>
                  <a:schemeClr val="dk1"/>
                </a:solidFill>
              </a:rPr>
              <a:t>1. Content: The innermost part of an element, where the content resides.</a:t>
            </a:r>
            <a:endParaRPr sz="2000">
              <a:solidFill>
                <a:schemeClr val="dk1"/>
              </a:solidFill>
            </a:endParaRPr>
          </a:p>
          <a:p>
            <a:pPr marL="0" lvl="0" indent="0" algn="l" rtl="0">
              <a:spcBef>
                <a:spcPts val="0"/>
              </a:spcBef>
              <a:spcAft>
                <a:spcPts val="0"/>
              </a:spcAft>
              <a:buClr>
                <a:schemeClr val="dk1"/>
              </a:buClr>
              <a:buSzPts val="1100"/>
              <a:buFont typeface="Arial"/>
              <a:buNone/>
            </a:pPr>
            <a:r>
              <a:rPr lang="en" sz="2000">
                <a:solidFill>
                  <a:schemeClr val="dk1"/>
                </a:solidFill>
              </a:rPr>
              <a:t>2. Padding: The space between the content and the border.</a:t>
            </a:r>
            <a:endParaRPr sz="2000">
              <a:solidFill>
                <a:schemeClr val="dk1"/>
              </a:solidFill>
            </a:endParaRPr>
          </a:p>
          <a:p>
            <a:pPr marL="0" lvl="0" indent="0" algn="l" rtl="0">
              <a:spcBef>
                <a:spcPts val="0"/>
              </a:spcBef>
              <a:spcAft>
                <a:spcPts val="0"/>
              </a:spcAft>
              <a:buClr>
                <a:schemeClr val="dk1"/>
              </a:buClr>
              <a:buSzPts val="1100"/>
              <a:buFont typeface="Arial"/>
              <a:buNone/>
            </a:pPr>
            <a:r>
              <a:rPr lang="en" sz="2000">
                <a:solidFill>
                  <a:schemeClr val="dk1"/>
                </a:solidFill>
              </a:rPr>
              <a:t>3. Border: The visible boundary around an element.</a:t>
            </a:r>
            <a:endParaRPr sz="2000">
              <a:solidFill>
                <a:schemeClr val="dk1"/>
              </a:solidFill>
            </a:endParaRPr>
          </a:p>
          <a:p>
            <a:pPr marL="0" lvl="0" indent="0" algn="l" rtl="0">
              <a:spcBef>
                <a:spcPts val="0"/>
              </a:spcBef>
              <a:spcAft>
                <a:spcPts val="0"/>
              </a:spcAft>
              <a:buClr>
                <a:schemeClr val="dk1"/>
              </a:buClr>
              <a:buSzPts val="1100"/>
              <a:buFont typeface="Arial"/>
              <a:buNone/>
            </a:pPr>
            <a:r>
              <a:rPr lang="en" sz="2000">
                <a:solidFill>
                  <a:schemeClr val="dk1"/>
                </a:solidFill>
              </a:rPr>
              <a:t>4. Margin: The space outside the border.</a:t>
            </a:r>
            <a:endParaRPr sz="2700"/>
          </a:p>
        </p:txBody>
      </p:sp>
      <p:pic>
        <p:nvPicPr>
          <p:cNvPr id="208" name="Google Shape;208;p34"/>
          <p:cNvPicPr preferRelativeResize="0"/>
          <p:nvPr/>
        </p:nvPicPr>
        <p:blipFill>
          <a:blip r:embed="rId3">
            <a:alphaModFix/>
          </a:blip>
          <a:stretch>
            <a:fillRect/>
          </a:stretch>
        </p:blipFill>
        <p:spPr>
          <a:xfrm>
            <a:off x="5003250" y="1152475"/>
            <a:ext cx="3829050" cy="2800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Float and Clear</a:t>
            </a:r>
            <a:endParaRPr/>
          </a:p>
        </p:txBody>
      </p:sp>
      <p:sp>
        <p:nvSpPr>
          <p:cNvPr id="214" name="Google Shape;21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In CSS, the </a:t>
            </a:r>
            <a:r>
              <a:rPr lang="en" b="1"/>
              <a:t>float </a:t>
            </a:r>
            <a:r>
              <a:rPr lang="en"/>
              <a:t>property is used to position an element to the left or right side of its container, allowing surrounding text and inline elements to wrap around it. When an element is floated, it is taken out of the normal document flow, but it still remains part of the flow.</a:t>
            </a:r>
            <a:endParaRPr/>
          </a:p>
          <a:p>
            <a:pPr marL="0" lvl="0" indent="0" algn="l" rtl="0">
              <a:spcBef>
                <a:spcPts val="1200"/>
              </a:spcBef>
              <a:spcAft>
                <a:spcPts val="0"/>
              </a:spcAft>
              <a:buNone/>
            </a:pPr>
            <a:r>
              <a:rPr lang="en"/>
              <a:t>The </a:t>
            </a:r>
            <a:r>
              <a:rPr lang="en" b="1"/>
              <a:t>clear </a:t>
            </a:r>
            <a:r>
              <a:rPr lang="en"/>
              <a:t>property is used to control how elements behave in relation to preceding floated elements. When an element is floated using float: left or float: right, subsequent elements may wrap around it. The clear property prevents this wrapping and forces an element to appear below the floated content.</a:t>
            </a:r>
            <a:endParaRPr/>
          </a:p>
          <a:p>
            <a:pPr marL="0" lvl="0" indent="0" algn="l" rtl="0">
              <a:spcBef>
                <a:spcPts val="1200"/>
              </a:spcBef>
              <a:spcAft>
                <a:spcPts val="1200"/>
              </a:spcAft>
              <a:buNone/>
            </a:pPr>
            <a:r>
              <a:rPr lang="en"/>
              <a:t>For example, if you wanted a picture to appear behind an element with text, you could give the text element a float and give the img a clear property.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Flexboxes</a:t>
            </a:r>
            <a:endParaRPr/>
          </a:p>
        </p:txBody>
      </p:sp>
      <p:sp>
        <p:nvSpPr>
          <p:cNvPr id="220" name="Google Shape;220;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accent2"/>
              </a:buClr>
              <a:buSzPts val="1100"/>
              <a:buFont typeface="Arial"/>
              <a:buNone/>
            </a:pPr>
            <a:r>
              <a:rPr lang="en"/>
              <a:t>Flexbox is short for the Flexible Box Layout module. It is a layout method for arranging items in rows or columns. Flexbox makes it easier to design a flexible responsive layout structure, without using float or positioning.</a:t>
            </a:r>
            <a:endParaRPr/>
          </a:p>
          <a:p>
            <a:pPr marL="0" lvl="0" indent="0" algn="l" rtl="0">
              <a:spcBef>
                <a:spcPts val="1200"/>
              </a:spcBef>
              <a:spcAft>
                <a:spcPts val="0"/>
              </a:spcAft>
              <a:buClr>
                <a:schemeClr val="accent2"/>
              </a:buClr>
              <a:buSzPts val="1100"/>
              <a:buFont typeface="Arial"/>
              <a:buNone/>
            </a:pPr>
            <a:r>
              <a:rPr lang="en"/>
              <a:t>A flexbox always consists of:</a:t>
            </a:r>
            <a:endParaRPr/>
          </a:p>
          <a:p>
            <a:pPr marL="457200" lvl="0" indent="-342900" algn="l" rtl="0">
              <a:spcBef>
                <a:spcPts val="1200"/>
              </a:spcBef>
              <a:spcAft>
                <a:spcPts val="0"/>
              </a:spcAft>
              <a:buSzPts val="1800"/>
              <a:buChar char="●"/>
            </a:pPr>
            <a:r>
              <a:rPr lang="en"/>
              <a:t>Flex Container - the parent (container) &lt;div&gt; element</a:t>
            </a:r>
            <a:endParaRPr/>
          </a:p>
          <a:p>
            <a:pPr marL="457200" lvl="0" indent="-342900" algn="l" rtl="0">
              <a:spcBef>
                <a:spcPts val="0"/>
              </a:spcBef>
              <a:spcAft>
                <a:spcPts val="0"/>
              </a:spcAft>
              <a:buSzPts val="1800"/>
              <a:buChar char="●"/>
            </a:pPr>
            <a:r>
              <a:rPr lang="en"/>
              <a:t>Flex Items - the items inside the container &lt;div&gt;</a:t>
            </a:r>
            <a:endParaRPr/>
          </a:p>
          <a:p>
            <a:pPr marL="0" lvl="0" indent="0" algn="l" rtl="0">
              <a:spcBef>
                <a:spcPts val="1200"/>
              </a:spcBef>
              <a:spcAft>
                <a:spcPts val="1200"/>
              </a:spcAft>
              <a:buNone/>
            </a:pPr>
            <a:r>
              <a:rPr lang="en"/>
              <a:t>The flex container becomes flexible by setting the </a:t>
            </a:r>
            <a:r>
              <a:rPr lang="en" b="1"/>
              <a:t>display </a:t>
            </a:r>
            <a:r>
              <a:rPr lang="en"/>
              <a:t>property to </a:t>
            </a:r>
            <a:r>
              <a:rPr lang="en" b="1"/>
              <a:t>flex</a:t>
            </a:r>
            <a:r>
              <a:rPr lang="en"/>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Grids</a:t>
            </a:r>
            <a:endParaRPr/>
          </a:p>
        </p:txBody>
      </p:sp>
      <p:sp>
        <p:nvSpPr>
          <p:cNvPr id="226" name="Google Shape;22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accent2"/>
              </a:buClr>
              <a:buSzPts val="1100"/>
              <a:buFont typeface="Arial"/>
              <a:buNone/>
            </a:pPr>
            <a:r>
              <a:rPr lang="en"/>
              <a:t>The Grid Layout Module offers a grid-based layout system, with rows and columns. </a:t>
            </a:r>
            <a:endParaRPr/>
          </a:p>
          <a:p>
            <a:pPr marL="0" lvl="0" indent="0" algn="l" rtl="0">
              <a:spcBef>
                <a:spcPts val="1200"/>
              </a:spcBef>
              <a:spcAft>
                <a:spcPts val="0"/>
              </a:spcAft>
              <a:buClr>
                <a:schemeClr val="accent2"/>
              </a:buClr>
              <a:buSzPts val="1100"/>
              <a:buFont typeface="Arial"/>
              <a:buNone/>
            </a:pPr>
            <a:r>
              <a:rPr lang="en"/>
              <a:t>A grid always consists of:</a:t>
            </a:r>
            <a:endParaRPr/>
          </a:p>
          <a:p>
            <a:pPr marL="457200" lvl="0" indent="-342900" algn="l" rtl="0">
              <a:spcBef>
                <a:spcPts val="1200"/>
              </a:spcBef>
              <a:spcAft>
                <a:spcPts val="0"/>
              </a:spcAft>
              <a:buSzPts val="1800"/>
              <a:buChar char="●"/>
            </a:pPr>
            <a:r>
              <a:rPr lang="en"/>
              <a:t>Grid Container - the parent (container) &lt;div&gt; element</a:t>
            </a:r>
            <a:endParaRPr/>
          </a:p>
          <a:p>
            <a:pPr marL="457200" lvl="0" indent="-342900" algn="l" rtl="0">
              <a:spcBef>
                <a:spcPts val="0"/>
              </a:spcBef>
              <a:spcAft>
                <a:spcPts val="0"/>
              </a:spcAft>
              <a:buSzPts val="1800"/>
              <a:buChar char="●"/>
            </a:pPr>
            <a:r>
              <a:rPr lang="en"/>
              <a:t>Grid Items - the items inside the container &lt;div&gt;</a:t>
            </a:r>
            <a:endParaRPr/>
          </a:p>
          <a:p>
            <a:pPr marL="0" lvl="0" indent="0" algn="l" rtl="0">
              <a:spcBef>
                <a:spcPts val="1200"/>
              </a:spcBef>
              <a:spcAft>
                <a:spcPts val="0"/>
              </a:spcAft>
              <a:buNone/>
            </a:pPr>
            <a:r>
              <a:rPr lang="en"/>
              <a:t>The &lt;div&gt; element becomes a grid container when its </a:t>
            </a:r>
            <a:r>
              <a:rPr lang="en" b="1"/>
              <a:t>display </a:t>
            </a:r>
            <a:r>
              <a:rPr lang="en"/>
              <a:t>property is set to </a:t>
            </a:r>
            <a:r>
              <a:rPr lang="en" b="1"/>
              <a:t>grid </a:t>
            </a:r>
            <a:r>
              <a:rPr lang="en"/>
              <a:t>or </a:t>
            </a:r>
            <a:r>
              <a:rPr lang="en" b="1"/>
              <a:t>inline-grid</a:t>
            </a:r>
            <a:r>
              <a:rPr lang="en"/>
              <a:t>.</a:t>
            </a:r>
            <a:endParaRPr/>
          </a:p>
          <a:p>
            <a:pPr marL="0" lvl="0" indent="0" algn="l" rtl="0">
              <a:spcBef>
                <a:spcPts val="12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Transitions, Transforms and Animations</a:t>
            </a:r>
            <a:endParaRPr/>
          </a:p>
        </p:txBody>
      </p:sp>
      <p:sp>
        <p:nvSpPr>
          <p:cNvPr id="232" name="Google Shape;232;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775">
                <a:solidFill>
                  <a:schemeClr val="dk1"/>
                </a:solidFill>
              </a:rPr>
              <a:t>CSS offers three distinct features for adding dynamic visual effects to elements: transitions, transforms, and animations.</a:t>
            </a:r>
            <a:endParaRPr sz="1775">
              <a:solidFill>
                <a:schemeClr val="dk1"/>
              </a:solidFill>
            </a:endParaRPr>
          </a:p>
          <a:p>
            <a:pPr marL="0" lvl="0" indent="0" algn="l" rtl="0">
              <a:lnSpc>
                <a:spcPct val="95000"/>
              </a:lnSpc>
              <a:spcBef>
                <a:spcPts val="1200"/>
              </a:spcBef>
              <a:spcAft>
                <a:spcPts val="0"/>
              </a:spcAft>
              <a:buClr>
                <a:schemeClr val="accent2"/>
              </a:buClr>
              <a:buSzPts val="1100"/>
              <a:buFont typeface="Arial"/>
              <a:buNone/>
            </a:pPr>
            <a:r>
              <a:rPr lang="en" sz="1775" b="1">
                <a:solidFill>
                  <a:schemeClr val="dk1"/>
                </a:solidFill>
              </a:rPr>
              <a:t>Transitions </a:t>
            </a:r>
            <a:r>
              <a:rPr lang="en" sz="1775">
                <a:solidFill>
                  <a:schemeClr val="dk1"/>
                </a:solidFill>
              </a:rPr>
              <a:t>provide a smooth, gradual change in an element's CSS properties when a state change occurs, such as a hover effect or a class being added/removed. </a:t>
            </a:r>
            <a:endParaRPr sz="1775">
              <a:solidFill>
                <a:schemeClr val="dk1"/>
              </a:solidFill>
            </a:endParaRPr>
          </a:p>
          <a:p>
            <a:pPr marL="0" lvl="0" indent="0" algn="l" rtl="0">
              <a:lnSpc>
                <a:spcPct val="95000"/>
              </a:lnSpc>
              <a:spcBef>
                <a:spcPts val="1200"/>
              </a:spcBef>
              <a:spcAft>
                <a:spcPts val="0"/>
              </a:spcAft>
              <a:buNone/>
            </a:pPr>
            <a:r>
              <a:rPr lang="en" sz="1775" b="1">
                <a:solidFill>
                  <a:schemeClr val="dk1"/>
                </a:solidFill>
              </a:rPr>
              <a:t>Transforms </a:t>
            </a:r>
            <a:r>
              <a:rPr lang="en" sz="1775">
                <a:solidFill>
                  <a:schemeClr val="dk1"/>
                </a:solidFill>
              </a:rPr>
              <a:t>allow you to manipulate an element's position, rotation, scale, and skew in 2D or 3D space without affecting the document flow. </a:t>
            </a:r>
            <a:endParaRPr sz="1775">
              <a:solidFill>
                <a:schemeClr val="dk1"/>
              </a:solidFill>
            </a:endParaRPr>
          </a:p>
          <a:p>
            <a:pPr marL="0" lvl="0" indent="0" algn="l" rtl="0">
              <a:lnSpc>
                <a:spcPct val="95000"/>
              </a:lnSpc>
              <a:spcBef>
                <a:spcPts val="1200"/>
              </a:spcBef>
              <a:spcAft>
                <a:spcPts val="1200"/>
              </a:spcAft>
              <a:buNone/>
            </a:pPr>
            <a:r>
              <a:rPr lang="en" sz="1775" b="1">
                <a:solidFill>
                  <a:schemeClr val="dk1"/>
                </a:solidFill>
              </a:rPr>
              <a:t>Animations </a:t>
            </a:r>
            <a:r>
              <a:rPr lang="en" sz="1775">
                <a:solidFill>
                  <a:schemeClr val="dk1"/>
                </a:solidFill>
              </a:rPr>
              <a:t>enable more complex, multi-step movements and visual effects using @keyframes rules. They offer greater control over the animation's timeline and properties at different stages. </a:t>
            </a:r>
            <a:endParaRPr sz="1775">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p:nvPr/>
        </p:nvSpPr>
        <p:spPr>
          <a:xfrm>
            <a:off x="309050" y="3809999"/>
            <a:ext cx="4466400" cy="42842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Transition Properties</a:t>
            </a:r>
            <a:endParaRPr/>
          </a:p>
        </p:txBody>
      </p:sp>
      <p:sp>
        <p:nvSpPr>
          <p:cNvPr id="239" name="Google Shape;239;p39"/>
          <p:cNvSpPr txBox="1">
            <a:spLocks noGrp="1"/>
          </p:cNvSpPr>
          <p:nvPr>
            <p:ph type="body" idx="1"/>
          </p:nvPr>
        </p:nvSpPr>
        <p:spPr>
          <a:xfrm>
            <a:off x="309050" y="1152477"/>
            <a:ext cx="8523250" cy="3163214"/>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You can configure how elements “transition” by changing: </a:t>
            </a:r>
            <a:endParaRPr dirty="0"/>
          </a:p>
          <a:p>
            <a:pPr marL="457200" lvl="0" indent="-342900" algn="l" rtl="0">
              <a:spcBef>
                <a:spcPts val="1200"/>
              </a:spcBef>
              <a:spcAft>
                <a:spcPts val="0"/>
              </a:spcAft>
              <a:buSzPts val="1800"/>
              <a:buChar char="●"/>
            </a:pPr>
            <a:r>
              <a:rPr lang="en" b="1" dirty="0"/>
              <a:t>transition-property</a:t>
            </a:r>
            <a:r>
              <a:rPr lang="en" dirty="0"/>
              <a:t>: Specifies the CSS property to animate (e.g., background-color, opacity, transform).</a:t>
            </a:r>
            <a:endParaRPr dirty="0"/>
          </a:p>
          <a:p>
            <a:pPr marL="457200" lvl="0" indent="-342900" algn="l" rtl="0">
              <a:spcBef>
                <a:spcPts val="0"/>
              </a:spcBef>
              <a:spcAft>
                <a:spcPts val="0"/>
              </a:spcAft>
              <a:buSzPts val="1800"/>
              <a:buChar char="●"/>
            </a:pPr>
            <a:r>
              <a:rPr lang="en" b="1" dirty="0"/>
              <a:t>transition-duration</a:t>
            </a:r>
            <a:r>
              <a:rPr lang="en" dirty="0"/>
              <a:t>: Sets the time over which the transition occurs.</a:t>
            </a:r>
            <a:endParaRPr dirty="0"/>
          </a:p>
          <a:p>
            <a:pPr marL="457200" lvl="0" indent="-342900" algn="l" rtl="0">
              <a:spcBef>
                <a:spcPts val="0"/>
              </a:spcBef>
              <a:spcAft>
                <a:spcPts val="0"/>
              </a:spcAft>
              <a:buSzPts val="1800"/>
              <a:buChar char="●"/>
            </a:pPr>
            <a:r>
              <a:rPr lang="en" b="1" dirty="0"/>
              <a:t>transition-timing-function</a:t>
            </a:r>
            <a:r>
              <a:rPr lang="en" dirty="0"/>
              <a:t>: Defines the speed curve of the transition (e.g., ease, linear, ease-in-out). </a:t>
            </a:r>
            <a:endParaRPr dirty="0"/>
          </a:p>
          <a:p>
            <a:pPr marL="457200" lvl="0" indent="-342900" algn="l" rtl="0">
              <a:spcBef>
                <a:spcPts val="0"/>
              </a:spcBef>
              <a:spcAft>
                <a:spcPts val="0"/>
              </a:spcAft>
              <a:buSzPts val="1800"/>
              <a:buChar char="●"/>
            </a:pPr>
            <a:r>
              <a:rPr lang="en" b="1" dirty="0"/>
              <a:t>transition-delay</a:t>
            </a:r>
            <a:r>
              <a:rPr lang="en" dirty="0"/>
              <a:t>: Specifies a delay before the transition begins.</a:t>
            </a:r>
            <a:endParaRPr dirty="0"/>
          </a:p>
          <a:p>
            <a:pPr marL="0" lvl="0" indent="0" algn="l" rtl="0">
              <a:spcBef>
                <a:spcPts val="1200"/>
              </a:spcBef>
              <a:spcAft>
                <a:spcPts val="0"/>
              </a:spcAft>
              <a:buNone/>
            </a:pPr>
            <a:r>
              <a:rPr lang="en" dirty="0"/>
              <a:t>You can also add transitions using shorthand notation:</a:t>
            </a:r>
            <a:endParaRPr dirty="0"/>
          </a:p>
          <a:p>
            <a:pPr marL="0" lvl="0" indent="0" algn="l" rtl="0">
              <a:spcBef>
                <a:spcPts val="1200"/>
              </a:spcBef>
              <a:spcAft>
                <a:spcPts val="0"/>
              </a:spcAft>
              <a:buNone/>
            </a:pPr>
            <a:r>
              <a:rPr lang="en" dirty="0">
                <a:latin typeface="Courier New"/>
                <a:ea typeface="Courier New"/>
                <a:cs typeface="Courier New"/>
                <a:sym typeface="Courier New"/>
              </a:rPr>
              <a:t>transition: width 2s linear 1s;</a:t>
            </a:r>
            <a:endParaRPr dirty="0">
              <a:latin typeface="Courier New"/>
              <a:ea typeface="Courier New"/>
              <a:cs typeface="Courier New"/>
              <a:sym typeface="Courier New"/>
            </a:endParaRPr>
          </a:p>
          <a:p>
            <a:pPr marL="0" lvl="0" indent="0" algn="l" rtl="0">
              <a:spcBef>
                <a:spcPts val="1200"/>
              </a:spcBef>
              <a:spcAft>
                <a:spcPts val="120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0"/>
          <p:cNvSpPr/>
          <p:nvPr/>
        </p:nvSpPr>
        <p:spPr>
          <a:xfrm>
            <a:off x="2590150" y="4356150"/>
            <a:ext cx="4157400" cy="72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Transform Functions</a:t>
            </a:r>
            <a:endParaRPr/>
          </a:p>
        </p:txBody>
      </p:sp>
      <p:sp>
        <p:nvSpPr>
          <p:cNvPr id="246" name="Google Shape;246;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When you define a transform property, you must specify what kind of transformation you want the element to have. These transformations come in the form of functions:</a:t>
            </a:r>
            <a:endParaRPr dirty="0"/>
          </a:p>
          <a:p>
            <a:pPr marL="457200" lvl="0" indent="-342900" algn="l" rtl="0">
              <a:spcBef>
                <a:spcPts val="1200"/>
              </a:spcBef>
              <a:spcAft>
                <a:spcPts val="0"/>
              </a:spcAft>
              <a:buSzPts val="1800"/>
              <a:buChar char="●"/>
            </a:pPr>
            <a:r>
              <a:rPr lang="en" dirty="0"/>
              <a:t>translate(): Moves an element along the X and/or Y axis.</a:t>
            </a:r>
            <a:endParaRPr dirty="0"/>
          </a:p>
          <a:p>
            <a:pPr marL="457200" lvl="0" indent="-342900" algn="l" rtl="0">
              <a:spcBef>
                <a:spcPts val="0"/>
              </a:spcBef>
              <a:spcAft>
                <a:spcPts val="0"/>
              </a:spcAft>
              <a:buSzPts val="1800"/>
              <a:buChar char="●"/>
            </a:pPr>
            <a:r>
              <a:rPr lang="en" dirty="0"/>
              <a:t>rotate(): Rotates an element around a specified point.</a:t>
            </a:r>
            <a:endParaRPr dirty="0"/>
          </a:p>
          <a:p>
            <a:pPr marL="457200" lvl="0" indent="-342900" algn="l" rtl="0">
              <a:spcBef>
                <a:spcPts val="0"/>
              </a:spcBef>
              <a:spcAft>
                <a:spcPts val="0"/>
              </a:spcAft>
              <a:buSzPts val="1800"/>
              <a:buChar char="●"/>
            </a:pPr>
            <a:r>
              <a:rPr lang="en" dirty="0"/>
              <a:t>scale(): Resizes an element.</a:t>
            </a:r>
            <a:endParaRPr dirty="0"/>
          </a:p>
          <a:p>
            <a:pPr marL="457200" lvl="0" indent="-342900" algn="l" rtl="0">
              <a:spcBef>
                <a:spcPts val="0"/>
              </a:spcBef>
              <a:spcAft>
                <a:spcPts val="0"/>
              </a:spcAft>
              <a:buSzPts val="1800"/>
              <a:buChar char="●"/>
            </a:pPr>
            <a:r>
              <a:rPr lang="en" dirty="0"/>
              <a:t>skew(): Skews an element along the X and/or Y axis.</a:t>
            </a:r>
            <a:endParaRPr dirty="0"/>
          </a:p>
          <a:p>
            <a:pPr marL="457200" lvl="0" indent="-342900" algn="l" rtl="0">
              <a:spcBef>
                <a:spcPts val="0"/>
              </a:spcBef>
              <a:spcAft>
                <a:spcPts val="0"/>
              </a:spcAft>
              <a:buSzPts val="1800"/>
              <a:buChar char="●"/>
            </a:pPr>
            <a:r>
              <a:rPr lang="en" dirty="0"/>
              <a:t>matrix(): Combines multiple 2D transform functions into a single matrix.</a:t>
            </a:r>
          </a:p>
          <a:p>
            <a:pPr marL="457200" lvl="0" indent="-342900" algn="l" rtl="0">
              <a:spcBef>
                <a:spcPts val="0"/>
              </a:spcBef>
              <a:spcAft>
                <a:spcPts val="0"/>
              </a:spcAft>
              <a:buSzPts val="1800"/>
              <a:buChar char="●"/>
            </a:pPr>
            <a:r>
              <a:rPr lang="en" dirty="0"/>
              <a:t>rotateX(), rotateY(), rotateZ(), scaleX(), scaleY(), scaleZ(), translateX(), translateY(), translateZ(): 3D transform functions.</a:t>
            </a:r>
            <a:endParaRPr dirty="0"/>
          </a:p>
        </p:txBody>
      </p:sp>
      <p:sp>
        <p:nvSpPr>
          <p:cNvPr id="247" name="Google Shape;247;p40"/>
          <p:cNvSpPr txBox="1"/>
          <p:nvPr/>
        </p:nvSpPr>
        <p:spPr>
          <a:xfrm>
            <a:off x="2629500" y="4096800"/>
            <a:ext cx="5430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solidFill>
                  <a:schemeClr val="dk1"/>
                </a:solidFill>
                <a:latin typeface="Courier New"/>
                <a:ea typeface="Courier New"/>
                <a:cs typeface="Courier New"/>
                <a:sym typeface="Courier New"/>
              </a:rPr>
              <a:t>.translate-example {</a:t>
            </a:r>
            <a:endParaRPr>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a:solidFill>
                  <a:schemeClr val="dk1"/>
                </a:solidFill>
                <a:latin typeface="Courier New"/>
                <a:ea typeface="Courier New"/>
                <a:cs typeface="Courier New"/>
                <a:sym typeface="Courier New"/>
              </a:rPr>
              <a:t>    transform: translate(50px, 20px); </a:t>
            </a:r>
            <a:endParaRPr>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p:nvPr/>
        </p:nvSpPr>
        <p:spPr>
          <a:xfrm>
            <a:off x="4937475" y="1103750"/>
            <a:ext cx="3627600" cy="314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Animation @keyframes </a:t>
            </a:r>
            <a:endParaRPr/>
          </a:p>
        </p:txBody>
      </p:sp>
      <p:sp>
        <p:nvSpPr>
          <p:cNvPr id="254" name="Google Shape;254;p41"/>
          <p:cNvSpPr txBox="1">
            <a:spLocks noGrp="1"/>
          </p:cNvSpPr>
          <p:nvPr>
            <p:ph type="body" idx="1"/>
          </p:nvPr>
        </p:nvSpPr>
        <p:spPr>
          <a:xfrm>
            <a:off x="311700" y="1152475"/>
            <a:ext cx="46773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@keyframes Rule: This rule defines the sequence of styles an element will have at different points during the animation. Keyframes are defined using percentages (from 0% to 100%) or “from” and “to” keywords, representing the start and end states of the animation, respectively.</a:t>
            </a:r>
            <a:endParaRPr/>
          </a:p>
          <a:p>
            <a:pPr marL="0" lvl="0" indent="0" algn="l" rtl="0">
              <a:spcBef>
                <a:spcPts val="1200"/>
              </a:spcBef>
              <a:spcAft>
                <a:spcPts val="1200"/>
              </a:spcAft>
              <a:buNone/>
            </a:pPr>
            <a:r>
              <a:rPr lang="en"/>
              <a:t>Once you have defined your desired keyframes rule, you can use it in your animation.</a:t>
            </a:r>
            <a:endParaRPr/>
          </a:p>
        </p:txBody>
      </p:sp>
      <p:sp>
        <p:nvSpPr>
          <p:cNvPr id="255" name="Google Shape;255;p41"/>
          <p:cNvSpPr txBox="1"/>
          <p:nvPr/>
        </p:nvSpPr>
        <p:spPr>
          <a:xfrm>
            <a:off x="4989000" y="1152475"/>
            <a:ext cx="3515100" cy="2932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@keyframes slideAndChangeColor {</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 0% {</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i="1" dirty="0">
                <a:solidFill>
                  <a:schemeClr val="dk1"/>
                </a:solidFill>
                <a:latin typeface="Courier New"/>
                <a:ea typeface="Courier New"/>
                <a:cs typeface="Courier New"/>
                <a:sym typeface="Courier New"/>
              </a:rPr>
              <a:t>   /* Starting position */</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   transform: translateX(0); </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   background-color: blue;</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 }</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 50% {</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i="1" dirty="0">
                <a:solidFill>
                  <a:schemeClr val="dk1"/>
                </a:solidFill>
                <a:latin typeface="Courier New"/>
                <a:ea typeface="Courier New"/>
                <a:cs typeface="Courier New"/>
                <a:sym typeface="Courier New"/>
              </a:rPr>
              <a:t>   /* Mid-point position */</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   transform: translateX(200px); </a:t>
            </a:r>
            <a:endParaRPr sz="1050" i="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   background-color: red;</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 }</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 100% {</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i="1" dirty="0">
                <a:solidFill>
                  <a:schemeClr val="dk1"/>
                </a:solidFill>
                <a:latin typeface="Courier New"/>
                <a:ea typeface="Courier New"/>
                <a:cs typeface="Courier New"/>
                <a:sym typeface="Courier New"/>
              </a:rPr>
              <a:t>   /* Ending position (back to start) */</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   transform: translateX(0); </a:t>
            </a:r>
            <a:endParaRPr sz="1050" i="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   background-color: blue;</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 }</a:t>
            </a:r>
            <a:endParaRPr sz="105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050" dirty="0">
                <a:solidFill>
                  <a:schemeClr val="dk1"/>
                </a:solidFill>
                <a:latin typeface="Courier New"/>
                <a:ea typeface="Courier New"/>
                <a:cs typeface="Courier New"/>
                <a:sym typeface="Courier New"/>
              </a:rPr>
              <a:t>}</a:t>
            </a: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“Cascading” “Style”</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9406" algn="l" rtl="0">
              <a:lnSpc>
                <a:spcPct val="95000"/>
              </a:lnSpc>
              <a:spcBef>
                <a:spcPts val="0"/>
              </a:spcBef>
              <a:spcAft>
                <a:spcPts val="0"/>
              </a:spcAft>
              <a:buClr>
                <a:schemeClr val="dk1"/>
              </a:buClr>
              <a:buSzPts val="1588"/>
              <a:buChar char="●"/>
            </a:pPr>
            <a:r>
              <a:rPr lang="en" sz="1587">
                <a:solidFill>
                  <a:schemeClr val="dk1"/>
                </a:solidFill>
              </a:rPr>
              <a:t>CSS is applied to HTML documents through a process called "cascading". This means that styles are inherited from parent elements down to child elements. </a:t>
            </a:r>
            <a:endParaRPr sz="1587">
              <a:solidFill>
                <a:schemeClr val="dk1"/>
              </a:solidFill>
            </a:endParaRPr>
          </a:p>
          <a:p>
            <a:pPr marL="0" lvl="0" indent="0" algn="l" rtl="0">
              <a:lnSpc>
                <a:spcPct val="95000"/>
              </a:lnSpc>
              <a:spcBef>
                <a:spcPts val="0"/>
              </a:spcBef>
              <a:spcAft>
                <a:spcPts val="0"/>
              </a:spcAft>
              <a:buSzPts val="1018"/>
              <a:buNone/>
            </a:pPr>
            <a:endParaRPr sz="1587">
              <a:solidFill>
                <a:schemeClr val="dk1"/>
              </a:solidFill>
            </a:endParaRPr>
          </a:p>
          <a:p>
            <a:pPr marL="457200" lvl="0" indent="-329406" algn="l" rtl="0">
              <a:lnSpc>
                <a:spcPct val="95000"/>
              </a:lnSpc>
              <a:spcBef>
                <a:spcPts val="0"/>
              </a:spcBef>
              <a:spcAft>
                <a:spcPts val="0"/>
              </a:spcAft>
              <a:buClr>
                <a:schemeClr val="dk1"/>
              </a:buClr>
              <a:buSzPts val="1588"/>
              <a:buChar char="●"/>
            </a:pPr>
            <a:r>
              <a:rPr lang="en" sz="1587">
                <a:solidFill>
                  <a:schemeClr val="dk1"/>
                </a:solidFill>
              </a:rPr>
              <a:t>The key components of CSS are:</a:t>
            </a:r>
            <a:endParaRPr sz="1587">
              <a:solidFill>
                <a:schemeClr val="dk1"/>
              </a:solidFill>
            </a:endParaRPr>
          </a:p>
          <a:p>
            <a:pPr marL="914400" lvl="0" indent="-329406" algn="l" rtl="0">
              <a:lnSpc>
                <a:spcPct val="95000"/>
              </a:lnSpc>
              <a:spcBef>
                <a:spcPts val="0"/>
              </a:spcBef>
              <a:spcAft>
                <a:spcPts val="0"/>
              </a:spcAft>
              <a:buClr>
                <a:schemeClr val="dk1"/>
              </a:buClr>
              <a:buSzPts val="1588"/>
              <a:buAutoNum type="arabicPeriod"/>
            </a:pPr>
            <a:r>
              <a:rPr lang="en" sz="1587" i="1">
                <a:solidFill>
                  <a:schemeClr val="dk1"/>
                </a:solidFill>
              </a:rPr>
              <a:t>Selectors</a:t>
            </a:r>
            <a:r>
              <a:rPr lang="en" sz="1587">
                <a:solidFill>
                  <a:schemeClr val="dk1"/>
                </a:solidFill>
              </a:rPr>
              <a:t>: CSS uses selectors to identify the HTML elements that should receive the styles. Selectors can target specific elements, classes, IDs, or combinations of these.</a:t>
            </a:r>
            <a:endParaRPr sz="1587">
              <a:solidFill>
                <a:schemeClr val="dk1"/>
              </a:solidFill>
            </a:endParaRPr>
          </a:p>
          <a:p>
            <a:pPr marL="914400" lvl="0" indent="-329406" algn="l" rtl="0">
              <a:lnSpc>
                <a:spcPct val="95000"/>
              </a:lnSpc>
              <a:spcBef>
                <a:spcPts val="0"/>
              </a:spcBef>
              <a:spcAft>
                <a:spcPts val="0"/>
              </a:spcAft>
              <a:buClr>
                <a:schemeClr val="dk1"/>
              </a:buClr>
              <a:buSzPts val="1588"/>
              <a:buAutoNum type="arabicPeriod"/>
            </a:pPr>
            <a:r>
              <a:rPr lang="en" sz="1587" i="1">
                <a:solidFill>
                  <a:schemeClr val="dk1"/>
                </a:solidFill>
              </a:rPr>
              <a:t>Properties</a:t>
            </a:r>
            <a:r>
              <a:rPr lang="en" sz="1587">
                <a:solidFill>
                  <a:schemeClr val="dk1"/>
                </a:solidFill>
              </a:rPr>
              <a:t>: Once a selector is applied, you can specify properties (font-size, color, background-image) and their corresponding values.</a:t>
            </a:r>
            <a:endParaRPr sz="1587">
              <a:solidFill>
                <a:schemeClr val="dk1"/>
              </a:solidFill>
            </a:endParaRPr>
          </a:p>
          <a:p>
            <a:pPr marL="914400" lvl="0" indent="-329406" algn="l" rtl="0">
              <a:lnSpc>
                <a:spcPct val="95000"/>
              </a:lnSpc>
              <a:spcBef>
                <a:spcPts val="0"/>
              </a:spcBef>
              <a:spcAft>
                <a:spcPts val="0"/>
              </a:spcAft>
              <a:buClr>
                <a:schemeClr val="dk1"/>
              </a:buClr>
              <a:buSzPts val="1588"/>
              <a:buAutoNum type="arabicPeriod"/>
            </a:pPr>
            <a:r>
              <a:rPr lang="en" sz="1587" i="1">
                <a:solidFill>
                  <a:schemeClr val="dk1"/>
                </a:solidFill>
              </a:rPr>
              <a:t>Values</a:t>
            </a:r>
            <a:r>
              <a:rPr lang="en" sz="1587">
                <a:solidFill>
                  <a:schemeClr val="dk1"/>
                </a:solidFill>
              </a:rPr>
              <a:t>: You can set values for properties using various units (pixels, percentages, hexadecimal codes, etc).</a:t>
            </a:r>
            <a:endParaRPr sz="1587">
              <a:solidFill>
                <a:schemeClr val="dk1"/>
              </a:solidFill>
            </a:endParaRPr>
          </a:p>
          <a:p>
            <a:pPr marL="914400" lvl="0" indent="-329406" algn="l" rtl="0">
              <a:lnSpc>
                <a:spcPct val="95000"/>
              </a:lnSpc>
              <a:spcBef>
                <a:spcPts val="0"/>
              </a:spcBef>
              <a:spcAft>
                <a:spcPts val="0"/>
              </a:spcAft>
              <a:buClr>
                <a:schemeClr val="dk1"/>
              </a:buClr>
              <a:buSzPts val="1588"/>
              <a:buAutoNum type="arabicPeriod"/>
            </a:pPr>
            <a:r>
              <a:rPr lang="en" sz="1587" i="1">
                <a:solidFill>
                  <a:schemeClr val="dk1"/>
                </a:solidFill>
              </a:rPr>
              <a:t>Priority</a:t>
            </a:r>
            <a:r>
              <a:rPr lang="en" sz="1587">
                <a:solidFill>
                  <a:schemeClr val="dk1"/>
                </a:solidFill>
              </a:rPr>
              <a:t>: When multiple styles are defined for the same element, CSS uses a priority system to determine which style takes precedence. This is called the "cascading" part of CSS.</a:t>
            </a:r>
            <a:endParaRPr sz="1587">
              <a:solidFill>
                <a:schemeClr val="dk1"/>
              </a:solidFill>
            </a:endParaRPr>
          </a:p>
          <a:p>
            <a:pPr marL="0" lvl="0" indent="0" algn="l" rtl="0">
              <a:lnSpc>
                <a:spcPct val="95000"/>
              </a:lnSpc>
              <a:spcBef>
                <a:spcPts val="0"/>
              </a:spcBef>
              <a:spcAft>
                <a:spcPts val="0"/>
              </a:spcAft>
              <a:buSzPts val="1018"/>
              <a:buNone/>
            </a:pPr>
            <a:endParaRPr sz="1765"/>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Animation Properties</a:t>
            </a:r>
            <a:endParaRPr/>
          </a:p>
        </p:txBody>
      </p:sp>
      <p:sp>
        <p:nvSpPr>
          <p:cNvPr id="261" name="Google Shape;261;p42"/>
          <p:cNvSpPr txBox="1">
            <a:spLocks noGrp="1"/>
          </p:cNvSpPr>
          <p:nvPr>
            <p:ph type="body" idx="1"/>
          </p:nvPr>
        </p:nvSpPr>
        <p:spPr>
          <a:xfrm>
            <a:off x="311700" y="1152475"/>
            <a:ext cx="8520600" cy="3809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Clr>
                <a:schemeClr val="accent2"/>
              </a:buClr>
              <a:buSzPct val="61111"/>
              <a:buFont typeface="Arial"/>
              <a:buNone/>
            </a:pPr>
            <a:r>
              <a:rPr lang="en"/>
              <a:t>These properties are applied to the HTML element you want to animate and control various aspects of the animation's behavior:</a:t>
            </a:r>
            <a:endParaRPr/>
          </a:p>
          <a:p>
            <a:pPr marL="457200" lvl="0" indent="-325755" algn="l" rtl="0">
              <a:spcBef>
                <a:spcPts val="1200"/>
              </a:spcBef>
              <a:spcAft>
                <a:spcPts val="0"/>
              </a:spcAft>
              <a:buSzPct val="100000"/>
              <a:buChar char="●"/>
            </a:pPr>
            <a:r>
              <a:rPr lang="en" b="1"/>
              <a:t>animation-name</a:t>
            </a:r>
            <a:r>
              <a:rPr lang="en"/>
              <a:t>: Specifies the name of the @keyframes rule to be used. </a:t>
            </a:r>
            <a:endParaRPr/>
          </a:p>
          <a:p>
            <a:pPr marL="457200" lvl="0" indent="-325755" algn="l" rtl="0">
              <a:spcBef>
                <a:spcPts val="0"/>
              </a:spcBef>
              <a:spcAft>
                <a:spcPts val="0"/>
              </a:spcAft>
              <a:buSzPct val="100000"/>
              <a:buChar char="●"/>
            </a:pPr>
            <a:r>
              <a:rPr lang="en" b="1"/>
              <a:t>animation-duration</a:t>
            </a:r>
            <a:r>
              <a:rPr lang="en"/>
              <a:t>: Sets the total time the animation takes to complete.</a:t>
            </a:r>
            <a:endParaRPr/>
          </a:p>
          <a:p>
            <a:pPr marL="457200" lvl="0" indent="-325755" algn="l" rtl="0">
              <a:spcBef>
                <a:spcPts val="0"/>
              </a:spcBef>
              <a:spcAft>
                <a:spcPts val="0"/>
              </a:spcAft>
              <a:buSzPct val="100000"/>
              <a:buChar char="●"/>
            </a:pPr>
            <a:r>
              <a:rPr lang="en" b="1"/>
              <a:t>animation-delay</a:t>
            </a:r>
            <a:r>
              <a:rPr lang="en"/>
              <a:t>: Defines a delay before the animation begins.</a:t>
            </a:r>
            <a:endParaRPr/>
          </a:p>
          <a:p>
            <a:pPr marL="457200" lvl="0" indent="-325755" algn="l" rtl="0">
              <a:spcBef>
                <a:spcPts val="0"/>
              </a:spcBef>
              <a:spcAft>
                <a:spcPts val="0"/>
              </a:spcAft>
              <a:buSzPct val="100000"/>
              <a:buChar char="●"/>
            </a:pPr>
            <a:r>
              <a:rPr lang="en" b="1"/>
              <a:t>animation-iteration-count</a:t>
            </a:r>
            <a:r>
              <a:rPr lang="en"/>
              <a:t>: Determines how many times the animation should repeat (e.g., a number or infinite).</a:t>
            </a:r>
            <a:endParaRPr/>
          </a:p>
          <a:p>
            <a:pPr marL="457200" lvl="0" indent="-325755" algn="l" rtl="0">
              <a:spcBef>
                <a:spcPts val="0"/>
              </a:spcBef>
              <a:spcAft>
                <a:spcPts val="0"/>
              </a:spcAft>
              <a:buSzPct val="100000"/>
              <a:buChar char="●"/>
            </a:pPr>
            <a:r>
              <a:rPr lang="en" b="1"/>
              <a:t>animation-direction</a:t>
            </a:r>
            <a:r>
              <a:rPr lang="en"/>
              <a:t>: Controls the playback direction (e.g., normal, reverse, alternate).</a:t>
            </a:r>
            <a:endParaRPr/>
          </a:p>
          <a:p>
            <a:pPr marL="457200" lvl="0" indent="-325755" algn="l" rtl="0">
              <a:spcBef>
                <a:spcPts val="0"/>
              </a:spcBef>
              <a:spcAft>
                <a:spcPts val="0"/>
              </a:spcAft>
              <a:buSzPct val="100000"/>
              <a:buChar char="●"/>
            </a:pPr>
            <a:r>
              <a:rPr lang="en" b="1"/>
              <a:t>animation-timing-function</a:t>
            </a:r>
            <a:r>
              <a:rPr lang="en"/>
              <a:t>: Specifies the speed curve of the animation (e.g., ease, linear, ease-in-out).</a:t>
            </a:r>
            <a:endParaRPr/>
          </a:p>
          <a:p>
            <a:pPr marL="457200" lvl="0" indent="-325755" algn="l" rtl="0">
              <a:spcBef>
                <a:spcPts val="0"/>
              </a:spcBef>
              <a:spcAft>
                <a:spcPts val="0"/>
              </a:spcAft>
              <a:buSzPct val="100000"/>
              <a:buChar char="●"/>
            </a:pPr>
            <a:r>
              <a:rPr lang="en" b="1"/>
              <a:t>animation-fill-mode</a:t>
            </a:r>
            <a:r>
              <a:rPr lang="en"/>
              <a:t>: Determines the style of the element before and after the animation plays (e.g., none, forwards, backwards, both).</a:t>
            </a:r>
            <a:endParaRPr/>
          </a:p>
          <a:p>
            <a:pPr marL="457200" lvl="0" indent="-325755" algn="l" rtl="0">
              <a:spcBef>
                <a:spcPts val="0"/>
              </a:spcBef>
              <a:spcAft>
                <a:spcPts val="0"/>
              </a:spcAft>
              <a:buSzPct val="100000"/>
              <a:buChar char="●"/>
            </a:pPr>
            <a:r>
              <a:rPr lang="en" b="1"/>
              <a:t>animation-play-state</a:t>
            </a:r>
            <a:r>
              <a:rPr lang="en"/>
              <a:t>: Allows pausing or resuming the animation (paused or running).</a:t>
            </a:r>
            <a:endParaRPr/>
          </a:p>
          <a:p>
            <a:pPr marL="0" lvl="0" indent="0" algn="l" rtl="0">
              <a:spcBef>
                <a:spcPts val="1200"/>
              </a:spcBef>
              <a:spcAft>
                <a:spcPts val="1200"/>
              </a:spcAft>
              <a:buNone/>
            </a:pPr>
            <a:r>
              <a:rPr lang="en"/>
              <a:t>Animations, like transitions, also have shorthand notation.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3"/>
          <p:cNvSpPr/>
          <p:nvPr/>
        </p:nvSpPr>
        <p:spPr>
          <a:xfrm>
            <a:off x="272250" y="382625"/>
            <a:ext cx="4680000" cy="435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43"/>
          <p:cNvSpPr txBox="1">
            <a:spLocks noGrp="1"/>
          </p:cNvSpPr>
          <p:nvPr>
            <p:ph type="body" idx="1"/>
          </p:nvPr>
        </p:nvSpPr>
        <p:spPr>
          <a:xfrm>
            <a:off x="311700" y="459750"/>
            <a:ext cx="5045100" cy="431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.box {</a:t>
            </a:r>
            <a:endParaRPr sz="1450">
              <a:solidFill>
                <a:schemeClr val="dk1"/>
              </a:solidFill>
              <a:latin typeface="Courier New"/>
              <a:ea typeface="Courier New"/>
              <a:cs typeface="Courier New"/>
              <a:sym typeface="Courier New"/>
            </a:endParaRPr>
          </a:p>
          <a:p>
            <a:pPr marL="0" lvl="0" indent="0" algn="l" rtl="0">
              <a:spcBef>
                <a:spcPts val="120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 width: 100px;</a:t>
            </a:r>
            <a:endParaRPr sz="1450">
              <a:solidFill>
                <a:schemeClr val="dk1"/>
              </a:solidFill>
              <a:latin typeface="Courier New"/>
              <a:ea typeface="Courier New"/>
              <a:cs typeface="Courier New"/>
              <a:sym typeface="Courier New"/>
            </a:endParaRPr>
          </a:p>
          <a:p>
            <a:pPr marL="0" lvl="0" indent="0" algn="l" rtl="0">
              <a:spcBef>
                <a:spcPts val="120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 height: 100px;</a:t>
            </a:r>
            <a:endParaRPr sz="1450">
              <a:solidFill>
                <a:schemeClr val="dk1"/>
              </a:solidFill>
              <a:latin typeface="Courier New"/>
              <a:ea typeface="Courier New"/>
              <a:cs typeface="Courier New"/>
              <a:sym typeface="Courier New"/>
            </a:endParaRPr>
          </a:p>
          <a:p>
            <a:pPr marL="0" lvl="0" indent="0" algn="l" rtl="0">
              <a:spcBef>
                <a:spcPts val="120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 background-color: blue;</a:t>
            </a:r>
            <a:endParaRPr sz="1450">
              <a:solidFill>
                <a:schemeClr val="dk1"/>
              </a:solidFill>
              <a:latin typeface="Courier New"/>
              <a:ea typeface="Courier New"/>
              <a:cs typeface="Courier New"/>
              <a:sym typeface="Courier New"/>
            </a:endParaRPr>
          </a:p>
          <a:p>
            <a:pPr marL="0" lvl="0" indent="0" algn="l" rtl="0">
              <a:spcBef>
                <a:spcPts val="120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 animation-name: slideAndChangeColor; </a:t>
            </a:r>
            <a:endParaRPr sz="1450" i="1">
              <a:solidFill>
                <a:schemeClr val="dk1"/>
              </a:solidFill>
              <a:latin typeface="Courier New"/>
              <a:ea typeface="Courier New"/>
              <a:cs typeface="Courier New"/>
              <a:sym typeface="Courier New"/>
            </a:endParaRPr>
          </a:p>
          <a:p>
            <a:pPr marL="0" lvl="0" indent="0" algn="l" rtl="0">
              <a:spcBef>
                <a:spcPts val="120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 animation-duration: 4s; </a:t>
            </a:r>
            <a:endParaRPr sz="1450" i="1">
              <a:solidFill>
                <a:schemeClr val="dk1"/>
              </a:solidFill>
              <a:latin typeface="Courier New"/>
              <a:ea typeface="Courier New"/>
              <a:cs typeface="Courier New"/>
              <a:sym typeface="Courier New"/>
            </a:endParaRPr>
          </a:p>
          <a:p>
            <a:pPr marL="0" lvl="0" indent="0" algn="l" rtl="0">
              <a:spcBef>
                <a:spcPts val="120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 animation-iteration-count: infinite; </a:t>
            </a:r>
            <a:endParaRPr sz="1450" i="1">
              <a:solidFill>
                <a:schemeClr val="dk1"/>
              </a:solidFill>
              <a:latin typeface="Courier New"/>
              <a:ea typeface="Courier New"/>
              <a:cs typeface="Courier New"/>
              <a:sym typeface="Courier New"/>
            </a:endParaRPr>
          </a:p>
          <a:p>
            <a:pPr marL="0" lvl="0" indent="0" algn="l" rtl="0">
              <a:spcBef>
                <a:spcPts val="120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 animation-timing-function: ease-in-out; </a:t>
            </a:r>
            <a:endParaRPr sz="1450" i="1">
              <a:solidFill>
                <a:schemeClr val="dk1"/>
              </a:solidFill>
              <a:latin typeface="Courier New"/>
              <a:ea typeface="Courier New"/>
              <a:cs typeface="Courier New"/>
              <a:sym typeface="Courier New"/>
            </a:endParaRPr>
          </a:p>
          <a:p>
            <a:pPr marL="0" lvl="0" indent="0" algn="l" rtl="0">
              <a:spcBef>
                <a:spcPts val="120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 animation-direction: alternate; </a:t>
            </a:r>
            <a:endParaRPr sz="1450" i="1">
              <a:solidFill>
                <a:schemeClr val="dk1"/>
              </a:solidFill>
              <a:latin typeface="Courier New"/>
              <a:ea typeface="Courier New"/>
              <a:cs typeface="Courier New"/>
              <a:sym typeface="Courier New"/>
            </a:endParaRPr>
          </a:p>
          <a:p>
            <a:pPr marL="0" lvl="0" indent="0" algn="l" rtl="0">
              <a:spcBef>
                <a:spcPts val="1200"/>
              </a:spcBef>
              <a:spcAft>
                <a:spcPts val="1200"/>
              </a:spcAft>
              <a:buNone/>
            </a:pPr>
            <a:r>
              <a:rPr lang="en" sz="1450">
                <a:solidFill>
                  <a:schemeClr val="dk1"/>
                </a:solidFill>
                <a:latin typeface="Courier New"/>
                <a:ea typeface="Courier New"/>
                <a:cs typeface="Courier New"/>
                <a:sym typeface="Courier New"/>
              </a:rPr>
              <a:t>}</a:t>
            </a:r>
            <a:endParaRPr sz="2200">
              <a:solidFill>
                <a:schemeClr val="dk1"/>
              </a:solidFill>
            </a:endParaRPr>
          </a:p>
        </p:txBody>
      </p:sp>
      <p:sp>
        <p:nvSpPr>
          <p:cNvPr id="268" name="Google Shape;268;p43"/>
          <p:cNvSpPr/>
          <p:nvPr/>
        </p:nvSpPr>
        <p:spPr>
          <a:xfrm rot="10800000" flipH="1">
            <a:off x="5334825" y="640100"/>
            <a:ext cx="2023500" cy="14865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43"/>
          <p:cNvSpPr/>
          <p:nvPr/>
        </p:nvSpPr>
        <p:spPr>
          <a:xfrm>
            <a:off x="5128775" y="2310525"/>
            <a:ext cx="3730800" cy="189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43"/>
          <p:cNvSpPr txBox="1">
            <a:spLocks noGrp="1"/>
          </p:cNvSpPr>
          <p:nvPr>
            <p:ph type="body" idx="1"/>
          </p:nvPr>
        </p:nvSpPr>
        <p:spPr>
          <a:xfrm>
            <a:off x="5128775" y="2310525"/>
            <a:ext cx="4572000" cy="124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.box {</a:t>
            </a:r>
            <a:endParaRPr sz="145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  width: 100px;</a:t>
            </a:r>
            <a:endParaRPr sz="145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  height: 100px;</a:t>
            </a:r>
            <a:endParaRPr sz="145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  background-color: blue;</a:t>
            </a:r>
            <a:endParaRPr sz="145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50">
                <a:solidFill>
                  <a:schemeClr val="dk1"/>
                </a:solidFill>
                <a:latin typeface="Courier New"/>
                <a:ea typeface="Courier New"/>
                <a:cs typeface="Courier New"/>
                <a:sym typeface="Courier New"/>
              </a:rPr>
              <a:t>  animation: slideAndChangeColor </a:t>
            </a:r>
            <a:endParaRPr sz="145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50">
                <a:solidFill>
                  <a:schemeClr val="dk1"/>
                </a:solidFill>
                <a:latin typeface="Courier New"/>
                <a:ea typeface="Courier New"/>
                <a:cs typeface="Courier New"/>
                <a:sym typeface="Courier New"/>
              </a:rPr>
              <a:t>  4s infinite ease-in-out </a:t>
            </a:r>
            <a:endParaRPr sz="145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  alternate;</a:t>
            </a:r>
            <a:endParaRPr sz="145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accent2"/>
              </a:buClr>
              <a:buSzPts val="1100"/>
              <a:buFont typeface="Arial"/>
              <a:buNone/>
            </a:pPr>
            <a:r>
              <a:rPr lang="en" sz="1450">
                <a:solidFill>
                  <a:schemeClr val="dk1"/>
                </a:solidFill>
                <a:latin typeface="Courier New"/>
                <a:ea typeface="Courier New"/>
                <a:cs typeface="Courier New"/>
                <a:sym typeface="Courier New"/>
              </a:rPr>
              <a:t>}</a:t>
            </a:r>
            <a:endParaRPr sz="1450">
              <a:solidFill>
                <a:schemeClr val="dk1"/>
              </a:solidFill>
              <a:latin typeface="Courier New"/>
              <a:ea typeface="Courier New"/>
              <a:cs typeface="Courier New"/>
              <a:sym typeface="Courier New"/>
            </a:endParaRPr>
          </a:p>
          <a:p>
            <a:pPr marL="0" lvl="0" indent="0" algn="l" rtl="0">
              <a:spcBef>
                <a:spcPts val="0"/>
              </a:spcBef>
              <a:spcAft>
                <a:spcPts val="1200"/>
              </a:spcAft>
              <a:buNone/>
            </a:pPr>
            <a:endParaRPr sz="1450">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Media Queries</a:t>
            </a:r>
            <a:endParaRPr/>
          </a:p>
        </p:txBody>
      </p:sp>
      <p:sp>
        <p:nvSpPr>
          <p:cNvPr id="276" name="Google Shape;27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1775">
                <a:solidFill>
                  <a:schemeClr val="dk1"/>
                </a:solidFill>
              </a:rPr>
              <a:t>Media queries allow for different styles to be applied based on screen size, device orientation, and other characteristics, enabling responsive web design.</a:t>
            </a:r>
            <a:endParaRPr sz="1775">
              <a:solidFill>
                <a:schemeClr val="dk1"/>
              </a:solidFill>
            </a:endParaRPr>
          </a:p>
          <a:p>
            <a:pPr marL="0" lvl="0" indent="0" algn="l" rtl="0">
              <a:lnSpc>
                <a:spcPct val="95000"/>
              </a:lnSpc>
              <a:spcBef>
                <a:spcPts val="1200"/>
              </a:spcBef>
              <a:spcAft>
                <a:spcPts val="0"/>
              </a:spcAft>
              <a:buClr>
                <a:schemeClr val="accent2"/>
              </a:buClr>
              <a:buSzPts val="1100"/>
              <a:buFont typeface="Arial"/>
              <a:buNone/>
            </a:pPr>
            <a:r>
              <a:rPr lang="en" sz="1775">
                <a:solidFill>
                  <a:schemeClr val="dk1"/>
                </a:solidFill>
              </a:rPr>
              <a:t>Media queries allow the application of different styles to a webpage based on the characteristics of the user's device or the browsing environment. This enables the creation of responsive web designs that adapt to various screen sizes, resolutions, orientations, and other user preferences.</a:t>
            </a:r>
            <a:endParaRPr sz="1775">
              <a:solidFill>
                <a:schemeClr val="dk1"/>
              </a:solidFill>
            </a:endParaRPr>
          </a:p>
          <a:p>
            <a:pPr marL="0" lvl="0" indent="0" algn="l" rtl="0">
              <a:lnSpc>
                <a:spcPct val="95000"/>
              </a:lnSpc>
              <a:spcBef>
                <a:spcPts val="1200"/>
              </a:spcBef>
              <a:spcAft>
                <a:spcPts val="0"/>
              </a:spcAft>
              <a:buClr>
                <a:schemeClr val="accent2"/>
              </a:buClr>
              <a:buSzPts val="1100"/>
              <a:buFont typeface="Arial"/>
              <a:buNone/>
            </a:pPr>
            <a:r>
              <a:rPr lang="en" sz="1775">
                <a:solidFill>
                  <a:schemeClr val="dk1"/>
                </a:solidFill>
              </a:rPr>
              <a:t>@media Rule: Media queries are implemented using the @media at-rule in CSS, followed by a condition and a block of CSS rules.</a:t>
            </a:r>
            <a:endParaRPr sz="1775">
              <a:solidFill>
                <a:schemeClr val="dk1"/>
              </a:solidFill>
            </a:endParaRPr>
          </a:p>
          <a:p>
            <a:pPr marL="0" lvl="0" indent="0" algn="l" rtl="0">
              <a:lnSpc>
                <a:spcPct val="95000"/>
              </a:lnSpc>
              <a:spcBef>
                <a:spcPts val="1200"/>
              </a:spcBef>
              <a:spcAft>
                <a:spcPts val="1200"/>
              </a:spcAft>
              <a:buNone/>
            </a:pPr>
            <a:r>
              <a:rPr lang="en" sz="1775">
                <a:solidFill>
                  <a:schemeClr val="dk1"/>
                </a:solidFill>
              </a:rPr>
              <a:t>Media Types: Media queries can target specific media types, such as screen (for computer screens), print (for printed pages),  and all (for all media types).</a:t>
            </a:r>
            <a:endParaRPr sz="1775">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Media Features</a:t>
            </a:r>
            <a:endParaRPr/>
          </a:p>
        </p:txBody>
      </p:sp>
      <p:sp>
        <p:nvSpPr>
          <p:cNvPr id="282" name="Google Shape;28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You can use media features to target how your webpage will look when certain conditions are met:</a:t>
            </a:r>
            <a:endParaRPr/>
          </a:p>
          <a:p>
            <a:pPr marL="457200" lvl="0" indent="-342900" algn="l" rtl="0">
              <a:spcBef>
                <a:spcPts val="1200"/>
              </a:spcBef>
              <a:spcAft>
                <a:spcPts val="0"/>
              </a:spcAft>
              <a:buSzPts val="1800"/>
              <a:buChar char="●"/>
            </a:pPr>
            <a:r>
              <a:rPr lang="en" b="1"/>
              <a:t>orientation</a:t>
            </a:r>
            <a:r>
              <a:rPr lang="en"/>
              <a:t>: Orientation of the viewport. Landscape or portrait</a:t>
            </a:r>
            <a:endParaRPr/>
          </a:p>
          <a:p>
            <a:pPr marL="457200" lvl="0" indent="-342900" algn="l" rtl="0">
              <a:spcBef>
                <a:spcPts val="0"/>
              </a:spcBef>
              <a:spcAft>
                <a:spcPts val="0"/>
              </a:spcAft>
              <a:buSzPts val="1800"/>
              <a:buChar char="●"/>
            </a:pPr>
            <a:r>
              <a:rPr lang="en" b="1"/>
              <a:t>max-height</a:t>
            </a:r>
            <a:r>
              <a:rPr lang="en"/>
              <a:t>: Maximum height of the viewport</a:t>
            </a:r>
            <a:endParaRPr/>
          </a:p>
          <a:p>
            <a:pPr marL="457200" lvl="0" indent="-342900" algn="l" rtl="0">
              <a:spcBef>
                <a:spcPts val="0"/>
              </a:spcBef>
              <a:spcAft>
                <a:spcPts val="0"/>
              </a:spcAft>
              <a:buSzPts val="1800"/>
              <a:buChar char="●"/>
            </a:pPr>
            <a:r>
              <a:rPr lang="en" b="1"/>
              <a:t>min-height</a:t>
            </a:r>
            <a:r>
              <a:rPr lang="en"/>
              <a:t>: Minimum height of the viewport</a:t>
            </a:r>
            <a:endParaRPr/>
          </a:p>
          <a:p>
            <a:pPr marL="457200" lvl="0" indent="-342900" algn="l" rtl="0">
              <a:spcBef>
                <a:spcPts val="0"/>
              </a:spcBef>
              <a:spcAft>
                <a:spcPts val="0"/>
              </a:spcAft>
              <a:buSzPts val="1800"/>
              <a:buChar char="●"/>
            </a:pPr>
            <a:r>
              <a:rPr lang="en" b="1"/>
              <a:t>height:</a:t>
            </a:r>
            <a:r>
              <a:rPr lang="en"/>
              <a:t> Height of the viewport (including scrollbar)</a:t>
            </a:r>
            <a:endParaRPr/>
          </a:p>
          <a:p>
            <a:pPr marL="457200" lvl="0" indent="-342900" algn="l" rtl="0">
              <a:spcBef>
                <a:spcPts val="0"/>
              </a:spcBef>
              <a:spcAft>
                <a:spcPts val="0"/>
              </a:spcAft>
              <a:buSzPts val="1800"/>
              <a:buChar char="●"/>
            </a:pPr>
            <a:r>
              <a:rPr lang="en" b="1"/>
              <a:t>max-width</a:t>
            </a:r>
            <a:r>
              <a:rPr lang="en"/>
              <a:t>: Maximum width of the viewport</a:t>
            </a:r>
            <a:endParaRPr/>
          </a:p>
          <a:p>
            <a:pPr marL="457200" lvl="0" indent="-342900" algn="l" rtl="0">
              <a:spcBef>
                <a:spcPts val="0"/>
              </a:spcBef>
              <a:spcAft>
                <a:spcPts val="0"/>
              </a:spcAft>
              <a:buSzPts val="1800"/>
              <a:buChar char="●"/>
            </a:pPr>
            <a:r>
              <a:rPr lang="en" b="1"/>
              <a:t>min-width</a:t>
            </a:r>
            <a:r>
              <a:rPr lang="en"/>
              <a:t>: Minimum width of the viewport</a:t>
            </a:r>
            <a:endParaRPr/>
          </a:p>
          <a:p>
            <a:pPr marL="457200" lvl="0" indent="-342900" algn="l" rtl="0">
              <a:spcBef>
                <a:spcPts val="0"/>
              </a:spcBef>
              <a:spcAft>
                <a:spcPts val="0"/>
              </a:spcAft>
              <a:buSzPts val="1800"/>
              <a:buChar char="●"/>
            </a:pPr>
            <a:r>
              <a:rPr lang="en" b="1"/>
              <a:t>width</a:t>
            </a:r>
            <a:r>
              <a:rPr lang="en"/>
              <a:t>: Width of the viewport (including scrollbar)</a:t>
            </a:r>
            <a:endParaRPr/>
          </a:p>
          <a:p>
            <a:pPr marL="0" lvl="0" indent="0" algn="l" rtl="0">
              <a:spcBef>
                <a:spcPts val="1200"/>
              </a:spcBef>
              <a:spcAft>
                <a:spcPts val="12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Media Query Syntax</a:t>
            </a:r>
            <a:endParaRPr/>
          </a:p>
        </p:txBody>
      </p:sp>
      <p:sp>
        <p:nvSpPr>
          <p:cNvPr id="288" name="Google Shape;288;p46"/>
          <p:cNvSpPr txBox="1">
            <a:spLocks noGrp="1"/>
          </p:cNvSpPr>
          <p:nvPr>
            <p:ph type="body" idx="1"/>
          </p:nvPr>
        </p:nvSpPr>
        <p:spPr>
          <a:xfrm>
            <a:off x="311700" y="1152475"/>
            <a:ext cx="8520600" cy="3746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accent2"/>
              </a:buClr>
              <a:buSzPts val="935"/>
              <a:buFont typeface="Arial"/>
              <a:buNone/>
            </a:pPr>
            <a:r>
              <a:rPr lang="en" sz="1629"/>
              <a:t>A media query consists of a media type and can contain one or more media features, which resolve to either true or false.</a:t>
            </a:r>
            <a:endParaRPr sz="1629"/>
          </a:p>
          <a:p>
            <a:pPr marL="0" lvl="0" indent="0" algn="l" rtl="0">
              <a:lnSpc>
                <a:spcPct val="105000"/>
              </a:lnSpc>
              <a:spcBef>
                <a:spcPts val="1200"/>
              </a:spcBef>
              <a:spcAft>
                <a:spcPts val="0"/>
              </a:spcAft>
              <a:buClr>
                <a:schemeClr val="accent2"/>
              </a:buClr>
              <a:buSzPts val="935"/>
              <a:buFont typeface="Arial"/>
              <a:buNone/>
            </a:pPr>
            <a:r>
              <a:rPr lang="en" sz="1629">
                <a:latin typeface="Courier New"/>
                <a:ea typeface="Courier New"/>
                <a:cs typeface="Courier New"/>
                <a:sym typeface="Courier New"/>
              </a:rPr>
              <a:t>@media not|only mediatype and (media feature) and (media feature) {</a:t>
            </a:r>
            <a:endParaRPr sz="1629">
              <a:latin typeface="Courier New"/>
              <a:ea typeface="Courier New"/>
              <a:cs typeface="Courier New"/>
              <a:sym typeface="Courier New"/>
            </a:endParaRPr>
          </a:p>
          <a:p>
            <a:pPr marL="0" lvl="0" indent="0" algn="l" rtl="0">
              <a:lnSpc>
                <a:spcPct val="105000"/>
              </a:lnSpc>
              <a:spcBef>
                <a:spcPts val="1200"/>
              </a:spcBef>
              <a:spcAft>
                <a:spcPts val="0"/>
              </a:spcAft>
              <a:buClr>
                <a:schemeClr val="accent2"/>
              </a:buClr>
              <a:buSzPts val="935"/>
              <a:buFont typeface="Arial"/>
              <a:buNone/>
            </a:pPr>
            <a:r>
              <a:rPr lang="en" sz="1629">
                <a:latin typeface="Courier New"/>
                <a:ea typeface="Courier New"/>
                <a:cs typeface="Courier New"/>
                <a:sym typeface="Courier New"/>
              </a:rPr>
              <a:t>  /* CSS-Code; */</a:t>
            </a:r>
            <a:endParaRPr sz="1629">
              <a:latin typeface="Courier New"/>
              <a:ea typeface="Courier New"/>
              <a:cs typeface="Courier New"/>
              <a:sym typeface="Courier New"/>
            </a:endParaRPr>
          </a:p>
          <a:p>
            <a:pPr marL="0" lvl="0" indent="0" algn="l" rtl="0">
              <a:lnSpc>
                <a:spcPct val="105000"/>
              </a:lnSpc>
              <a:spcBef>
                <a:spcPts val="1200"/>
              </a:spcBef>
              <a:spcAft>
                <a:spcPts val="0"/>
              </a:spcAft>
              <a:buClr>
                <a:schemeClr val="accent2"/>
              </a:buClr>
              <a:buSzPts val="935"/>
              <a:buFont typeface="Arial"/>
              <a:buNone/>
            </a:pPr>
            <a:r>
              <a:rPr lang="en" sz="1629">
                <a:latin typeface="Courier New"/>
                <a:ea typeface="Courier New"/>
                <a:cs typeface="Courier New"/>
                <a:sym typeface="Courier New"/>
              </a:rPr>
              <a:t>}</a:t>
            </a:r>
            <a:endParaRPr sz="1629">
              <a:latin typeface="Courier New"/>
              <a:ea typeface="Courier New"/>
              <a:cs typeface="Courier New"/>
              <a:sym typeface="Courier New"/>
            </a:endParaRPr>
          </a:p>
          <a:p>
            <a:pPr marL="0" lvl="0" indent="0" algn="l" rtl="0">
              <a:lnSpc>
                <a:spcPct val="105000"/>
              </a:lnSpc>
              <a:spcBef>
                <a:spcPts val="1200"/>
              </a:spcBef>
              <a:spcAft>
                <a:spcPts val="0"/>
              </a:spcAft>
              <a:buClr>
                <a:schemeClr val="accent2"/>
              </a:buClr>
              <a:buSzPts val="935"/>
              <a:buFont typeface="Arial"/>
              <a:buNone/>
            </a:pPr>
            <a:r>
              <a:rPr lang="en" sz="1629"/>
              <a:t>The mediatype is optional (if omitted, it will be set to all). However, if you use not or only, you must also specify a mediatype.</a:t>
            </a:r>
            <a:endParaRPr sz="1629"/>
          </a:p>
          <a:p>
            <a:pPr marL="0" lvl="0" indent="0" algn="l" rtl="0">
              <a:lnSpc>
                <a:spcPct val="105000"/>
              </a:lnSpc>
              <a:spcBef>
                <a:spcPts val="1200"/>
              </a:spcBef>
              <a:spcAft>
                <a:spcPts val="1200"/>
              </a:spcAft>
              <a:buSzPts val="935"/>
              <a:buNone/>
            </a:pPr>
            <a:r>
              <a:rPr lang="en" sz="1629"/>
              <a:t>The result of the query is true if the specified media type matches the type of device the document is being displayed on and all media features in the media query are true. When a media query is true, the corresponding stylesheet or style rules are applied, following the normal cascading rules.</a:t>
            </a:r>
            <a:endParaRPr sz="1629"/>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94" name="Google Shape;294;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presentation only scratches the surface of what CSS is capable of.  </a:t>
            </a:r>
            <a:endParaRPr/>
          </a:p>
          <a:p>
            <a:pPr marL="457200" lvl="0" indent="-342900" algn="l" rtl="0">
              <a:spcBef>
                <a:spcPts val="0"/>
              </a:spcBef>
              <a:spcAft>
                <a:spcPts val="0"/>
              </a:spcAft>
              <a:buSzPts val="1800"/>
              <a:buChar char="●"/>
            </a:pPr>
            <a:r>
              <a:rPr lang="en"/>
              <a:t>There are all sorts of different CSS properties you can use in your projects.</a:t>
            </a:r>
            <a:endParaRPr/>
          </a:p>
          <a:p>
            <a:pPr marL="457200" lvl="0" indent="-342900" algn="l" rtl="0">
              <a:spcBef>
                <a:spcPts val="0"/>
              </a:spcBef>
              <a:spcAft>
                <a:spcPts val="0"/>
              </a:spcAft>
              <a:buSzPts val="1800"/>
              <a:buChar char="●"/>
            </a:pPr>
            <a:r>
              <a:rPr lang="en"/>
              <a:t>As you use CSS over time, you will learn more advanced CSS concepts and strategies. (i.e. CSS preprocessors)</a:t>
            </a:r>
            <a:endParaRPr/>
          </a:p>
          <a:p>
            <a:pPr marL="457200" lvl="0" indent="-342900" algn="l" rtl="0">
              <a:spcBef>
                <a:spcPts val="0"/>
              </a:spcBef>
              <a:spcAft>
                <a:spcPts val="0"/>
              </a:spcAft>
              <a:buSzPts val="1800"/>
              <a:buChar char="●"/>
            </a:pPr>
            <a:r>
              <a:rPr lang="en"/>
              <a:t>CSS as a language is always evolving. Every so often, features are added or changed.</a:t>
            </a:r>
            <a:endParaRPr/>
          </a:p>
          <a:p>
            <a:pPr marL="914400" lvl="1" indent="-336550" algn="l" rtl="0">
              <a:spcBef>
                <a:spcPts val="0"/>
              </a:spcBef>
              <a:spcAft>
                <a:spcPts val="0"/>
              </a:spcAft>
              <a:buSzPts val="1700"/>
              <a:buChar char="○"/>
            </a:pPr>
            <a:r>
              <a:rPr lang="en" sz="1700"/>
              <a:t>For example, animations weren’t fully integrated into browsers until 2015</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Syntax</a:t>
            </a:r>
            <a:endParaRPr/>
          </a:p>
        </p:txBody>
      </p:sp>
      <p:sp>
        <p:nvSpPr>
          <p:cNvPr id="73" name="Google Shape;73;p16"/>
          <p:cNvSpPr/>
          <p:nvPr/>
        </p:nvSpPr>
        <p:spPr>
          <a:xfrm>
            <a:off x="551875" y="1822550"/>
            <a:ext cx="3487800" cy="190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 name="Google Shape;74;p16"/>
          <p:cNvSpPr txBox="1">
            <a:spLocks noGrp="1"/>
          </p:cNvSpPr>
          <p:nvPr>
            <p:ph type="body" idx="1"/>
          </p:nvPr>
        </p:nvSpPr>
        <p:spPr>
          <a:xfrm>
            <a:off x="4572000" y="1017725"/>
            <a:ext cx="4260300" cy="354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r>
              <a:rPr lang="en" sz="1700">
                <a:solidFill>
                  <a:schemeClr val="dk1"/>
                </a:solidFill>
              </a:rPr>
              <a:t>In this example:</a:t>
            </a:r>
            <a:endParaRPr sz="1700">
              <a:solidFill>
                <a:schemeClr val="dk1"/>
              </a:solidFill>
            </a:endParaRPr>
          </a:p>
          <a:p>
            <a:pPr marL="457200" lvl="0" indent="-336550" algn="l" rtl="0">
              <a:spcBef>
                <a:spcPts val="0"/>
              </a:spcBef>
              <a:spcAft>
                <a:spcPts val="0"/>
              </a:spcAft>
              <a:buClr>
                <a:schemeClr val="dk1"/>
              </a:buClr>
              <a:buSzPts val="1700"/>
              <a:buChar char="●"/>
            </a:pPr>
            <a:r>
              <a:rPr lang="en" sz="1700" b="1">
                <a:solidFill>
                  <a:schemeClr val="dk1"/>
                </a:solidFill>
              </a:rPr>
              <a:t>/ … / </a:t>
            </a:r>
            <a:r>
              <a:rPr lang="en" sz="1700">
                <a:solidFill>
                  <a:schemeClr val="dk1"/>
                </a:solidFill>
              </a:rPr>
              <a:t>is a comment block.</a:t>
            </a:r>
            <a:endParaRPr sz="1700">
              <a:solidFill>
                <a:schemeClr val="dk1"/>
              </a:solidFill>
            </a:endParaRPr>
          </a:p>
          <a:p>
            <a:pPr marL="457200" lvl="0" indent="-336550" algn="l" rtl="0">
              <a:spcBef>
                <a:spcPts val="0"/>
              </a:spcBef>
              <a:spcAft>
                <a:spcPts val="0"/>
              </a:spcAft>
              <a:buClr>
                <a:schemeClr val="dk1"/>
              </a:buClr>
              <a:buSzPts val="1700"/>
              <a:buChar char="●"/>
            </a:pPr>
            <a:r>
              <a:rPr lang="en" sz="1700" b="1">
                <a:solidFill>
                  <a:schemeClr val="dk1"/>
                </a:solidFill>
              </a:rPr>
              <a:t>p </a:t>
            </a:r>
            <a:r>
              <a:rPr lang="en" sz="1700">
                <a:solidFill>
                  <a:schemeClr val="dk1"/>
                </a:solidFill>
              </a:rPr>
              <a:t>is the selector targeting all </a:t>
            </a:r>
            <a:r>
              <a:rPr lang="en" sz="1700" b="1">
                <a:solidFill>
                  <a:schemeClr val="dk1"/>
                </a:solidFill>
              </a:rPr>
              <a:t>&lt;p&gt;</a:t>
            </a:r>
            <a:r>
              <a:rPr lang="en" sz="1700">
                <a:solidFill>
                  <a:schemeClr val="dk1"/>
                </a:solidFill>
              </a:rPr>
              <a:t> elements.</a:t>
            </a:r>
            <a:endParaRPr sz="1700">
              <a:solidFill>
                <a:schemeClr val="dk1"/>
              </a:solidFill>
            </a:endParaRPr>
          </a:p>
          <a:p>
            <a:pPr marL="457200" lvl="0" indent="-336550" algn="l" rtl="0">
              <a:spcBef>
                <a:spcPts val="0"/>
              </a:spcBef>
              <a:spcAft>
                <a:spcPts val="0"/>
              </a:spcAft>
              <a:buClr>
                <a:schemeClr val="dk1"/>
              </a:buClr>
              <a:buSzPts val="1700"/>
              <a:buChar char="●"/>
            </a:pPr>
            <a:r>
              <a:rPr lang="en" sz="1700" b="1">
                <a:solidFill>
                  <a:schemeClr val="dk1"/>
                </a:solidFill>
              </a:rPr>
              <a:t>{</a:t>
            </a:r>
            <a:r>
              <a:rPr lang="en" sz="1700">
                <a:solidFill>
                  <a:schemeClr val="dk1"/>
                </a:solidFill>
              </a:rPr>
              <a:t> </a:t>
            </a:r>
            <a:r>
              <a:rPr lang="en" sz="1700" b="1">
                <a:solidFill>
                  <a:schemeClr val="dk1"/>
                </a:solidFill>
              </a:rPr>
              <a:t>...</a:t>
            </a:r>
            <a:r>
              <a:rPr lang="en" sz="1700">
                <a:solidFill>
                  <a:schemeClr val="dk1"/>
                </a:solidFill>
              </a:rPr>
              <a:t> </a:t>
            </a:r>
            <a:r>
              <a:rPr lang="en" sz="1700" b="1">
                <a:solidFill>
                  <a:schemeClr val="dk1"/>
                </a:solidFill>
              </a:rPr>
              <a:t>}</a:t>
            </a:r>
            <a:r>
              <a:rPr lang="en" sz="1700">
                <a:solidFill>
                  <a:schemeClr val="dk1"/>
                </a:solidFill>
              </a:rPr>
              <a:t> defines a block of styles for that selector.</a:t>
            </a:r>
            <a:endParaRPr sz="1700">
              <a:solidFill>
                <a:schemeClr val="dk1"/>
              </a:solidFill>
            </a:endParaRPr>
          </a:p>
          <a:p>
            <a:pPr marL="457200" lvl="0" indent="-336550" algn="l" rtl="0">
              <a:spcBef>
                <a:spcPts val="0"/>
              </a:spcBef>
              <a:spcAft>
                <a:spcPts val="0"/>
              </a:spcAft>
              <a:buClr>
                <a:schemeClr val="dk1"/>
              </a:buClr>
              <a:buSzPts val="1700"/>
              <a:buChar char="●"/>
            </a:pPr>
            <a:r>
              <a:rPr lang="en" sz="1700" b="1">
                <a:solidFill>
                  <a:schemeClr val="dk1"/>
                </a:solidFill>
              </a:rPr>
              <a:t>font-size: 18px;</a:t>
            </a:r>
            <a:r>
              <a:rPr lang="en" sz="1700">
                <a:solidFill>
                  <a:schemeClr val="dk1"/>
                </a:solidFill>
              </a:rPr>
              <a:t> sets the font size to </a:t>
            </a:r>
            <a:r>
              <a:rPr lang="en" sz="1700" b="1">
                <a:solidFill>
                  <a:schemeClr val="dk1"/>
                </a:solidFill>
              </a:rPr>
              <a:t>18 pixels</a:t>
            </a:r>
            <a:r>
              <a:rPr lang="en" sz="1700">
                <a:solidFill>
                  <a:schemeClr val="dk1"/>
                </a:solidFill>
              </a:rPr>
              <a:t>.</a:t>
            </a:r>
            <a:endParaRPr sz="1700">
              <a:solidFill>
                <a:schemeClr val="dk1"/>
              </a:solidFill>
            </a:endParaRPr>
          </a:p>
          <a:p>
            <a:pPr marL="457200" lvl="0" indent="-336550" algn="l" rtl="0">
              <a:spcBef>
                <a:spcPts val="0"/>
              </a:spcBef>
              <a:spcAft>
                <a:spcPts val="0"/>
              </a:spcAft>
              <a:buClr>
                <a:schemeClr val="dk1"/>
              </a:buClr>
              <a:buSzPts val="1700"/>
              <a:buChar char="●"/>
            </a:pPr>
            <a:r>
              <a:rPr lang="en" sz="1700" b="1">
                <a:solidFill>
                  <a:schemeClr val="dk1"/>
                </a:solidFill>
              </a:rPr>
              <a:t>color: blue;</a:t>
            </a:r>
            <a:r>
              <a:rPr lang="en" sz="1700">
                <a:solidFill>
                  <a:schemeClr val="dk1"/>
                </a:solidFill>
              </a:rPr>
              <a:t> sets the text color to </a:t>
            </a:r>
            <a:r>
              <a:rPr lang="en" sz="1700" b="1">
                <a:solidFill>
                  <a:schemeClr val="accent1"/>
                </a:solidFill>
              </a:rPr>
              <a:t>blue</a:t>
            </a:r>
            <a:r>
              <a:rPr lang="en" sz="1700">
                <a:solidFill>
                  <a:schemeClr val="dk1"/>
                </a:solidFill>
              </a:rPr>
              <a:t>.</a:t>
            </a:r>
            <a:endParaRPr sz="1700"/>
          </a:p>
        </p:txBody>
      </p:sp>
      <p:sp>
        <p:nvSpPr>
          <p:cNvPr id="75" name="Google Shape;75;p16"/>
          <p:cNvSpPr txBox="1"/>
          <p:nvPr/>
        </p:nvSpPr>
        <p:spPr>
          <a:xfrm>
            <a:off x="5820475" y="2546000"/>
            <a:ext cx="3340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76" name="Google Shape;76;p16"/>
          <p:cNvSpPr txBox="1"/>
          <p:nvPr/>
        </p:nvSpPr>
        <p:spPr>
          <a:xfrm>
            <a:off x="165625" y="1822550"/>
            <a:ext cx="4260300" cy="1908600"/>
          </a:xfrm>
          <a:prstGeom prst="rect">
            <a:avLst/>
          </a:prstGeom>
          <a:noFill/>
          <a:ln>
            <a:noFill/>
          </a:ln>
        </p:spPr>
        <p:txBody>
          <a:bodyPr spcFirstLastPara="1" wrap="square" lIns="91425" tIns="91425" rIns="91425" bIns="91425" anchor="t" anchorCtr="0">
            <a:spAutoFit/>
          </a:bodyPr>
          <a:lstStyle/>
          <a:p>
            <a:pPr marL="0" lvl="0" indent="457200" algn="l" rtl="0">
              <a:lnSpc>
                <a:spcPct val="115000"/>
              </a:lnSpc>
              <a:spcBef>
                <a:spcPts val="0"/>
              </a:spcBef>
              <a:spcAft>
                <a:spcPts val="0"/>
              </a:spcAft>
              <a:buNone/>
            </a:pPr>
            <a:r>
              <a:rPr lang="en" sz="2000" dirty="0">
                <a:solidFill>
                  <a:schemeClr val="dk1"/>
                </a:solidFill>
                <a:latin typeface="Courier New"/>
                <a:ea typeface="Courier New"/>
                <a:cs typeface="Courier New"/>
                <a:sym typeface="Courier New"/>
              </a:rPr>
              <a:t>/* This is CSS */</a:t>
            </a:r>
            <a:endParaRPr sz="2000" dirty="0">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 sz="2000" dirty="0">
                <a:solidFill>
                  <a:schemeClr val="dk1"/>
                </a:solidFill>
                <a:latin typeface="Courier New"/>
                <a:ea typeface="Courier New"/>
                <a:cs typeface="Courier New"/>
                <a:sym typeface="Courier New"/>
              </a:rPr>
              <a:t>p {</a:t>
            </a:r>
            <a:endParaRPr sz="20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000" dirty="0">
                <a:solidFill>
                  <a:schemeClr val="dk1"/>
                </a:solidFill>
                <a:latin typeface="Courier New"/>
                <a:ea typeface="Courier New"/>
                <a:cs typeface="Courier New"/>
                <a:sym typeface="Courier New"/>
              </a:rPr>
              <a:t>  	  font-size: 18px;</a:t>
            </a:r>
            <a:endParaRPr sz="20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2000" dirty="0">
                <a:solidFill>
                  <a:schemeClr val="dk1"/>
                </a:solidFill>
                <a:latin typeface="Courier New"/>
                <a:ea typeface="Courier New"/>
                <a:cs typeface="Courier New"/>
                <a:sym typeface="Courier New"/>
              </a:rPr>
              <a:t>  	  color: blue;</a:t>
            </a:r>
            <a:endParaRPr sz="2000" dirty="0">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 sz="2000" dirty="0">
                <a:solidFill>
                  <a:schemeClr val="dk1"/>
                </a:solidFill>
                <a:latin typeface="Courier New"/>
                <a:ea typeface="Courier New"/>
                <a:cs typeface="Courier New"/>
                <a:sym typeface="Courier New"/>
              </a:rPr>
              <a:t>}</a:t>
            </a:r>
            <a:endParaRPr sz="2000" dirty="0">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CSS Selectors</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dirty="0">
                <a:solidFill>
                  <a:schemeClr val="dk1"/>
                </a:solidFill>
              </a:rPr>
              <a:t>CSS Selectors are used to “select” elements and change their properties. </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There are different types of CSS selectors. HTML elements can be selected by name, id, class, group, or universally.</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When defining a style for the element(s), one must write the selector and enclose the property definitions within squirly brackets ( { … } )</a:t>
            </a:r>
            <a:endParaRPr dirty="0">
              <a:solidFill>
                <a:schemeClr val="dk1"/>
              </a:solidFill>
            </a:endParaRPr>
          </a:p>
          <a:p>
            <a:pPr marL="914400" lvl="1" indent="-317500" algn="l" rtl="0">
              <a:spcBef>
                <a:spcPts val="0"/>
              </a:spcBef>
              <a:spcAft>
                <a:spcPts val="0"/>
              </a:spcAft>
              <a:buClr>
                <a:schemeClr val="dk1"/>
              </a:buClr>
              <a:buSzPts val="1400"/>
              <a:buChar char="○"/>
            </a:pPr>
            <a:r>
              <a:rPr lang="en" sz="1700" dirty="0">
                <a:solidFill>
                  <a:schemeClr val="dk1"/>
                </a:solidFill>
              </a:rPr>
              <a:t>You can think of defining styles as extending an object in object oriented programming. The functionality of the element will ultimately remain the same, but will have new values for their properties.</a:t>
            </a:r>
            <a:endParaRPr sz="1700" dirty="0">
              <a:solidFill>
                <a:schemeClr val="dk1"/>
              </a:solidFill>
            </a:endParaRPr>
          </a:p>
          <a:p>
            <a:pPr marL="45720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p:nvPr/>
        </p:nvSpPr>
        <p:spPr>
          <a:xfrm>
            <a:off x="6663023" y="1714525"/>
            <a:ext cx="2064152" cy="129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 name="Google Shape;88;p18"/>
          <p:cNvSpPr/>
          <p:nvPr/>
        </p:nvSpPr>
        <p:spPr>
          <a:xfrm>
            <a:off x="4495975" y="1714500"/>
            <a:ext cx="2064152" cy="129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 name="Google Shape;89;p18"/>
          <p:cNvSpPr/>
          <p:nvPr/>
        </p:nvSpPr>
        <p:spPr>
          <a:xfrm>
            <a:off x="632825" y="3855775"/>
            <a:ext cx="2920865" cy="113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 name="Google Shape;90;p18"/>
          <p:cNvSpPr/>
          <p:nvPr/>
        </p:nvSpPr>
        <p:spPr>
          <a:xfrm>
            <a:off x="632825" y="1427500"/>
            <a:ext cx="2568000" cy="108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 name="Google Shape;91;p18"/>
          <p:cNvSpPr txBox="1">
            <a:spLocks noGrp="1"/>
          </p:cNvSpPr>
          <p:nvPr>
            <p:ph type="title"/>
          </p:nvPr>
        </p:nvSpPr>
        <p:spPr>
          <a:xfrm>
            <a:off x="311700" y="336400"/>
            <a:ext cx="4260300" cy="56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t>Element Selector</a:t>
            </a:r>
            <a:endParaRPr sz="2500" dirty="0"/>
          </a:p>
        </p:txBody>
      </p:sp>
      <p:sp>
        <p:nvSpPr>
          <p:cNvPr id="92" name="Google Shape;92;p18"/>
          <p:cNvSpPr txBox="1">
            <a:spLocks noGrp="1"/>
          </p:cNvSpPr>
          <p:nvPr>
            <p:ph type="body" idx="1"/>
          </p:nvPr>
        </p:nvSpPr>
        <p:spPr>
          <a:xfrm>
            <a:off x="125275" y="964050"/>
            <a:ext cx="4260300" cy="417945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dirty="0">
                <a:solidFill>
                  <a:schemeClr val="dk1"/>
                </a:solidFill>
              </a:rPr>
              <a:t>Selects elements based on their name.</a:t>
            </a:r>
            <a:endParaRPr sz="1600" dirty="0">
              <a:solidFill>
                <a:schemeClr val="dk1"/>
              </a:solidFill>
            </a:endParaRPr>
          </a:p>
          <a:p>
            <a:pPr marL="0" lvl="0" indent="457200" algn="l" rtl="0">
              <a:spcBef>
                <a:spcPts val="1200"/>
              </a:spcBef>
              <a:spcAft>
                <a:spcPts val="0"/>
              </a:spcAft>
              <a:buClr>
                <a:schemeClr val="dk1"/>
              </a:buClr>
              <a:buSzPts val="1100"/>
              <a:buFont typeface="Arial"/>
              <a:buNone/>
            </a:pPr>
            <a:r>
              <a:rPr lang="en" sz="1500" b="1" dirty="0">
                <a:solidFill>
                  <a:schemeClr val="dk1"/>
                </a:solidFill>
                <a:latin typeface="Courier New"/>
                <a:ea typeface="Courier New"/>
                <a:cs typeface="Courier New"/>
                <a:sym typeface="Courier New"/>
              </a:rPr>
              <a:t>p </a:t>
            </a:r>
            <a:r>
              <a:rPr lang="en" sz="1500" dirty="0">
                <a:solidFill>
                  <a:schemeClr val="dk1"/>
                </a:solidFill>
                <a:latin typeface="Courier New"/>
                <a:ea typeface="Courier New"/>
                <a:cs typeface="Courier New"/>
                <a:sym typeface="Courier New"/>
              </a:rPr>
              <a:t>{</a:t>
            </a:r>
            <a:endParaRPr sz="15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500" dirty="0">
                <a:solidFill>
                  <a:schemeClr val="dk1"/>
                </a:solidFill>
                <a:latin typeface="Courier New"/>
                <a:ea typeface="Courier New"/>
                <a:cs typeface="Courier New"/>
                <a:sym typeface="Courier New"/>
              </a:rPr>
              <a:t>  	  font-size: 18px;</a:t>
            </a:r>
            <a:endParaRPr sz="15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500" dirty="0">
                <a:solidFill>
                  <a:schemeClr val="dk1"/>
                </a:solidFill>
                <a:latin typeface="Courier New"/>
                <a:ea typeface="Courier New"/>
                <a:cs typeface="Courier New"/>
                <a:sym typeface="Courier New"/>
              </a:rPr>
              <a:t>  	  color: blue;</a:t>
            </a:r>
            <a:endParaRPr sz="1500" dirty="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1500" dirty="0">
                <a:solidFill>
                  <a:schemeClr val="dk1"/>
                </a:solidFill>
                <a:latin typeface="Courier New"/>
                <a:ea typeface="Courier New"/>
                <a:cs typeface="Courier New"/>
                <a:sym typeface="Courier New"/>
              </a:rPr>
              <a:t>}</a:t>
            </a:r>
            <a:endParaRPr sz="1500" dirty="0">
              <a:solidFill>
                <a:schemeClr val="dk1"/>
              </a:solidFill>
              <a:latin typeface="Courier New"/>
              <a:ea typeface="Courier New"/>
              <a:cs typeface="Courier New"/>
              <a:sym typeface="Courier New"/>
            </a:endParaRPr>
          </a:p>
          <a:p>
            <a:pPr marL="0" lvl="0" indent="457200" algn="l" rtl="0">
              <a:spcBef>
                <a:spcPts val="0"/>
              </a:spcBef>
              <a:spcAft>
                <a:spcPts val="0"/>
              </a:spcAft>
              <a:buNone/>
            </a:pPr>
            <a:endParaRPr sz="15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dirty="0">
                <a:solidFill>
                  <a:schemeClr val="dk1"/>
                </a:solidFill>
              </a:rPr>
              <a:t>&lt;p&gt; is the selected element.</a:t>
            </a:r>
            <a:endParaRPr sz="1600" dirty="0">
              <a:solidFill>
                <a:schemeClr val="dk1"/>
              </a:solidFill>
            </a:endParaRPr>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solidFill>
                  <a:schemeClr val="dk1"/>
                </a:solidFill>
              </a:rPr>
              <a:t>You can select multiple elements in a “group” by listing elements as one selector.</a:t>
            </a:r>
            <a:endParaRPr sz="1600" dirty="0">
              <a:solidFill>
                <a:schemeClr val="dk1"/>
              </a:solidFill>
            </a:endParaRPr>
          </a:p>
          <a:p>
            <a:pPr marL="0" lvl="0" indent="0" algn="l" rtl="0">
              <a:spcBef>
                <a:spcPts val="0"/>
              </a:spcBef>
              <a:spcAft>
                <a:spcPts val="0"/>
              </a:spcAft>
              <a:buNone/>
            </a:pPr>
            <a:endParaRPr sz="1600" dirty="0"/>
          </a:p>
          <a:p>
            <a:pPr marL="0" lvl="0" indent="457200" algn="l" rtl="0">
              <a:spcBef>
                <a:spcPts val="0"/>
              </a:spcBef>
              <a:spcAft>
                <a:spcPts val="0"/>
              </a:spcAft>
              <a:buNone/>
            </a:pPr>
            <a:r>
              <a:rPr lang="en" sz="1500" b="1" dirty="0">
                <a:solidFill>
                  <a:schemeClr val="dk1"/>
                </a:solidFill>
                <a:latin typeface="Courier New"/>
                <a:ea typeface="Courier New"/>
                <a:cs typeface="Courier New"/>
                <a:sym typeface="Courier New"/>
              </a:rPr>
              <a:t>h1, h2, h3 </a:t>
            </a:r>
            <a:r>
              <a:rPr lang="en" sz="1500" dirty="0">
                <a:solidFill>
                  <a:schemeClr val="dk1"/>
                </a:solidFill>
                <a:latin typeface="Courier New"/>
                <a:ea typeface="Courier New"/>
                <a:cs typeface="Courier New"/>
                <a:sym typeface="Courier New"/>
              </a:rPr>
              <a:t>{</a:t>
            </a:r>
            <a:endParaRPr sz="15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500" dirty="0">
                <a:solidFill>
                  <a:schemeClr val="dk1"/>
                </a:solidFill>
                <a:latin typeface="Courier New"/>
                <a:ea typeface="Courier New"/>
                <a:cs typeface="Courier New"/>
                <a:sym typeface="Courier New"/>
              </a:rPr>
              <a:t>  	  text-align: center;</a:t>
            </a:r>
            <a:endParaRPr sz="15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500" dirty="0">
                <a:solidFill>
                  <a:schemeClr val="dk1"/>
                </a:solidFill>
                <a:latin typeface="Courier New"/>
                <a:ea typeface="Courier New"/>
                <a:cs typeface="Courier New"/>
                <a:sym typeface="Courier New"/>
              </a:rPr>
              <a:t>  	  color: red;</a:t>
            </a:r>
            <a:endParaRPr sz="15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500" dirty="0">
                <a:solidFill>
                  <a:schemeClr val="dk1"/>
                </a:solidFill>
                <a:latin typeface="Courier New"/>
                <a:ea typeface="Courier New"/>
                <a:cs typeface="Courier New"/>
                <a:sym typeface="Courier New"/>
              </a:rPr>
              <a:t>}</a:t>
            </a:r>
            <a:endParaRPr sz="1600" dirty="0"/>
          </a:p>
        </p:txBody>
      </p:sp>
      <p:sp>
        <p:nvSpPr>
          <p:cNvPr id="93" name="Google Shape;93;p18"/>
          <p:cNvSpPr txBox="1">
            <a:spLocks noGrp="1"/>
          </p:cNvSpPr>
          <p:nvPr>
            <p:ph type="title"/>
          </p:nvPr>
        </p:nvSpPr>
        <p:spPr>
          <a:xfrm>
            <a:off x="4572000" y="336400"/>
            <a:ext cx="4260300" cy="56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Id Selector</a:t>
            </a:r>
            <a:endParaRPr sz="2500"/>
          </a:p>
        </p:txBody>
      </p:sp>
      <p:sp>
        <p:nvSpPr>
          <p:cNvPr id="94" name="Google Shape;94;p18"/>
          <p:cNvSpPr txBox="1">
            <a:spLocks noGrp="1"/>
          </p:cNvSpPr>
          <p:nvPr>
            <p:ph type="body" idx="1"/>
          </p:nvPr>
        </p:nvSpPr>
        <p:spPr>
          <a:xfrm>
            <a:off x="4495975" y="1098612"/>
            <a:ext cx="4231200" cy="3910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Selects element based on an id. Every id must be unique.</a:t>
            </a:r>
            <a:endParaRPr sz="1600" dirty="0">
              <a:solidFill>
                <a:schemeClr val="dk1"/>
              </a:solidFill>
            </a:endParaRPr>
          </a:p>
          <a:p>
            <a:pPr marL="0" lvl="0" indent="0" algn="l" rtl="0">
              <a:spcBef>
                <a:spcPts val="0"/>
              </a:spcBef>
              <a:spcAft>
                <a:spcPts val="0"/>
              </a:spcAft>
              <a:buClr>
                <a:schemeClr val="dk1"/>
              </a:buClr>
              <a:buSzPts val="1100"/>
              <a:buFont typeface="Arial"/>
              <a:buNone/>
            </a:pPr>
            <a:endParaRPr lang="en" sz="1500" dirty="0">
              <a:solidFill>
                <a:schemeClr val="dk1"/>
              </a:solidFill>
            </a:endParaRPr>
          </a:p>
          <a:p>
            <a:pPr marL="0" lvl="0" indent="0" algn="l" rtl="0">
              <a:spcBef>
                <a:spcPts val="0"/>
              </a:spcBef>
              <a:spcAft>
                <a:spcPts val="0"/>
              </a:spcAft>
              <a:buClr>
                <a:schemeClr val="dk1"/>
              </a:buClr>
              <a:buSzPts val="1100"/>
              <a:buFont typeface="Arial"/>
              <a:buNone/>
            </a:pPr>
            <a:endParaRPr lang="en" sz="1500" dirty="0">
              <a:solidFill>
                <a:schemeClr val="dk1"/>
              </a:solidFill>
            </a:endParaRPr>
          </a:p>
          <a:p>
            <a:pPr marL="0" lvl="0" indent="0" algn="l" rtl="0">
              <a:spcBef>
                <a:spcPts val="0"/>
              </a:spcBef>
              <a:spcAft>
                <a:spcPts val="0"/>
              </a:spcAft>
              <a:buClr>
                <a:schemeClr val="dk1"/>
              </a:buClr>
              <a:buSzPts val="1100"/>
              <a:buFont typeface="Arial"/>
              <a:buNone/>
            </a:pPr>
            <a:endParaRPr lang="en" sz="1500" dirty="0">
              <a:solidFill>
                <a:schemeClr val="dk1"/>
              </a:solidFill>
            </a:endParaRPr>
          </a:p>
          <a:p>
            <a:pPr marL="0" lvl="0" indent="0" algn="l" rtl="0">
              <a:spcBef>
                <a:spcPts val="0"/>
              </a:spcBef>
              <a:spcAft>
                <a:spcPts val="0"/>
              </a:spcAft>
              <a:buClr>
                <a:schemeClr val="dk1"/>
              </a:buClr>
              <a:buSzPts val="1100"/>
              <a:buFont typeface="Arial"/>
              <a:buNone/>
            </a:pPr>
            <a:endParaRPr lang="en" sz="1500" dirty="0">
              <a:solidFill>
                <a:schemeClr val="dk1"/>
              </a:solidFill>
            </a:endParaRPr>
          </a:p>
          <a:p>
            <a:pPr marL="0" lvl="0" indent="0" algn="l" rtl="0">
              <a:spcBef>
                <a:spcPts val="0"/>
              </a:spcBef>
              <a:spcAft>
                <a:spcPts val="0"/>
              </a:spcAft>
              <a:buClr>
                <a:schemeClr val="dk1"/>
              </a:buClr>
              <a:buSzPts val="1100"/>
              <a:buFont typeface="Arial"/>
              <a:buNone/>
            </a:pPr>
            <a:endParaRPr lang="en" sz="1500" dirty="0">
              <a:solidFill>
                <a:schemeClr val="dk1"/>
              </a:solidFill>
            </a:endParaRPr>
          </a:p>
          <a:p>
            <a:pPr marL="0" lvl="0" indent="0" algn="l" rtl="0">
              <a:spcBef>
                <a:spcPts val="0"/>
              </a:spcBef>
              <a:spcAft>
                <a:spcPts val="0"/>
              </a:spcAft>
              <a:buClr>
                <a:schemeClr val="dk1"/>
              </a:buClr>
              <a:buSzPts val="1100"/>
              <a:buFont typeface="Arial"/>
              <a:buNone/>
            </a:pPr>
            <a:r>
              <a:rPr lang="en" sz="1500" dirty="0">
                <a:solidFill>
                  <a:schemeClr val="dk1"/>
                </a:solidFill>
              </a:rPr>
              <a:t>You must set the “id” attribute to the name of the CSS selector you defined.</a:t>
            </a:r>
            <a:endParaRPr sz="1500" dirty="0">
              <a:solidFill>
                <a:schemeClr val="dk1"/>
              </a:solidFill>
            </a:endParaRPr>
          </a:p>
        </p:txBody>
      </p:sp>
      <p:sp>
        <p:nvSpPr>
          <p:cNvPr id="95" name="Google Shape;95;p18"/>
          <p:cNvSpPr/>
          <p:nvPr/>
        </p:nvSpPr>
        <p:spPr>
          <a:xfrm>
            <a:off x="5856600" y="3710088"/>
            <a:ext cx="1691100" cy="669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8"/>
          <p:cNvSpPr txBox="1"/>
          <p:nvPr/>
        </p:nvSpPr>
        <p:spPr>
          <a:xfrm>
            <a:off x="5955325" y="3814038"/>
            <a:ext cx="1493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accent1"/>
                </a:solidFill>
                <a:latin typeface="Times New Roman"/>
                <a:ea typeface="Times New Roman"/>
                <a:cs typeface="Times New Roman"/>
                <a:sym typeface="Times New Roman"/>
              </a:rPr>
              <a:t>Hello world!</a:t>
            </a:r>
            <a:endParaRPr sz="1800">
              <a:solidFill>
                <a:schemeClr val="accent1"/>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F1A904B3-F668-A87E-D401-676016EB9F46}"/>
              </a:ext>
            </a:extLst>
          </p:cNvPr>
          <p:cNvSpPr txBox="1"/>
          <p:nvPr/>
        </p:nvSpPr>
        <p:spPr>
          <a:xfrm>
            <a:off x="4440382" y="1771531"/>
            <a:ext cx="2439693" cy="1600438"/>
          </a:xfrm>
          <a:prstGeom prst="rect">
            <a:avLst/>
          </a:prstGeom>
          <a:noFill/>
        </p:spPr>
        <p:txBody>
          <a:bodyPr wrap="square">
            <a:spAutoFit/>
          </a:bodyPr>
          <a:lstStyle/>
          <a:p>
            <a:pPr rtl="0">
              <a:buNone/>
            </a:pPr>
            <a:r>
              <a:rPr lang="en-US" sz="1400" b="0" i="0" u="none" strike="noStrike" dirty="0">
                <a:solidFill>
                  <a:srgbClr val="980000"/>
                </a:solidFill>
                <a:effectLst/>
                <a:latin typeface="Courier New" panose="02070309020205020404" pitchFamily="49" charset="0"/>
              </a:rPr>
              <a:t>/* CSS */  </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 </a:t>
            </a:r>
            <a:r>
              <a:rPr lang="en-US" sz="1400" b="1" i="0" u="none" strike="noStrike" dirty="0">
                <a:solidFill>
                  <a:srgbClr val="980000"/>
                </a:solidFill>
                <a:effectLst/>
                <a:latin typeface="Courier New" panose="02070309020205020404" pitchFamily="49" charset="0"/>
              </a:rPr>
              <a:t>#para1 </a:t>
            </a:r>
            <a:r>
              <a:rPr lang="en-US" sz="1400" b="0" i="0" u="none" strike="noStrike" dirty="0">
                <a:solidFill>
                  <a:srgbClr val="980000"/>
                </a:solidFill>
                <a:effectLst/>
                <a:latin typeface="Courier New" panose="02070309020205020404" pitchFamily="49" charset="0"/>
              </a:rPr>
              <a:t>{ </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  font-size: 18px;  </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  color: blue; </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a:t>
            </a:r>
            <a:endParaRPr lang="en-US" b="0" dirty="0">
              <a:effectLst/>
            </a:endParaRPr>
          </a:p>
          <a:p>
            <a:pPr>
              <a:buNone/>
            </a:pPr>
            <a:br>
              <a:rPr lang="en-US" dirty="0"/>
            </a:br>
            <a:endParaRPr lang="en-US" dirty="0"/>
          </a:p>
        </p:txBody>
      </p:sp>
      <p:sp>
        <p:nvSpPr>
          <p:cNvPr id="5" name="TextBox 4">
            <a:extLst>
              <a:ext uri="{FF2B5EF4-FFF2-40B4-BE49-F238E27FC236}">
                <a16:creationId xmlns:a16="http://schemas.microsoft.com/office/drawing/2014/main" id="{32380125-48F6-1537-D126-C83A013AFDA6}"/>
              </a:ext>
            </a:extLst>
          </p:cNvPr>
          <p:cNvSpPr txBox="1"/>
          <p:nvPr/>
        </p:nvSpPr>
        <p:spPr>
          <a:xfrm>
            <a:off x="6731282" y="1771531"/>
            <a:ext cx="2051486" cy="954107"/>
          </a:xfrm>
          <a:prstGeom prst="rect">
            <a:avLst/>
          </a:prstGeom>
          <a:noFill/>
        </p:spPr>
        <p:txBody>
          <a:bodyPr wrap="square">
            <a:spAutoFit/>
          </a:bodyPr>
          <a:lstStyle/>
          <a:p>
            <a:pPr rtl="0" fontAlgn="base">
              <a:buNone/>
            </a:pPr>
            <a:r>
              <a:rPr lang="en-US" sz="1400" b="0" i="0" u="none" strike="noStrike" dirty="0">
                <a:solidFill>
                  <a:srgbClr val="980000"/>
                </a:solidFill>
                <a:effectLst/>
                <a:latin typeface="Courier New" panose="02070309020205020404" pitchFamily="49" charset="0"/>
              </a:rPr>
              <a:t>&lt;!-- HTML --&gt;</a:t>
            </a:r>
          </a:p>
          <a:p>
            <a:pPr rtl="0">
              <a:buNone/>
            </a:pPr>
            <a:r>
              <a:rPr lang="en-US" sz="1400" b="0" i="0" u="none" strike="noStrike" dirty="0">
                <a:solidFill>
                  <a:srgbClr val="980000"/>
                </a:solidFill>
                <a:effectLst/>
                <a:latin typeface="Courier New" panose="02070309020205020404" pitchFamily="49" charset="0"/>
              </a:rPr>
              <a:t>&lt;p </a:t>
            </a:r>
            <a:r>
              <a:rPr lang="en-US" sz="1400" b="1" i="0" u="none" strike="noStrike" dirty="0">
                <a:solidFill>
                  <a:srgbClr val="980000"/>
                </a:solidFill>
                <a:effectLst/>
                <a:latin typeface="Courier New" panose="02070309020205020404" pitchFamily="49" charset="0"/>
              </a:rPr>
              <a:t>id=”para1</a:t>
            </a:r>
            <a:r>
              <a:rPr lang="en-US" sz="1400" b="0" i="0" u="none" strike="noStrike" dirty="0">
                <a:solidFill>
                  <a:srgbClr val="980000"/>
                </a:solidFill>
                <a:effectLst/>
                <a:latin typeface="Courier New" panose="02070309020205020404" pitchFamily="49" charset="0"/>
              </a:rPr>
              <a:t>”&gt;</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    Hello world!</a:t>
            </a:r>
            <a:endParaRPr lang="en-US" b="0" dirty="0">
              <a:effectLst/>
            </a:endParaRPr>
          </a:p>
          <a:p>
            <a:pPr>
              <a:buNone/>
            </a:pPr>
            <a:r>
              <a:rPr lang="en-US" sz="1400" b="0" i="0" u="none" strike="noStrike" dirty="0">
                <a:solidFill>
                  <a:srgbClr val="980000"/>
                </a:solidFill>
                <a:effectLst/>
                <a:latin typeface="Courier New" panose="02070309020205020404" pitchFamily="49" charset="0"/>
              </a:rPr>
              <a:t>&lt;/p&gt;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p:nvPr/>
        </p:nvSpPr>
        <p:spPr>
          <a:xfrm>
            <a:off x="349700" y="4107000"/>
            <a:ext cx="4278000" cy="77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 name="Google Shape;102;p19"/>
          <p:cNvSpPr/>
          <p:nvPr/>
        </p:nvSpPr>
        <p:spPr>
          <a:xfrm>
            <a:off x="5364375" y="1584750"/>
            <a:ext cx="2090700" cy="106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9"/>
          <p:cNvSpPr/>
          <p:nvPr/>
        </p:nvSpPr>
        <p:spPr>
          <a:xfrm>
            <a:off x="312500" y="1621975"/>
            <a:ext cx="2470200" cy="103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9"/>
          <p:cNvSpPr/>
          <p:nvPr/>
        </p:nvSpPr>
        <p:spPr>
          <a:xfrm>
            <a:off x="4836125" y="3816825"/>
            <a:ext cx="3682800" cy="106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9"/>
          <p:cNvSpPr txBox="1">
            <a:spLocks noGrp="1"/>
          </p:cNvSpPr>
          <p:nvPr>
            <p:ph type="title"/>
          </p:nvPr>
        </p:nvSpPr>
        <p:spPr>
          <a:xfrm>
            <a:off x="311700" y="397350"/>
            <a:ext cx="8520600"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Class Selector</a:t>
            </a:r>
            <a:endParaRPr sz="2500" dirty="0"/>
          </a:p>
        </p:txBody>
      </p:sp>
      <p:sp>
        <p:nvSpPr>
          <p:cNvPr id="106" name="Google Shape;106;p19"/>
          <p:cNvSpPr txBox="1">
            <a:spLocks noGrp="1"/>
          </p:cNvSpPr>
          <p:nvPr>
            <p:ph type="body" idx="1"/>
          </p:nvPr>
        </p:nvSpPr>
        <p:spPr>
          <a:xfrm>
            <a:off x="311700" y="905075"/>
            <a:ext cx="8520600" cy="39756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018"/>
              <a:buNone/>
            </a:pPr>
            <a:r>
              <a:rPr lang="en" sz="1600" dirty="0">
                <a:solidFill>
                  <a:schemeClr val="dk1"/>
                </a:solidFill>
              </a:rPr>
              <a:t>Selects elements based on their class. Functions similarly to ids, but can be applied to multiple elements.</a:t>
            </a:r>
            <a:endParaRPr sz="1600" dirty="0">
              <a:solidFill>
                <a:schemeClr val="dk1"/>
              </a:solidFill>
              <a:latin typeface="Courier New"/>
              <a:ea typeface="Courier New"/>
              <a:cs typeface="Courier New"/>
              <a:sym typeface="Courier New"/>
            </a:endParaRPr>
          </a:p>
          <a:p>
            <a:pPr marL="0" lvl="0" indent="0" algn="l" rtl="0">
              <a:lnSpc>
                <a:spcPct val="105000"/>
              </a:lnSpc>
              <a:spcBef>
                <a:spcPts val="0"/>
              </a:spcBef>
              <a:spcAft>
                <a:spcPts val="0"/>
              </a:spcAft>
              <a:buSzPts val="1018"/>
              <a:buNone/>
            </a:pPr>
            <a:endParaRPr lang="en-US" sz="1600" dirty="0">
              <a:solidFill>
                <a:schemeClr val="dk1"/>
              </a:solidFill>
            </a:endParaRPr>
          </a:p>
          <a:p>
            <a:pPr marL="0" lvl="0" indent="0" algn="l" rtl="0">
              <a:lnSpc>
                <a:spcPct val="105000"/>
              </a:lnSpc>
              <a:spcBef>
                <a:spcPts val="0"/>
              </a:spcBef>
              <a:spcAft>
                <a:spcPts val="0"/>
              </a:spcAft>
              <a:buSzPts val="1018"/>
              <a:buNone/>
            </a:pPr>
            <a:endParaRPr lang="en-US" sz="1417" dirty="0">
              <a:solidFill>
                <a:schemeClr val="dk1"/>
              </a:solidFill>
            </a:endParaRPr>
          </a:p>
          <a:p>
            <a:pPr marL="0" lvl="0" indent="0" algn="l" rtl="0">
              <a:lnSpc>
                <a:spcPct val="105000"/>
              </a:lnSpc>
              <a:spcBef>
                <a:spcPts val="0"/>
              </a:spcBef>
              <a:spcAft>
                <a:spcPts val="0"/>
              </a:spcAft>
              <a:buSzPts val="1018"/>
              <a:buNone/>
            </a:pPr>
            <a:endParaRPr lang="en-US" sz="1417" dirty="0">
              <a:solidFill>
                <a:schemeClr val="dk1"/>
              </a:solidFill>
            </a:endParaRPr>
          </a:p>
          <a:p>
            <a:pPr marL="0" lvl="0" indent="0" algn="l" rtl="0">
              <a:lnSpc>
                <a:spcPct val="105000"/>
              </a:lnSpc>
              <a:spcBef>
                <a:spcPts val="0"/>
              </a:spcBef>
              <a:spcAft>
                <a:spcPts val="0"/>
              </a:spcAft>
              <a:buSzPts val="1018"/>
              <a:buNone/>
            </a:pPr>
            <a:endParaRPr lang="en-US" sz="1417" dirty="0">
              <a:solidFill>
                <a:schemeClr val="dk1"/>
              </a:solidFill>
            </a:endParaRPr>
          </a:p>
          <a:p>
            <a:pPr marL="0" lvl="0" indent="0" algn="l" rtl="0">
              <a:lnSpc>
                <a:spcPct val="105000"/>
              </a:lnSpc>
              <a:spcBef>
                <a:spcPts val="0"/>
              </a:spcBef>
              <a:spcAft>
                <a:spcPts val="0"/>
              </a:spcAft>
              <a:buSzPts val="1018"/>
              <a:buNone/>
            </a:pPr>
            <a:endParaRPr lang="en-US" sz="1417" dirty="0">
              <a:solidFill>
                <a:schemeClr val="dk1"/>
              </a:solidFill>
            </a:endParaRPr>
          </a:p>
          <a:p>
            <a:pPr marL="0" lvl="0" indent="0">
              <a:lnSpc>
                <a:spcPct val="105000"/>
              </a:lnSpc>
              <a:buSzPts val="1018"/>
              <a:buNone/>
            </a:pPr>
            <a:endParaRPr lang="en-US" dirty="0">
              <a:solidFill>
                <a:schemeClr val="dk1"/>
              </a:solidFill>
            </a:endParaRPr>
          </a:p>
          <a:p>
            <a:pPr marL="0" indent="0">
              <a:lnSpc>
                <a:spcPct val="105000"/>
              </a:lnSpc>
              <a:buSzPts val="1018"/>
              <a:buNone/>
            </a:pPr>
            <a:r>
              <a:rPr lang="en-US" sz="1600" dirty="0">
                <a:solidFill>
                  <a:schemeClr val="dk1"/>
                </a:solidFill>
              </a:rPr>
              <a:t>You can have an id and a class attribute in the same HTML element.</a:t>
            </a:r>
          </a:p>
          <a:p>
            <a:pPr marL="0" lvl="0" indent="0">
              <a:lnSpc>
                <a:spcPct val="105000"/>
              </a:lnSpc>
              <a:buSzPts val="1018"/>
              <a:buNone/>
            </a:pPr>
            <a:r>
              <a:rPr lang="en-US" sz="1600" dirty="0">
                <a:solidFill>
                  <a:schemeClr val="dk1"/>
                </a:solidFill>
              </a:rPr>
              <a:t>You can select more than one class in the class attribute as well.</a:t>
            </a:r>
          </a:p>
          <a:p>
            <a:pPr marL="0" lvl="0" indent="0">
              <a:lnSpc>
                <a:spcPct val="105000"/>
              </a:lnSpc>
              <a:buSzPts val="1018"/>
              <a:buNone/>
            </a:pPr>
            <a:r>
              <a:rPr lang="en-US" sz="1600" dirty="0">
                <a:solidFill>
                  <a:schemeClr val="dk1"/>
                </a:solidFill>
              </a:rPr>
              <a:t>For example, if you have a “center” class and a “large” class, applying both classes to one element would look something like:</a:t>
            </a:r>
          </a:p>
          <a:p>
            <a:pPr marL="0" lvl="0" indent="0" algn="l" rtl="0">
              <a:lnSpc>
                <a:spcPct val="105000"/>
              </a:lnSpc>
              <a:spcBef>
                <a:spcPts val="0"/>
              </a:spcBef>
              <a:spcAft>
                <a:spcPts val="0"/>
              </a:spcAft>
              <a:buSzPts val="1018"/>
              <a:buNone/>
            </a:pPr>
            <a:endParaRPr sz="1417" b="1" dirty="0">
              <a:solidFill>
                <a:schemeClr val="dk1"/>
              </a:solidFill>
            </a:endParaRPr>
          </a:p>
        </p:txBody>
      </p:sp>
      <p:pic>
        <p:nvPicPr>
          <p:cNvPr id="107" name="Google Shape;107;p19"/>
          <p:cNvPicPr preferRelativeResize="0"/>
          <p:nvPr/>
        </p:nvPicPr>
        <p:blipFill>
          <a:blip r:embed="rId3">
            <a:alphaModFix/>
          </a:blip>
          <a:stretch>
            <a:fillRect/>
          </a:stretch>
        </p:blipFill>
        <p:spPr>
          <a:xfrm>
            <a:off x="4949350" y="3887618"/>
            <a:ext cx="3487825" cy="898800"/>
          </a:xfrm>
          <a:prstGeom prst="rect">
            <a:avLst/>
          </a:prstGeom>
          <a:noFill/>
          <a:ln>
            <a:noFill/>
          </a:ln>
        </p:spPr>
      </p:pic>
      <p:sp>
        <p:nvSpPr>
          <p:cNvPr id="5" name="TextBox 4">
            <a:extLst>
              <a:ext uri="{FF2B5EF4-FFF2-40B4-BE49-F238E27FC236}">
                <a16:creationId xmlns:a16="http://schemas.microsoft.com/office/drawing/2014/main" id="{F183FDD5-6D2A-B28A-BB3F-02F3A7FD2F0C}"/>
              </a:ext>
            </a:extLst>
          </p:cNvPr>
          <p:cNvSpPr txBox="1"/>
          <p:nvPr/>
        </p:nvSpPr>
        <p:spPr>
          <a:xfrm>
            <a:off x="349700" y="1660202"/>
            <a:ext cx="3273264" cy="954107"/>
          </a:xfrm>
          <a:prstGeom prst="rect">
            <a:avLst/>
          </a:prstGeom>
          <a:noFill/>
        </p:spPr>
        <p:txBody>
          <a:bodyPr wrap="square">
            <a:spAutoFit/>
          </a:bodyPr>
          <a:lstStyle/>
          <a:p>
            <a:pPr rtl="0">
              <a:buNone/>
            </a:pPr>
            <a:r>
              <a:rPr lang="en-US" sz="1400" b="0" i="0" u="none" strike="noStrike" dirty="0">
                <a:solidFill>
                  <a:srgbClr val="980000"/>
                </a:solidFill>
                <a:effectLst/>
                <a:latin typeface="Courier New" panose="02070309020205020404" pitchFamily="49" charset="0"/>
              </a:rPr>
              <a:t>/* CSS */   </a:t>
            </a:r>
            <a:endParaRPr lang="en-US" b="0" dirty="0">
              <a:effectLst/>
            </a:endParaRPr>
          </a:p>
          <a:p>
            <a:pPr rtl="0">
              <a:buNone/>
            </a:pPr>
            <a:r>
              <a:rPr lang="en-US" sz="1400" b="1" i="0" u="none" strike="noStrike" dirty="0">
                <a:solidFill>
                  <a:srgbClr val="980000"/>
                </a:solidFill>
                <a:effectLst/>
                <a:latin typeface="Courier New" panose="02070309020205020404" pitchFamily="49" charset="0"/>
              </a:rPr>
              <a:t>.center </a:t>
            </a:r>
            <a:r>
              <a:rPr lang="en-US" sz="1400" b="0" i="0" u="none" strike="noStrike" dirty="0">
                <a:solidFill>
                  <a:srgbClr val="980000"/>
                </a:solidFill>
                <a:effectLst/>
                <a:latin typeface="Courier New" panose="02070309020205020404" pitchFamily="49" charset="0"/>
              </a:rPr>
              <a:t>{ </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  text-align: center;       </a:t>
            </a:r>
            <a:endParaRPr lang="en-US" b="0" dirty="0">
              <a:effectLst/>
            </a:endParaRPr>
          </a:p>
          <a:p>
            <a:pPr>
              <a:buNone/>
            </a:pPr>
            <a:r>
              <a:rPr lang="en-US" sz="1400" b="0" i="0" u="none" strike="noStrike" dirty="0">
                <a:solidFill>
                  <a:srgbClr val="980000"/>
                </a:solidFill>
                <a:effectLst/>
                <a:latin typeface="Courier New" panose="02070309020205020404" pitchFamily="49" charset="0"/>
              </a:rPr>
              <a:t>} </a:t>
            </a:r>
            <a:endParaRPr lang="en-US" dirty="0"/>
          </a:p>
        </p:txBody>
      </p:sp>
      <p:sp>
        <p:nvSpPr>
          <p:cNvPr id="7" name="TextBox 6">
            <a:extLst>
              <a:ext uri="{FF2B5EF4-FFF2-40B4-BE49-F238E27FC236}">
                <a16:creationId xmlns:a16="http://schemas.microsoft.com/office/drawing/2014/main" id="{4522EABA-9145-3CBD-41F3-10AE9DC4ADCF}"/>
              </a:ext>
            </a:extLst>
          </p:cNvPr>
          <p:cNvSpPr txBox="1"/>
          <p:nvPr/>
        </p:nvSpPr>
        <p:spPr>
          <a:xfrm>
            <a:off x="5364375" y="1621975"/>
            <a:ext cx="2387243" cy="954107"/>
          </a:xfrm>
          <a:prstGeom prst="rect">
            <a:avLst/>
          </a:prstGeom>
          <a:noFill/>
        </p:spPr>
        <p:txBody>
          <a:bodyPr wrap="square">
            <a:spAutoFit/>
          </a:bodyPr>
          <a:lstStyle/>
          <a:p>
            <a:pPr rtl="0">
              <a:buNone/>
            </a:pPr>
            <a:r>
              <a:rPr lang="en-US" sz="1400" b="0" i="0" u="none" strike="noStrike" dirty="0">
                <a:solidFill>
                  <a:srgbClr val="980000"/>
                </a:solidFill>
                <a:effectLst/>
                <a:latin typeface="Courier New" panose="02070309020205020404" pitchFamily="49" charset="0"/>
              </a:rPr>
              <a:t>&lt;!-- HTML --&gt;</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&lt;p </a:t>
            </a:r>
            <a:r>
              <a:rPr lang="en-US" sz="1400" b="1" i="0" u="none" strike="noStrike" dirty="0">
                <a:solidFill>
                  <a:srgbClr val="980000"/>
                </a:solidFill>
                <a:effectLst/>
                <a:latin typeface="Courier New" panose="02070309020205020404" pitchFamily="49" charset="0"/>
              </a:rPr>
              <a:t>class=”center”</a:t>
            </a:r>
            <a:r>
              <a:rPr lang="en-US" sz="1400" b="0" i="0" u="none" strike="noStrike" dirty="0">
                <a:solidFill>
                  <a:srgbClr val="980000"/>
                </a:solidFill>
                <a:effectLst/>
                <a:latin typeface="Courier New" panose="02070309020205020404" pitchFamily="49" charset="0"/>
              </a:rPr>
              <a:t>&gt;</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  Hello world!      </a:t>
            </a:r>
            <a:endParaRPr lang="en-US" b="0" dirty="0">
              <a:effectLst/>
            </a:endParaRPr>
          </a:p>
          <a:p>
            <a:pPr>
              <a:buNone/>
            </a:pPr>
            <a:r>
              <a:rPr lang="en-US" sz="1400" b="0" i="0" u="none" strike="noStrike" dirty="0">
                <a:solidFill>
                  <a:srgbClr val="980000"/>
                </a:solidFill>
                <a:effectLst/>
                <a:latin typeface="Courier New" panose="02070309020205020404" pitchFamily="49" charset="0"/>
              </a:rPr>
              <a:t>&lt;/p&gt;</a:t>
            </a:r>
            <a:endParaRPr lang="en-US" dirty="0"/>
          </a:p>
        </p:txBody>
      </p:sp>
      <p:sp>
        <p:nvSpPr>
          <p:cNvPr id="9" name="TextBox 8">
            <a:extLst>
              <a:ext uri="{FF2B5EF4-FFF2-40B4-BE49-F238E27FC236}">
                <a16:creationId xmlns:a16="http://schemas.microsoft.com/office/drawing/2014/main" id="{A6EE48D9-7ACF-A417-6EFA-49DBF5E6824A}"/>
              </a:ext>
            </a:extLst>
          </p:cNvPr>
          <p:cNvSpPr txBox="1"/>
          <p:nvPr/>
        </p:nvSpPr>
        <p:spPr>
          <a:xfrm>
            <a:off x="377350" y="4107000"/>
            <a:ext cx="4572000" cy="1169551"/>
          </a:xfrm>
          <a:prstGeom prst="rect">
            <a:avLst/>
          </a:prstGeom>
          <a:noFill/>
        </p:spPr>
        <p:txBody>
          <a:bodyPr wrap="square">
            <a:spAutoFit/>
          </a:bodyPr>
          <a:lstStyle/>
          <a:p>
            <a:pPr rtl="0">
              <a:buNone/>
            </a:pPr>
            <a:r>
              <a:rPr lang="en-US" sz="1400" b="0" i="0" u="none" strike="noStrike" dirty="0">
                <a:solidFill>
                  <a:srgbClr val="980000"/>
                </a:solidFill>
                <a:effectLst/>
                <a:latin typeface="Courier New" panose="02070309020205020404" pitchFamily="49" charset="0"/>
              </a:rPr>
              <a:t>&lt;p </a:t>
            </a:r>
            <a:r>
              <a:rPr lang="en-US" sz="1400" b="1" i="0" u="none" strike="noStrike" dirty="0">
                <a:solidFill>
                  <a:srgbClr val="980000"/>
                </a:solidFill>
                <a:effectLst/>
                <a:latin typeface="Courier New" panose="02070309020205020404" pitchFamily="49" charset="0"/>
              </a:rPr>
              <a:t>class="center large"</a:t>
            </a:r>
            <a:r>
              <a:rPr lang="en-US" sz="1400" b="0" i="0" u="none" strike="noStrike" dirty="0">
                <a:solidFill>
                  <a:srgbClr val="980000"/>
                </a:solidFill>
                <a:effectLst/>
                <a:latin typeface="Courier New" panose="02070309020205020404" pitchFamily="49" charset="0"/>
              </a:rPr>
              <a:t>&gt;</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  This paragraph refers to two classes.</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&lt;/p&gt;</a:t>
            </a:r>
            <a:endParaRPr lang="en-US" b="0" dirty="0">
              <a:effectLst/>
            </a:endParaRPr>
          </a:p>
          <a:p>
            <a:pPr>
              <a:buNone/>
            </a:pP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p:nvPr/>
        </p:nvSpPr>
        <p:spPr>
          <a:xfrm>
            <a:off x="5840550" y="1257400"/>
            <a:ext cx="2321400" cy="175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 name="Google Shape;113;p20"/>
          <p:cNvSpPr/>
          <p:nvPr/>
        </p:nvSpPr>
        <p:spPr>
          <a:xfrm>
            <a:off x="372000" y="1227625"/>
            <a:ext cx="2514900" cy="123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 name="Google Shape;114;p20"/>
          <p:cNvSpPr/>
          <p:nvPr/>
        </p:nvSpPr>
        <p:spPr>
          <a:xfrm>
            <a:off x="1778650" y="3385325"/>
            <a:ext cx="5587200" cy="123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 name="Google Shape;115;p20"/>
          <p:cNvSpPr txBox="1">
            <a:spLocks noGrp="1"/>
          </p:cNvSpPr>
          <p:nvPr>
            <p:ph type="body" idx="1"/>
          </p:nvPr>
        </p:nvSpPr>
        <p:spPr>
          <a:xfrm>
            <a:off x="269064" y="670646"/>
            <a:ext cx="8605745" cy="40399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Clr>
                <a:schemeClr val="dk1"/>
              </a:buClr>
              <a:buSzPts val="1100"/>
              <a:buFont typeface="Arial"/>
              <a:buNone/>
            </a:pPr>
            <a:r>
              <a:rPr lang="en" dirty="0">
                <a:solidFill>
                  <a:schemeClr val="dk1"/>
                </a:solidFill>
              </a:rPr>
              <a:t>You can also specify which elements can be affected by a class using dot notation.</a:t>
            </a:r>
            <a:endParaRPr dirty="0">
              <a:solidFill>
                <a:schemeClr val="dk1"/>
              </a:solidFill>
            </a:endParaRPr>
          </a:p>
          <a:p>
            <a:pPr marL="0" lvl="0" indent="0" algn="l" rtl="0">
              <a:lnSpc>
                <a:spcPct val="105000"/>
              </a:lnSpc>
              <a:spcBef>
                <a:spcPts val="0"/>
              </a:spcBef>
              <a:spcAft>
                <a:spcPts val="0"/>
              </a:spcAft>
              <a:buClr>
                <a:schemeClr val="dk1"/>
              </a:buClr>
              <a:buSzPts val="1100"/>
              <a:buFont typeface="Arial"/>
              <a:buNone/>
            </a:pPr>
            <a:endParaRPr dirty="0">
              <a:solidFill>
                <a:schemeClr val="dk1"/>
              </a:solidFill>
              <a:latin typeface="Courier New"/>
              <a:ea typeface="Courier New"/>
              <a:cs typeface="Courier New"/>
              <a:sym typeface="Courier New"/>
            </a:endParaRPr>
          </a:p>
        </p:txBody>
      </p:sp>
      <p:pic>
        <p:nvPicPr>
          <p:cNvPr id="116" name="Google Shape;116;p20"/>
          <p:cNvPicPr preferRelativeResize="0"/>
          <p:nvPr/>
        </p:nvPicPr>
        <p:blipFill>
          <a:blip r:embed="rId3">
            <a:alphaModFix/>
          </a:blip>
          <a:stretch>
            <a:fillRect/>
          </a:stretch>
        </p:blipFill>
        <p:spPr>
          <a:xfrm>
            <a:off x="1857704" y="3455565"/>
            <a:ext cx="5428466" cy="1092119"/>
          </a:xfrm>
          <a:prstGeom prst="rect">
            <a:avLst/>
          </a:prstGeom>
          <a:noFill/>
          <a:ln>
            <a:noFill/>
          </a:ln>
        </p:spPr>
      </p:pic>
      <p:sp>
        <p:nvSpPr>
          <p:cNvPr id="5" name="TextBox 4">
            <a:extLst>
              <a:ext uri="{FF2B5EF4-FFF2-40B4-BE49-F238E27FC236}">
                <a16:creationId xmlns:a16="http://schemas.microsoft.com/office/drawing/2014/main" id="{ACF03B69-2036-4C32-7E01-C9C281F4A74D}"/>
              </a:ext>
            </a:extLst>
          </p:cNvPr>
          <p:cNvSpPr txBox="1"/>
          <p:nvPr/>
        </p:nvSpPr>
        <p:spPr>
          <a:xfrm>
            <a:off x="372000" y="1259199"/>
            <a:ext cx="4572000" cy="1169551"/>
          </a:xfrm>
          <a:prstGeom prst="rect">
            <a:avLst/>
          </a:prstGeom>
          <a:noFill/>
        </p:spPr>
        <p:txBody>
          <a:bodyPr wrap="square">
            <a:spAutoFit/>
          </a:bodyPr>
          <a:lstStyle/>
          <a:p>
            <a:pPr rtl="0">
              <a:buNone/>
            </a:pPr>
            <a:r>
              <a:rPr lang="en-US" sz="1400" b="0" i="0" u="none" strike="noStrike" dirty="0">
                <a:solidFill>
                  <a:srgbClr val="980000"/>
                </a:solidFill>
                <a:effectLst/>
                <a:latin typeface="Courier New" panose="02070309020205020404" pitchFamily="49" charset="0"/>
              </a:rPr>
              <a:t>/* CSS */    </a:t>
            </a:r>
            <a:endParaRPr lang="en-US" b="0" dirty="0">
              <a:effectLst/>
            </a:endParaRPr>
          </a:p>
          <a:p>
            <a:pPr rtl="0">
              <a:buNone/>
            </a:pPr>
            <a:r>
              <a:rPr lang="en-US" sz="1400" b="1" i="0" u="none" strike="noStrike" dirty="0" err="1">
                <a:solidFill>
                  <a:srgbClr val="980000"/>
                </a:solidFill>
                <a:effectLst/>
                <a:latin typeface="Courier New" panose="02070309020205020404" pitchFamily="49" charset="0"/>
              </a:rPr>
              <a:t>p.center</a:t>
            </a:r>
            <a:r>
              <a:rPr lang="en-US" sz="1400" b="1" i="0" u="none" strike="noStrike" dirty="0">
                <a:solidFill>
                  <a:srgbClr val="980000"/>
                </a:solidFill>
                <a:effectLst/>
                <a:latin typeface="Courier New" panose="02070309020205020404" pitchFamily="49" charset="0"/>
              </a:rPr>
              <a:t> </a:t>
            </a:r>
            <a:r>
              <a:rPr lang="en-US" sz="1400" b="0" i="0" u="none" strike="noStrike" dirty="0">
                <a:solidFill>
                  <a:srgbClr val="980000"/>
                </a:solidFill>
                <a:effectLst/>
                <a:latin typeface="Courier New" panose="02070309020205020404" pitchFamily="49" charset="0"/>
              </a:rPr>
              <a:t>{ </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  text-align: center;   </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  color: blue;        </a:t>
            </a:r>
            <a:endParaRPr lang="en-US" b="0" dirty="0">
              <a:effectLst/>
            </a:endParaRPr>
          </a:p>
          <a:p>
            <a:pPr>
              <a:buNone/>
            </a:pPr>
            <a:r>
              <a:rPr lang="en-US" sz="1400" b="0" i="0" u="none" strike="noStrike" dirty="0">
                <a:solidFill>
                  <a:srgbClr val="980000"/>
                </a:solidFill>
                <a:effectLst/>
                <a:latin typeface="Courier New" panose="02070309020205020404" pitchFamily="49" charset="0"/>
              </a:rPr>
              <a:t>} </a:t>
            </a:r>
            <a:endParaRPr lang="en-US" dirty="0"/>
          </a:p>
        </p:txBody>
      </p:sp>
      <p:sp>
        <p:nvSpPr>
          <p:cNvPr id="7" name="TextBox 6">
            <a:extLst>
              <a:ext uri="{FF2B5EF4-FFF2-40B4-BE49-F238E27FC236}">
                <a16:creationId xmlns:a16="http://schemas.microsoft.com/office/drawing/2014/main" id="{07913AF4-F0A7-427A-3FA0-1DFBBC5C3A2D}"/>
              </a:ext>
            </a:extLst>
          </p:cNvPr>
          <p:cNvSpPr txBox="1"/>
          <p:nvPr/>
        </p:nvSpPr>
        <p:spPr>
          <a:xfrm>
            <a:off x="5840550" y="1091156"/>
            <a:ext cx="2659214" cy="1815882"/>
          </a:xfrm>
          <a:prstGeom prst="rect">
            <a:avLst/>
          </a:prstGeom>
          <a:noFill/>
        </p:spPr>
        <p:txBody>
          <a:bodyPr wrap="square">
            <a:spAutoFit/>
          </a:bodyPr>
          <a:lstStyle/>
          <a:p>
            <a:pPr rtl="0">
              <a:buNone/>
            </a:pPr>
            <a:br>
              <a:rPr lang="en-US" b="0" dirty="0">
                <a:effectLst/>
              </a:rPr>
            </a:br>
            <a:r>
              <a:rPr lang="en-US" sz="1400" b="0" i="0" u="none" strike="noStrike" dirty="0">
                <a:solidFill>
                  <a:srgbClr val="980000"/>
                </a:solidFill>
                <a:effectLst/>
                <a:latin typeface="Courier New" panose="02070309020205020404" pitchFamily="49" charset="0"/>
              </a:rPr>
              <a:t>&lt;!-- HTML --&gt;</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&lt;h1 class=”center”&gt;</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    Not affected</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&lt;/h1&gt; </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&lt;p class=”center”&gt;</a:t>
            </a:r>
            <a:endParaRPr lang="en-US" b="0" dirty="0">
              <a:effectLst/>
            </a:endParaRPr>
          </a:p>
          <a:p>
            <a:pPr rtl="0">
              <a:buNone/>
            </a:pPr>
            <a:r>
              <a:rPr lang="en-US" sz="1400" b="0" i="0" u="none" strike="noStrike" dirty="0">
                <a:solidFill>
                  <a:srgbClr val="980000"/>
                </a:solidFill>
                <a:effectLst/>
                <a:latin typeface="Courier New" panose="02070309020205020404" pitchFamily="49" charset="0"/>
              </a:rPr>
              <a:t>  Hello world!</a:t>
            </a:r>
            <a:endParaRPr lang="en-US" b="0" dirty="0">
              <a:effectLst/>
            </a:endParaRPr>
          </a:p>
          <a:p>
            <a:pPr>
              <a:buNone/>
            </a:pPr>
            <a:r>
              <a:rPr lang="en-US" sz="1400" b="0" i="0" u="none" strike="noStrike" dirty="0">
                <a:solidFill>
                  <a:srgbClr val="980000"/>
                </a:solidFill>
                <a:effectLst/>
                <a:latin typeface="Courier New" panose="02070309020205020404" pitchFamily="49" charset="0"/>
              </a:rPr>
              <a:t>&lt;/p&gt;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p:nvPr/>
        </p:nvSpPr>
        <p:spPr>
          <a:xfrm>
            <a:off x="279625" y="2413550"/>
            <a:ext cx="3230400" cy="144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 name="Google Shape;12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Universal CSS Selector</a:t>
            </a:r>
            <a:endParaRPr/>
          </a:p>
        </p:txBody>
      </p:sp>
      <p:sp>
        <p:nvSpPr>
          <p:cNvPr id="123" name="Google Shape;12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a:solidFill>
                  <a:schemeClr val="dk1"/>
                </a:solidFill>
              </a:rPr>
              <a:t>The universal selector ( * ) selects all HTML elements on the page.</a:t>
            </a:r>
            <a:endParaRPr>
              <a:solidFill>
                <a:schemeClr val="dk1"/>
              </a:solidFill>
            </a:endParaRPr>
          </a:p>
          <a:p>
            <a:pPr marL="0" lvl="0" indent="0" algn="l" rtl="0">
              <a:lnSpc>
                <a:spcPct val="115000"/>
              </a:lnSpc>
              <a:spcBef>
                <a:spcPts val="0"/>
              </a:spcBef>
              <a:spcAft>
                <a:spcPts val="0"/>
              </a:spcAft>
              <a:buNone/>
            </a:pPr>
            <a:endParaRPr>
              <a:solidFill>
                <a:schemeClr val="dk1"/>
              </a:solidFill>
              <a:highlight>
                <a:srgbClr val="FFFFFF"/>
              </a:highlight>
            </a:endParaRPr>
          </a:p>
          <a:p>
            <a:pPr marL="0" lvl="0" indent="0" algn="l" rtl="0">
              <a:lnSpc>
                <a:spcPct val="115000"/>
              </a:lnSpc>
              <a:spcBef>
                <a:spcPts val="0"/>
              </a:spcBef>
              <a:spcAft>
                <a:spcPts val="0"/>
              </a:spcAft>
              <a:buNone/>
            </a:pPr>
            <a:r>
              <a:rPr lang="en">
                <a:solidFill>
                  <a:schemeClr val="dk1"/>
                </a:solidFill>
              </a:rPr>
              <a:t>The CSS rule below will affect every HTML element on the page: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r>
              <a:rPr lang="en" b="1">
                <a:solidFill>
                  <a:schemeClr val="dk1"/>
                </a:solidFill>
                <a:latin typeface="Courier New"/>
                <a:ea typeface="Courier New"/>
                <a:cs typeface="Courier New"/>
                <a:sym typeface="Courier New"/>
              </a:rPr>
              <a:t> </a:t>
            </a: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114300" marR="114300" lvl="0" indent="0" algn="l" rtl="0">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text-align: center;</a:t>
            </a:r>
            <a:endParaRPr>
              <a:solidFill>
                <a:schemeClr val="dk1"/>
              </a:solidFill>
              <a:latin typeface="Courier New"/>
              <a:ea typeface="Courier New"/>
              <a:cs typeface="Courier New"/>
              <a:sym typeface="Courier New"/>
            </a:endParaRPr>
          </a:p>
          <a:p>
            <a:pPr marL="114300" marR="114300" lvl="0" indent="0" algn="l" rtl="0">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color: blue;</a:t>
            </a:r>
            <a:endParaRPr>
              <a:solidFill>
                <a:schemeClr val="dk1"/>
              </a:solidFill>
              <a:latin typeface="Courier New"/>
              <a:ea typeface="Courier New"/>
              <a:cs typeface="Courier New"/>
              <a:sym typeface="Courier New"/>
            </a:endParaRPr>
          </a:p>
          <a:p>
            <a:pPr marL="114300" marR="114300" lvl="0" indent="0" algn="l" rtl="0">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980000"/>
      </a:dk1>
      <a:lt1>
        <a:srgbClr val="FCE5CD"/>
      </a:lt1>
      <a:dk2>
        <a:srgbClr val="980000"/>
      </a:dk2>
      <a:lt2>
        <a:srgbClr val="EEEEEE"/>
      </a:lt2>
      <a:accent1>
        <a:srgbClr val="4285F4"/>
      </a:accent1>
      <a:accent2>
        <a:srgbClr val="000000"/>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3533</Words>
  <Application>Microsoft Office PowerPoint</Application>
  <PresentationFormat>On-screen Show (16:9)</PresentationFormat>
  <Paragraphs>321</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Courier New</vt:lpstr>
      <vt:lpstr>Times New Roman</vt:lpstr>
      <vt:lpstr>Simple Light</vt:lpstr>
      <vt:lpstr>Introduction to CSS</vt:lpstr>
      <vt:lpstr>CSS</vt:lpstr>
      <vt:lpstr>“Cascading” “Style”</vt:lpstr>
      <vt:lpstr>Syntax</vt:lpstr>
      <vt:lpstr>CSS Selectors</vt:lpstr>
      <vt:lpstr>Element Selector</vt:lpstr>
      <vt:lpstr>Class Selector</vt:lpstr>
      <vt:lpstr>PowerPoint Presentation</vt:lpstr>
      <vt:lpstr>Universal CSS Selector</vt:lpstr>
      <vt:lpstr>Pseudo-Classes</vt:lpstr>
      <vt:lpstr>Properties and Values</vt:lpstr>
      <vt:lpstr>Units</vt:lpstr>
      <vt:lpstr>Element Dimensions</vt:lpstr>
      <vt:lpstr>Maximum and Minimum Dimensions</vt:lpstr>
      <vt:lpstr>Typography</vt:lpstr>
      <vt:lpstr>Font Properties</vt:lpstr>
      <vt:lpstr>Text Properties</vt:lpstr>
      <vt:lpstr>Color and Background</vt:lpstr>
      <vt:lpstr>Color and Background (cont.)</vt:lpstr>
      <vt:lpstr>Display</vt:lpstr>
      <vt:lpstr>Spacing </vt:lpstr>
      <vt:lpstr>CSS Box Model</vt:lpstr>
      <vt:lpstr>Float and Clear</vt:lpstr>
      <vt:lpstr>Flexboxes</vt:lpstr>
      <vt:lpstr>Grids</vt:lpstr>
      <vt:lpstr>Transitions, Transforms and Animations</vt:lpstr>
      <vt:lpstr>Transition Properties</vt:lpstr>
      <vt:lpstr>Transform Functions</vt:lpstr>
      <vt:lpstr>Animation @keyframes </vt:lpstr>
      <vt:lpstr>Animation Properties</vt:lpstr>
      <vt:lpstr>PowerPoint Presentation</vt:lpstr>
      <vt:lpstr>Media Queries</vt:lpstr>
      <vt:lpstr>Media Features</vt:lpstr>
      <vt:lpstr>Media Query Syntax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Michael Autorino</cp:lastModifiedBy>
  <cp:revision>3</cp:revision>
  <dcterms:modified xsi:type="dcterms:W3CDTF">2025-09-04T01:27:15Z</dcterms:modified>
</cp:coreProperties>
</file>