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729ed20f4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729ed20f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729ed20f4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729ed20f4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752c77e98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752c77e98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752c77e9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752c77e9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752c77e98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752c77e9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772a097fe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772a097fe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772a097fe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772a097fe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729ed20f4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729ed20f4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729ed20f4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729ed20f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729ed20f4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729ed20f4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3822e905b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3822e905b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729ed20f4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729ed20f4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72a2f83e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72a2f83e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3893574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3893574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38935743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38935743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638935743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38935743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38935743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3893574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752c77e9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752c77e9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638935743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638935743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723330a52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723330a5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66950" y="-59525"/>
            <a:ext cx="9322500" cy="11310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ript.j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 to Javascript</a:t>
            </a:r>
            <a:endParaRPr/>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a:t>CSC 350</a:t>
            </a:r>
            <a:endParaRPr/>
          </a:p>
          <a:p>
            <a:pPr marL="0" lvl="0" indent="0" algn="ctr" rtl="0">
              <a:spcBef>
                <a:spcPts val="0"/>
              </a:spcBef>
              <a:spcAft>
                <a:spcPts val="0"/>
              </a:spcAft>
              <a:buNone/>
            </a:pPr>
            <a:r>
              <a:rPr lang="en"/>
              <a:t>Professor Autorino </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Object Datatype</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a:bodyPr>
          <a:lstStyle/>
          <a:p>
            <a:pPr marL="0" lvl="0" indent="0" algn="l" rtl="0">
              <a:spcBef>
                <a:spcPts val="1100"/>
              </a:spcBef>
              <a:spcAft>
                <a:spcPts val="0"/>
              </a:spcAft>
              <a:buClr>
                <a:schemeClr val="dk1"/>
              </a:buClr>
              <a:buSzPct val="34920"/>
              <a:buFont typeface="Arial"/>
              <a:buNone/>
            </a:pPr>
            <a:r>
              <a:rPr lang="en" sz="3150">
                <a:solidFill>
                  <a:schemeClr val="dk1"/>
                </a:solidFill>
              </a:rPr>
              <a:t>The object data type can contain both built-in objects, and user defined objects. Built-in object types can be: symbols, arrays, dates, maps, sets, intarrays, floatarrays, promises, and more.</a:t>
            </a:r>
            <a:endParaRPr sz="3150">
              <a:solidFill>
                <a:schemeClr val="dk1"/>
              </a:solidFill>
            </a:endParaRPr>
          </a:p>
          <a:p>
            <a:pPr marL="0" lvl="0" indent="0" algn="l" rtl="0">
              <a:spcBef>
                <a:spcPts val="1100"/>
              </a:spcBef>
              <a:spcAft>
                <a:spcPts val="0"/>
              </a:spcAft>
              <a:buNone/>
            </a:pPr>
            <a:r>
              <a:rPr lang="en" sz="3150">
                <a:solidFill>
                  <a:schemeClr val="dk1"/>
                </a:solidFill>
              </a:rPr>
              <a:t>Example of a user-defined object:</a:t>
            </a:r>
            <a:endParaRPr sz="3150">
              <a:solidFill>
                <a:schemeClr val="dk1"/>
              </a:solidFill>
            </a:endParaRPr>
          </a:p>
          <a:p>
            <a:pPr marL="0" lvl="0" indent="0" algn="l" rtl="0">
              <a:spcBef>
                <a:spcPts val="1100"/>
              </a:spcBef>
              <a:spcAft>
                <a:spcPts val="0"/>
              </a:spcAft>
              <a:buNone/>
            </a:pPr>
            <a:r>
              <a:rPr lang="en" sz="2939">
                <a:solidFill>
                  <a:srgbClr val="708090"/>
                </a:solidFill>
                <a:highlight>
                  <a:srgbClr val="FFFFFF"/>
                </a:highlight>
                <a:latin typeface="Courier New"/>
                <a:ea typeface="Courier New"/>
                <a:cs typeface="Courier New"/>
                <a:sym typeface="Courier New"/>
              </a:rPr>
              <a:t>// Create an Object</a:t>
            </a:r>
            <a:endParaRPr sz="2939">
              <a:solidFill>
                <a:srgbClr val="708090"/>
              </a:solidFill>
              <a:highlight>
                <a:srgbClr val="FFFFFF"/>
              </a:highlight>
              <a:latin typeface="Courier New"/>
              <a:ea typeface="Courier New"/>
              <a:cs typeface="Courier New"/>
              <a:sym typeface="Courier New"/>
            </a:endParaRPr>
          </a:p>
          <a:p>
            <a:pPr marL="0" lvl="0" indent="0" algn="l" rtl="0">
              <a:spcBef>
                <a:spcPts val="1100"/>
              </a:spcBef>
              <a:spcAft>
                <a:spcPts val="0"/>
              </a:spcAft>
              <a:buNone/>
            </a:pPr>
            <a:r>
              <a:rPr lang="en" sz="2939">
                <a:solidFill>
                  <a:srgbClr val="005CC5"/>
                </a:solidFill>
                <a:highlight>
                  <a:srgbClr val="FFFFFF"/>
                </a:highlight>
                <a:latin typeface="Courier New"/>
                <a:ea typeface="Courier New"/>
                <a:cs typeface="Courier New"/>
                <a:sym typeface="Courier New"/>
              </a:rPr>
              <a:t>const</a:t>
            </a:r>
            <a:r>
              <a:rPr lang="en" sz="2939">
                <a:solidFill>
                  <a:schemeClr val="dk1"/>
                </a:solidFill>
                <a:highlight>
                  <a:srgbClr val="FFFFFF"/>
                </a:highlight>
                <a:latin typeface="Courier New"/>
                <a:ea typeface="Courier New"/>
                <a:cs typeface="Courier New"/>
                <a:sym typeface="Courier New"/>
              </a:rPr>
              <a:t> person = {firstName:</a:t>
            </a:r>
            <a:r>
              <a:rPr lang="en" sz="2939">
                <a:solidFill>
                  <a:srgbClr val="008000"/>
                </a:solidFill>
                <a:highlight>
                  <a:srgbClr val="FFFFFF"/>
                </a:highlight>
                <a:latin typeface="Courier New"/>
                <a:ea typeface="Courier New"/>
                <a:cs typeface="Courier New"/>
                <a:sym typeface="Courier New"/>
              </a:rPr>
              <a:t>"John"</a:t>
            </a:r>
            <a:r>
              <a:rPr lang="en" sz="2939">
                <a:solidFill>
                  <a:schemeClr val="dk1"/>
                </a:solidFill>
                <a:highlight>
                  <a:srgbClr val="FFFFFF"/>
                </a:highlight>
                <a:latin typeface="Courier New"/>
                <a:ea typeface="Courier New"/>
                <a:cs typeface="Courier New"/>
                <a:sym typeface="Courier New"/>
              </a:rPr>
              <a:t>, lastName:</a:t>
            </a:r>
            <a:r>
              <a:rPr lang="en" sz="2939">
                <a:solidFill>
                  <a:srgbClr val="008000"/>
                </a:solidFill>
                <a:highlight>
                  <a:srgbClr val="FFFFFF"/>
                </a:highlight>
                <a:latin typeface="Courier New"/>
                <a:ea typeface="Courier New"/>
                <a:cs typeface="Courier New"/>
                <a:sym typeface="Courier New"/>
              </a:rPr>
              <a:t>"Doe"</a:t>
            </a:r>
            <a:r>
              <a:rPr lang="en" sz="2939">
                <a:solidFill>
                  <a:schemeClr val="dk1"/>
                </a:solidFill>
                <a:highlight>
                  <a:srgbClr val="FFFFFF"/>
                </a:highlight>
                <a:latin typeface="Courier New"/>
                <a:ea typeface="Courier New"/>
                <a:cs typeface="Courier New"/>
                <a:sym typeface="Courier New"/>
              </a:rPr>
              <a:t>, age:</a:t>
            </a:r>
            <a:r>
              <a:rPr lang="en" sz="2939">
                <a:solidFill>
                  <a:srgbClr val="990055"/>
                </a:solidFill>
                <a:highlight>
                  <a:srgbClr val="FFFFFF"/>
                </a:highlight>
                <a:latin typeface="Courier New"/>
                <a:ea typeface="Courier New"/>
                <a:cs typeface="Courier New"/>
                <a:sym typeface="Courier New"/>
              </a:rPr>
              <a:t>50</a:t>
            </a:r>
            <a:r>
              <a:rPr lang="en" sz="2939">
                <a:solidFill>
                  <a:schemeClr val="dk1"/>
                </a:solidFill>
                <a:highlight>
                  <a:srgbClr val="FFFFFF"/>
                </a:highlight>
                <a:latin typeface="Courier New"/>
                <a:ea typeface="Courier New"/>
                <a:cs typeface="Courier New"/>
                <a:sym typeface="Courier New"/>
              </a:rPr>
              <a:t>, eyeColor:</a:t>
            </a:r>
            <a:r>
              <a:rPr lang="en" sz="2939">
                <a:solidFill>
                  <a:srgbClr val="008000"/>
                </a:solidFill>
                <a:highlight>
                  <a:srgbClr val="FFFFFF"/>
                </a:highlight>
                <a:latin typeface="Courier New"/>
                <a:ea typeface="Courier New"/>
                <a:cs typeface="Courier New"/>
                <a:sym typeface="Courier New"/>
              </a:rPr>
              <a:t>"blue"</a:t>
            </a:r>
            <a:r>
              <a:rPr lang="en" sz="2939">
                <a:solidFill>
                  <a:schemeClr val="dk1"/>
                </a:solidFill>
                <a:highlight>
                  <a:srgbClr val="FFFFFF"/>
                </a:highlight>
                <a:latin typeface="Courier New"/>
                <a:ea typeface="Courier New"/>
                <a:cs typeface="Courier New"/>
                <a:sym typeface="Courier New"/>
              </a:rPr>
              <a:t>};</a:t>
            </a:r>
            <a:endParaRPr sz="2939">
              <a:solidFill>
                <a:schemeClr val="dk1"/>
              </a:solidFill>
              <a:highlight>
                <a:srgbClr val="FFFFFF"/>
              </a:highlight>
              <a:latin typeface="Courier New"/>
              <a:ea typeface="Courier New"/>
              <a:cs typeface="Courier New"/>
              <a:sym typeface="Courier New"/>
            </a:endParaRPr>
          </a:p>
          <a:p>
            <a:pPr marL="0" lvl="0" indent="0" algn="l" rtl="0">
              <a:spcBef>
                <a:spcPts val="1100"/>
              </a:spcBef>
              <a:spcAft>
                <a:spcPts val="0"/>
              </a:spcAft>
              <a:buNone/>
            </a:pPr>
            <a:r>
              <a:rPr lang="en" sz="3150">
                <a:solidFill>
                  <a:schemeClr val="dk1"/>
                </a:solidFill>
                <a:highlight>
                  <a:srgbClr val="FFFFFF"/>
                </a:highlight>
              </a:rPr>
              <a:t>The object’s variable is considered its name.  Information defined inside the {} are the object’s properties.</a:t>
            </a:r>
            <a:endParaRPr sz="3150">
              <a:solidFill>
                <a:schemeClr val="dk1"/>
              </a:solidFill>
              <a:highlight>
                <a:srgbClr val="FFFFFF"/>
              </a:highlight>
            </a:endParaRPr>
          </a:p>
          <a:p>
            <a:pPr marL="0" lvl="0" indent="0" algn="l" rtl="0">
              <a:spcBef>
                <a:spcPts val="1100"/>
              </a:spcBef>
              <a:spcAft>
                <a:spcPts val="0"/>
              </a:spcAft>
              <a:buNone/>
            </a:pPr>
            <a:endParaRPr sz="1441">
              <a:solidFill>
                <a:schemeClr val="dk1"/>
              </a:solidFill>
              <a:highlight>
                <a:srgbClr val="FFFFFF"/>
              </a:highlight>
            </a:endParaRPr>
          </a:p>
          <a:p>
            <a:pPr marL="0" lvl="0" indent="0" algn="l" rtl="0">
              <a:spcBef>
                <a:spcPts val="1100"/>
              </a:spcBef>
              <a:spcAft>
                <a:spcPts val="0"/>
              </a:spcAft>
              <a:buClr>
                <a:schemeClr val="dk1"/>
              </a:buClr>
              <a:buSzPct val="95652"/>
              <a:buFont typeface="Arial"/>
              <a:buNone/>
            </a:pPr>
            <a:endParaRPr sz="1150">
              <a:solidFill>
                <a:schemeClr val="dk1"/>
              </a:solidFill>
              <a:highlight>
                <a:srgbClr val="FFFFFF"/>
              </a:highlight>
            </a:endParaRPr>
          </a:p>
          <a:p>
            <a:pPr marL="0" lvl="0" indent="0" algn="l" rtl="0">
              <a:spcBef>
                <a:spcPts val="11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 Properties</a:t>
            </a:r>
            <a:endParaRPr/>
          </a:p>
        </p:txBody>
      </p:sp>
      <p:sp>
        <p:nvSpPr>
          <p:cNvPr id="116" name="Google Shape;116;p23"/>
          <p:cNvSpPr txBox="1">
            <a:spLocks noGrp="1"/>
          </p:cNvSpPr>
          <p:nvPr>
            <p:ph type="body" idx="1"/>
          </p:nvPr>
        </p:nvSpPr>
        <p:spPr>
          <a:xfrm>
            <a:off x="311700" y="1152475"/>
            <a:ext cx="8520600" cy="3792300"/>
          </a:xfrm>
          <a:prstGeom prst="rect">
            <a:avLst/>
          </a:prstGeom>
        </p:spPr>
        <p:txBody>
          <a:bodyPr spcFirstLastPara="1" wrap="square" lIns="91425" tIns="91425" rIns="91425" bIns="91425" anchor="t" anchorCtr="0">
            <a:noAutofit/>
          </a:bodyPr>
          <a:lstStyle/>
          <a:p>
            <a:pPr marL="0" lvl="0" indent="0" algn="l" rtl="0">
              <a:lnSpc>
                <a:spcPct val="100000"/>
              </a:lnSpc>
              <a:spcBef>
                <a:spcPts val="800"/>
              </a:spcBef>
              <a:spcAft>
                <a:spcPts val="0"/>
              </a:spcAft>
              <a:buClr>
                <a:schemeClr val="dk1"/>
              </a:buClr>
              <a:buSzPts val="275"/>
              <a:buFont typeface="Arial"/>
              <a:buNone/>
            </a:pPr>
            <a:r>
              <a:rPr lang="en" sz="1585">
                <a:solidFill>
                  <a:schemeClr val="dk1"/>
                </a:solidFill>
                <a:highlight>
                  <a:srgbClr val="FFFFFF"/>
                </a:highlight>
              </a:rPr>
              <a:t>The syntax for accessing the property of an object is:</a:t>
            </a:r>
            <a:endParaRPr sz="1585">
              <a:solidFill>
                <a:schemeClr val="dk1"/>
              </a:solidFill>
              <a:highlight>
                <a:srgbClr val="FFFFFF"/>
              </a:highlight>
            </a:endParaRPr>
          </a:p>
          <a:p>
            <a:pPr marL="114300" marR="114300" lvl="0" indent="0" algn="l" rtl="0">
              <a:lnSpc>
                <a:spcPct val="100000"/>
              </a:lnSpc>
              <a:spcBef>
                <a:spcPts val="800"/>
              </a:spcBef>
              <a:spcAft>
                <a:spcPts val="0"/>
              </a:spcAft>
              <a:buClr>
                <a:schemeClr val="dk1"/>
              </a:buClr>
              <a:buSzPts val="275"/>
              <a:buFont typeface="Arial"/>
              <a:buNone/>
            </a:pPr>
            <a:r>
              <a:rPr lang="en" sz="1585">
                <a:solidFill>
                  <a:srgbClr val="708090"/>
                </a:solidFill>
                <a:highlight>
                  <a:srgbClr val="FFFFFF"/>
                </a:highlight>
                <a:latin typeface="Courier New"/>
                <a:ea typeface="Courier New"/>
                <a:cs typeface="Courier New"/>
                <a:sym typeface="Courier New"/>
              </a:rPr>
              <a:t>// </a:t>
            </a:r>
            <a:r>
              <a:rPr lang="en" sz="1585" i="1">
                <a:solidFill>
                  <a:srgbClr val="708090"/>
                </a:solidFill>
                <a:highlight>
                  <a:srgbClr val="FFFFFF"/>
                </a:highlight>
                <a:latin typeface="Courier New"/>
                <a:ea typeface="Courier New"/>
                <a:cs typeface="Courier New"/>
                <a:sym typeface="Courier New"/>
              </a:rPr>
              <a:t>objectName.property</a:t>
            </a:r>
            <a:endParaRPr sz="1585" i="1">
              <a:solidFill>
                <a:srgbClr val="708090"/>
              </a:solidFill>
              <a:highlight>
                <a:srgbClr val="FFFFFF"/>
              </a:highlight>
              <a:latin typeface="Courier New"/>
              <a:ea typeface="Courier New"/>
              <a:cs typeface="Courier New"/>
              <a:sym typeface="Courier New"/>
            </a:endParaRPr>
          </a:p>
          <a:p>
            <a:pPr marL="114300" marR="114300" lvl="0" indent="0" algn="l" rtl="0">
              <a:lnSpc>
                <a:spcPct val="100000"/>
              </a:lnSpc>
              <a:spcBef>
                <a:spcPts val="800"/>
              </a:spcBef>
              <a:spcAft>
                <a:spcPts val="0"/>
              </a:spcAft>
              <a:buClr>
                <a:schemeClr val="dk1"/>
              </a:buClr>
              <a:buSzPts val="275"/>
              <a:buFont typeface="Arial"/>
              <a:buNone/>
            </a:pPr>
            <a:r>
              <a:rPr lang="en" sz="1585">
                <a:solidFill>
                  <a:srgbClr val="005CC5"/>
                </a:solidFill>
                <a:highlight>
                  <a:srgbClr val="FFFFFF"/>
                </a:highlight>
                <a:latin typeface="Courier New"/>
                <a:ea typeface="Courier New"/>
                <a:cs typeface="Courier New"/>
                <a:sym typeface="Courier New"/>
              </a:rPr>
              <a:t>let</a:t>
            </a:r>
            <a:r>
              <a:rPr lang="en" sz="1585">
                <a:solidFill>
                  <a:schemeClr val="dk1"/>
                </a:solidFill>
                <a:highlight>
                  <a:srgbClr val="FFFFFF"/>
                </a:highlight>
                <a:latin typeface="Courier New"/>
                <a:ea typeface="Courier New"/>
                <a:cs typeface="Courier New"/>
                <a:sym typeface="Courier New"/>
              </a:rPr>
              <a:t> age = person.age;</a:t>
            </a:r>
            <a:endParaRPr sz="1585">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800"/>
              </a:spcBef>
              <a:spcAft>
                <a:spcPts val="0"/>
              </a:spcAft>
              <a:buClr>
                <a:schemeClr val="dk1"/>
              </a:buClr>
              <a:buSzPts val="275"/>
              <a:buFont typeface="Arial"/>
              <a:buNone/>
            </a:pPr>
            <a:r>
              <a:rPr lang="en" sz="1585">
                <a:solidFill>
                  <a:schemeClr val="dk1"/>
                </a:solidFill>
                <a:highlight>
                  <a:srgbClr val="FFFFFF"/>
                </a:highlight>
              </a:rPr>
              <a:t>or</a:t>
            </a:r>
            <a:endParaRPr sz="1585">
              <a:solidFill>
                <a:schemeClr val="dk1"/>
              </a:solidFill>
              <a:highlight>
                <a:srgbClr val="FFFFFF"/>
              </a:highlight>
            </a:endParaRPr>
          </a:p>
          <a:p>
            <a:pPr marL="114300" marR="114300" lvl="0" indent="0" algn="l" rtl="0">
              <a:lnSpc>
                <a:spcPct val="100000"/>
              </a:lnSpc>
              <a:spcBef>
                <a:spcPts val="800"/>
              </a:spcBef>
              <a:spcAft>
                <a:spcPts val="0"/>
              </a:spcAft>
              <a:buClr>
                <a:schemeClr val="dk1"/>
              </a:buClr>
              <a:buSzPts val="275"/>
              <a:buFont typeface="Arial"/>
              <a:buNone/>
            </a:pPr>
            <a:r>
              <a:rPr lang="en" sz="1585">
                <a:solidFill>
                  <a:srgbClr val="708090"/>
                </a:solidFill>
                <a:highlight>
                  <a:srgbClr val="FFFFFF"/>
                </a:highlight>
                <a:latin typeface="Courier New"/>
                <a:ea typeface="Courier New"/>
                <a:cs typeface="Courier New"/>
                <a:sym typeface="Courier New"/>
              </a:rPr>
              <a:t>//</a:t>
            </a:r>
            <a:r>
              <a:rPr lang="en" sz="1585" i="1">
                <a:solidFill>
                  <a:srgbClr val="708090"/>
                </a:solidFill>
                <a:highlight>
                  <a:srgbClr val="FFFFFF"/>
                </a:highlight>
                <a:latin typeface="Courier New"/>
                <a:ea typeface="Courier New"/>
                <a:cs typeface="Courier New"/>
                <a:sym typeface="Courier New"/>
              </a:rPr>
              <a:t>objectName</a:t>
            </a:r>
            <a:r>
              <a:rPr lang="en" sz="1585">
                <a:solidFill>
                  <a:srgbClr val="708090"/>
                </a:solidFill>
                <a:highlight>
                  <a:srgbClr val="FFFFFF"/>
                </a:highlight>
                <a:latin typeface="Courier New"/>
                <a:ea typeface="Courier New"/>
                <a:cs typeface="Courier New"/>
                <a:sym typeface="Courier New"/>
              </a:rPr>
              <a:t>["</a:t>
            </a:r>
            <a:r>
              <a:rPr lang="en" sz="1585" i="1">
                <a:solidFill>
                  <a:srgbClr val="708090"/>
                </a:solidFill>
                <a:highlight>
                  <a:srgbClr val="FFFFFF"/>
                </a:highlight>
                <a:latin typeface="Courier New"/>
                <a:ea typeface="Courier New"/>
                <a:cs typeface="Courier New"/>
                <a:sym typeface="Courier New"/>
              </a:rPr>
              <a:t>property</a:t>
            </a:r>
            <a:r>
              <a:rPr lang="en" sz="1585">
                <a:solidFill>
                  <a:srgbClr val="708090"/>
                </a:solidFill>
                <a:highlight>
                  <a:srgbClr val="FFFFFF"/>
                </a:highlight>
                <a:latin typeface="Courier New"/>
                <a:ea typeface="Courier New"/>
                <a:cs typeface="Courier New"/>
                <a:sym typeface="Courier New"/>
              </a:rPr>
              <a:t>"]</a:t>
            </a:r>
            <a:endParaRPr sz="1585">
              <a:solidFill>
                <a:srgbClr val="708090"/>
              </a:solidFill>
              <a:highlight>
                <a:srgbClr val="FFFFFF"/>
              </a:highlight>
              <a:latin typeface="Courier New"/>
              <a:ea typeface="Courier New"/>
              <a:cs typeface="Courier New"/>
              <a:sym typeface="Courier New"/>
            </a:endParaRPr>
          </a:p>
          <a:p>
            <a:pPr marL="114300" marR="114300" lvl="0" indent="0" algn="l" rtl="0">
              <a:lnSpc>
                <a:spcPct val="100000"/>
              </a:lnSpc>
              <a:spcBef>
                <a:spcPts val="800"/>
              </a:spcBef>
              <a:spcAft>
                <a:spcPts val="0"/>
              </a:spcAft>
              <a:buClr>
                <a:schemeClr val="dk1"/>
              </a:buClr>
              <a:buSzPts val="275"/>
              <a:buFont typeface="Arial"/>
              <a:buNone/>
            </a:pPr>
            <a:r>
              <a:rPr lang="en" sz="1585">
                <a:solidFill>
                  <a:srgbClr val="005CC5"/>
                </a:solidFill>
                <a:highlight>
                  <a:srgbClr val="FFFFFF"/>
                </a:highlight>
                <a:latin typeface="Courier New"/>
                <a:ea typeface="Courier New"/>
                <a:cs typeface="Courier New"/>
                <a:sym typeface="Courier New"/>
              </a:rPr>
              <a:t>let</a:t>
            </a:r>
            <a:r>
              <a:rPr lang="en" sz="1585">
                <a:solidFill>
                  <a:schemeClr val="dk1"/>
                </a:solidFill>
                <a:highlight>
                  <a:srgbClr val="FFFFFF"/>
                </a:highlight>
                <a:latin typeface="Courier New"/>
                <a:ea typeface="Courier New"/>
                <a:cs typeface="Courier New"/>
                <a:sym typeface="Courier New"/>
              </a:rPr>
              <a:t> age = person[</a:t>
            </a:r>
            <a:r>
              <a:rPr lang="en" sz="1585">
                <a:solidFill>
                  <a:srgbClr val="008000"/>
                </a:solidFill>
                <a:highlight>
                  <a:srgbClr val="FFFFFF"/>
                </a:highlight>
                <a:latin typeface="Courier New"/>
                <a:ea typeface="Courier New"/>
                <a:cs typeface="Courier New"/>
                <a:sym typeface="Courier New"/>
              </a:rPr>
              <a:t>"age"</a:t>
            </a:r>
            <a:r>
              <a:rPr lang="en" sz="1585">
                <a:solidFill>
                  <a:schemeClr val="dk1"/>
                </a:solidFill>
                <a:highlight>
                  <a:srgbClr val="FFFFFF"/>
                </a:highlight>
                <a:latin typeface="Courier New"/>
                <a:ea typeface="Courier New"/>
                <a:cs typeface="Courier New"/>
                <a:sym typeface="Courier New"/>
              </a:rPr>
              <a:t>];</a:t>
            </a:r>
            <a:endParaRPr sz="1585">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800"/>
              </a:spcBef>
              <a:spcAft>
                <a:spcPts val="0"/>
              </a:spcAft>
              <a:buClr>
                <a:schemeClr val="dk1"/>
              </a:buClr>
              <a:buSzPts val="275"/>
              <a:buFont typeface="Arial"/>
              <a:buNone/>
            </a:pPr>
            <a:r>
              <a:rPr lang="en" sz="1585">
                <a:solidFill>
                  <a:schemeClr val="dk1"/>
                </a:solidFill>
                <a:highlight>
                  <a:srgbClr val="FFFFFF"/>
                </a:highlight>
                <a:latin typeface="Verdana"/>
                <a:ea typeface="Verdana"/>
                <a:cs typeface="Verdana"/>
                <a:sym typeface="Verdana"/>
              </a:rPr>
              <a:t>or</a:t>
            </a:r>
            <a:endParaRPr sz="1585">
              <a:solidFill>
                <a:schemeClr val="dk1"/>
              </a:solidFill>
              <a:highlight>
                <a:srgbClr val="FFFFFF"/>
              </a:highlight>
              <a:latin typeface="Verdana"/>
              <a:ea typeface="Verdana"/>
              <a:cs typeface="Verdana"/>
              <a:sym typeface="Verdana"/>
            </a:endParaRPr>
          </a:p>
          <a:p>
            <a:pPr marL="114300" marR="114300" lvl="0" indent="0" algn="l" rtl="0">
              <a:lnSpc>
                <a:spcPct val="100000"/>
              </a:lnSpc>
              <a:spcBef>
                <a:spcPts val="800"/>
              </a:spcBef>
              <a:spcAft>
                <a:spcPts val="0"/>
              </a:spcAft>
              <a:buClr>
                <a:schemeClr val="dk1"/>
              </a:buClr>
              <a:buSzPts val="275"/>
              <a:buFont typeface="Arial"/>
              <a:buNone/>
            </a:pPr>
            <a:r>
              <a:rPr lang="en" sz="1585">
                <a:solidFill>
                  <a:srgbClr val="708090"/>
                </a:solidFill>
                <a:highlight>
                  <a:srgbClr val="FFFFFF"/>
                </a:highlight>
                <a:latin typeface="Courier New"/>
                <a:ea typeface="Courier New"/>
                <a:cs typeface="Courier New"/>
                <a:sym typeface="Courier New"/>
              </a:rPr>
              <a:t>//</a:t>
            </a:r>
            <a:r>
              <a:rPr lang="en" sz="1585" i="1">
                <a:solidFill>
                  <a:srgbClr val="708090"/>
                </a:solidFill>
                <a:highlight>
                  <a:srgbClr val="FFFFFF"/>
                </a:highlight>
                <a:latin typeface="Courier New"/>
                <a:ea typeface="Courier New"/>
                <a:cs typeface="Courier New"/>
                <a:sym typeface="Courier New"/>
              </a:rPr>
              <a:t>objectName</a:t>
            </a:r>
            <a:r>
              <a:rPr lang="en" sz="1585">
                <a:solidFill>
                  <a:srgbClr val="708090"/>
                </a:solidFill>
                <a:highlight>
                  <a:srgbClr val="FFFFFF"/>
                </a:highlight>
                <a:latin typeface="Courier New"/>
                <a:ea typeface="Courier New"/>
                <a:cs typeface="Courier New"/>
                <a:sym typeface="Courier New"/>
              </a:rPr>
              <a:t>[</a:t>
            </a:r>
            <a:r>
              <a:rPr lang="en" sz="1585" i="1">
                <a:solidFill>
                  <a:srgbClr val="708090"/>
                </a:solidFill>
                <a:highlight>
                  <a:srgbClr val="FFFFFF"/>
                </a:highlight>
                <a:latin typeface="Courier New"/>
                <a:ea typeface="Courier New"/>
                <a:cs typeface="Courier New"/>
                <a:sym typeface="Courier New"/>
              </a:rPr>
              <a:t>expression</a:t>
            </a:r>
            <a:r>
              <a:rPr lang="en" sz="1585">
                <a:solidFill>
                  <a:srgbClr val="708090"/>
                </a:solidFill>
                <a:highlight>
                  <a:srgbClr val="FFFFFF"/>
                </a:highlight>
                <a:latin typeface="Courier New"/>
                <a:ea typeface="Courier New"/>
                <a:cs typeface="Courier New"/>
                <a:sym typeface="Courier New"/>
              </a:rPr>
              <a:t>]</a:t>
            </a:r>
            <a:endParaRPr sz="1585">
              <a:solidFill>
                <a:srgbClr val="708090"/>
              </a:solidFill>
              <a:highlight>
                <a:srgbClr val="FFFFFF"/>
              </a:highlight>
              <a:latin typeface="Courier New"/>
              <a:ea typeface="Courier New"/>
              <a:cs typeface="Courier New"/>
              <a:sym typeface="Courier New"/>
            </a:endParaRPr>
          </a:p>
          <a:p>
            <a:pPr marL="114300" marR="114300" lvl="0" indent="0" algn="l" rtl="0">
              <a:lnSpc>
                <a:spcPct val="100000"/>
              </a:lnSpc>
              <a:spcBef>
                <a:spcPts val="800"/>
              </a:spcBef>
              <a:spcAft>
                <a:spcPts val="0"/>
              </a:spcAft>
              <a:buClr>
                <a:schemeClr val="dk1"/>
              </a:buClr>
              <a:buSzPts val="275"/>
              <a:buFont typeface="Arial"/>
              <a:buNone/>
            </a:pPr>
            <a:r>
              <a:rPr lang="en" sz="1585">
                <a:solidFill>
                  <a:srgbClr val="005CC5"/>
                </a:solidFill>
                <a:highlight>
                  <a:srgbClr val="FFFFFF"/>
                </a:highlight>
                <a:latin typeface="Courier New"/>
                <a:ea typeface="Courier New"/>
                <a:cs typeface="Courier New"/>
                <a:sym typeface="Courier New"/>
              </a:rPr>
              <a:t>let</a:t>
            </a:r>
            <a:r>
              <a:rPr lang="en" sz="1585">
                <a:solidFill>
                  <a:schemeClr val="dk1"/>
                </a:solidFill>
                <a:highlight>
                  <a:srgbClr val="FFFFFF"/>
                </a:highlight>
                <a:latin typeface="Courier New"/>
                <a:ea typeface="Courier New"/>
                <a:cs typeface="Courier New"/>
                <a:sym typeface="Courier New"/>
              </a:rPr>
              <a:t> age = person[x];</a:t>
            </a:r>
            <a:endParaRPr sz="1585">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800"/>
              </a:spcBef>
              <a:spcAft>
                <a:spcPts val="0"/>
              </a:spcAft>
              <a:buClr>
                <a:schemeClr val="dk1"/>
              </a:buClr>
              <a:buSzPts val="275"/>
              <a:buFont typeface="Arial"/>
              <a:buNone/>
            </a:pPr>
            <a:r>
              <a:rPr lang="en" sz="1585">
                <a:solidFill>
                  <a:schemeClr val="dk1"/>
                </a:solidFill>
                <a:highlight>
                  <a:srgbClr val="FFFFFF"/>
                </a:highlight>
              </a:rPr>
              <a:t>Defining a new property for an object is as simple as naming one and giving it a value.</a:t>
            </a:r>
            <a:endParaRPr sz="1585">
              <a:solidFill>
                <a:schemeClr val="dk1"/>
              </a:solidFill>
              <a:highlight>
                <a:srgbClr val="FFFFFF"/>
              </a:highlight>
            </a:endParaRPr>
          </a:p>
          <a:p>
            <a:pPr marL="0" lvl="0" indent="0" algn="l" rtl="0">
              <a:lnSpc>
                <a:spcPct val="100000"/>
              </a:lnSpc>
              <a:spcBef>
                <a:spcPts val="800"/>
              </a:spcBef>
              <a:spcAft>
                <a:spcPts val="800"/>
              </a:spcAft>
              <a:buSzPts val="275"/>
              <a:buNone/>
            </a:pPr>
            <a:endParaRPr sz="6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dk1"/>
                </a:solidFill>
              </a:rPr>
              <a:t>Arrays are objects that are ordered numerically instead of relying on names for properties</a:t>
            </a:r>
            <a:endParaRPr>
              <a:solidFill>
                <a:schemeClr val="dk1"/>
              </a:solidFill>
            </a:endParaRPr>
          </a:p>
          <a:p>
            <a:pPr marL="0" lvl="0" indent="0" algn="l" rtl="0">
              <a:spcBef>
                <a:spcPts val="1200"/>
              </a:spcBef>
              <a:spcAft>
                <a:spcPts val="0"/>
              </a:spcAft>
              <a:buNone/>
            </a:pPr>
            <a:r>
              <a:rPr lang="en">
                <a:solidFill>
                  <a:schemeClr val="dk1"/>
                </a:solidFill>
              </a:rPr>
              <a:t>Arrays in JavaScript are syntactically similar to arrays in other languages, but can be modified with some unique functions.  </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delete operator: While it removes the element at a specific index, it leaves an empty slot (undefined) and does not change the array's length.</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splice() method: The most versatile method for removing elements by index. It modifies the original array.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push() and pop() methods: The easiest way to add or remove something at the end of an array.</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Conditional Statements</a:t>
            </a:r>
            <a:endParaRPr/>
          </a:p>
        </p:txBody>
      </p:sp>
      <p:sp>
        <p:nvSpPr>
          <p:cNvPr id="128" name="Google Shape;128;p25"/>
          <p:cNvSpPr txBox="1">
            <a:spLocks noGrp="1"/>
          </p:cNvSpPr>
          <p:nvPr>
            <p:ph type="body" idx="1"/>
          </p:nvPr>
        </p:nvSpPr>
        <p:spPr>
          <a:xfrm>
            <a:off x="311700" y="1152475"/>
            <a:ext cx="27414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dk1"/>
                </a:solidFill>
              </a:rPr>
              <a:t>JavaScript utilizes conditional statements to execute different blocks of code based on whether a specified condition evaluates to true or false, like many other languages.  Conditional operations are placed within parentheses.</a:t>
            </a:r>
            <a:endParaRPr>
              <a:solidFill>
                <a:schemeClr val="dk1"/>
              </a:solidFill>
            </a:endParaRPr>
          </a:p>
          <a:p>
            <a:pPr marL="0" lvl="0" indent="0" algn="l" rtl="0">
              <a:spcBef>
                <a:spcPts val="1200"/>
              </a:spcBef>
              <a:spcAft>
                <a:spcPts val="0"/>
              </a:spcAft>
              <a:buClr>
                <a:schemeClr val="dk1"/>
              </a:buClr>
              <a:buSzPct val="61111"/>
              <a:buFont typeface="Arial"/>
              <a:buNone/>
            </a:pPr>
            <a:endParaRPr>
              <a:solidFill>
                <a:schemeClr val="dk1"/>
              </a:solidFill>
              <a:latin typeface="Courier New"/>
              <a:ea typeface="Courier New"/>
              <a:cs typeface="Courier New"/>
              <a:sym typeface="Courier New"/>
            </a:endParaRPr>
          </a:p>
          <a:p>
            <a:pPr marL="0" lvl="0" indent="0" algn="l" rtl="0">
              <a:spcBef>
                <a:spcPts val="1200"/>
              </a:spcBef>
              <a:spcAft>
                <a:spcPts val="1200"/>
              </a:spcAft>
              <a:buNone/>
            </a:pPr>
            <a:endParaRPr>
              <a:solidFill>
                <a:schemeClr val="dk1"/>
              </a:solidFill>
            </a:endParaRPr>
          </a:p>
        </p:txBody>
      </p:sp>
      <p:sp>
        <p:nvSpPr>
          <p:cNvPr id="129" name="Google Shape;129;p25"/>
          <p:cNvSpPr txBox="1"/>
          <p:nvPr/>
        </p:nvSpPr>
        <p:spPr>
          <a:xfrm>
            <a:off x="3072000" y="1017725"/>
            <a:ext cx="5760300" cy="2886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650">
                <a:solidFill>
                  <a:schemeClr val="dk1"/>
                </a:solidFill>
                <a:latin typeface="Courier New"/>
                <a:ea typeface="Courier New"/>
                <a:cs typeface="Courier New"/>
                <a:sym typeface="Courier New"/>
              </a:rPr>
              <a:t>    </a:t>
            </a:r>
            <a:r>
              <a:rPr lang="en" sz="1650">
                <a:solidFill>
                  <a:srgbClr val="005CC5"/>
                </a:solidFill>
                <a:latin typeface="Courier New"/>
                <a:ea typeface="Courier New"/>
                <a:cs typeface="Courier New"/>
                <a:sym typeface="Courier New"/>
              </a:rPr>
              <a:t>if </a:t>
            </a:r>
            <a:r>
              <a:rPr lang="en" sz="1650">
                <a:solidFill>
                  <a:schemeClr val="dk1"/>
                </a:solidFill>
                <a:latin typeface="Courier New"/>
                <a:ea typeface="Courier New"/>
                <a:cs typeface="Courier New"/>
                <a:sym typeface="Courier New"/>
              </a:rPr>
              <a:t>(</a:t>
            </a:r>
            <a:r>
              <a:rPr lang="en" sz="1650">
                <a:solidFill>
                  <a:srgbClr val="990055"/>
                </a:solidFill>
                <a:latin typeface="Courier New"/>
                <a:ea typeface="Courier New"/>
                <a:cs typeface="Courier New"/>
                <a:sym typeface="Courier New"/>
              </a:rPr>
              <a:t>condition1</a:t>
            </a:r>
            <a:r>
              <a:rPr lang="en" sz="1650">
                <a:solidFill>
                  <a:schemeClr val="dk1"/>
                </a:solidFill>
                <a:latin typeface="Courier New"/>
                <a:ea typeface="Courier New"/>
                <a:cs typeface="Courier New"/>
                <a:sym typeface="Courier New"/>
              </a:rPr>
              <a:t>) {</a:t>
            </a:r>
            <a:endParaRPr sz="165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650">
                <a:solidFill>
                  <a:schemeClr val="dk1"/>
                </a:solidFill>
                <a:latin typeface="Courier New"/>
                <a:ea typeface="Courier New"/>
                <a:cs typeface="Courier New"/>
                <a:sym typeface="Courier New"/>
              </a:rPr>
              <a:t>        // do something if condition1</a:t>
            </a:r>
            <a:endParaRPr sz="165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650">
                <a:solidFill>
                  <a:schemeClr val="dk1"/>
                </a:solidFill>
                <a:latin typeface="Courier New"/>
                <a:ea typeface="Courier New"/>
                <a:cs typeface="Courier New"/>
                <a:sym typeface="Courier New"/>
              </a:rPr>
              <a:t>    } </a:t>
            </a:r>
            <a:r>
              <a:rPr lang="en" sz="1650">
                <a:solidFill>
                  <a:srgbClr val="005CC5"/>
                </a:solidFill>
                <a:latin typeface="Courier New"/>
                <a:ea typeface="Courier New"/>
                <a:cs typeface="Courier New"/>
                <a:sym typeface="Courier New"/>
              </a:rPr>
              <a:t>else if</a:t>
            </a:r>
            <a:r>
              <a:rPr lang="en" sz="1650">
                <a:solidFill>
                  <a:schemeClr val="dk1"/>
                </a:solidFill>
                <a:latin typeface="Courier New"/>
                <a:ea typeface="Courier New"/>
                <a:cs typeface="Courier New"/>
                <a:sym typeface="Courier New"/>
              </a:rPr>
              <a:t> (</a:t>
            </a:r>
            <a:r>
              <a:rPr lang="en" sz="1650">
                <a:solidFill>
                  <a:srgbClr val="990055"/>
                </a:solidFill>
                <a:latin typeface="Courier New"/>
                <a:ea typeface="Courier New"/>
                <a:cs typeface="Courier New"/>
                <a:sym typeface="Courier New"/>
              </a:rPr>
              <a:t>condition2</a:t>
            </a:r>
            <a:r>
              <a:rPr lang="en" sz="1650">
                <a:solidFill>
                  <a:schemeClr val="dk1"/>
                </a:solidFill>
                <a:latin typeface="Courier New"/>
                <a:ea typeface="Courier New"/>
                <a:cs typeface="Courier New"/>
                <a:sym typeface="Courier New"/>
              </a:rPr>
              <a:t>) {</a:t>
            </a:r>
            <a:endParaRPr sz="165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650">
                <a:solidFill>
                  <a:schemeClr val="dk1"/>
                </a:solidFill>
                <a:latin typeface="Courier New"/>
                <a:ea typeface="Courier New"/>
                <a:cs typeface="Courier New"/>
                <a:sym typeface="Courier New"/>
              </a:rPr>
              <a:t>        // do something else if condition2</a:t>
            </a:r>
            <a:endParaRPr sz="165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650">
                <a:solidFill>
                  <a:schemeClr val="dk1"/>
                </a:solidFill>
                <a:latin typeface="Courier New"/>
                <a:ea typeface="Courier New"/>
                <a:cs typeface="Courier New"/>
                <a:sym typeface="Courier New"/>
              </a:rPr>
              <a:t>    } </a:t>
            </a:r>
            <a:r>
              <a:rPr lang="en" sz="1650">
                <a:solidFill>
                  <a:srgbClr val="005CC5"/>
                </a:solidFill>
                <a:latin typeface="Courier New"/>
                <a:ea typeface="Courier New"/>
                <a:cs typeface="Courier New"/>
                <a:sym typeface="Courier New"/>
              </a:rPr>
              <a:t>else</a:t>
            </a:r>
            <a:r>
              <a:rPr lang="en" sz="1650">
                <a:solidFill>
                  <a:schemeClr val="dk1"/>
                </a:solidFill>
                <a:latin typeface="Courier New"/>
                <a:ea typeface="Courier New"/>
                <a:cs typeface="Courier New"/>
                <a:sym typeface="Courier New"/>
              </a:rPr>
              <a:t> {</a:t>
            </a:r>
            <a:endParaRPr sz="165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None/>
            </a:pPr>
            <a:r>
              <a:rPr lang="en" sz="1650">
                <a:solidFill>
                  <a:schemeClr val="dk1"/>
                </a:solidFill>
                <a:latin typeface="Courier New"/>
                <a:ea typeface="Courier New"/>
                <a:cs typeface="Courier New"/>
                <a:sym typeface="Courier New"/>
              </a:rPr>
              <a:t>        // do something else</a:t>
            </a:r>
            <a:endParaRPr sz="1650">
              <a:solidFill>
                <a:schemeClr val="dk1"/>
              </a:solidFill>
              <a:latin typeface="Courier New"/>
              <a:ea typeface="Courier New"/>
              <a:cs typeface="Courier New"/>
              <a:sym typeface="Courier New"/>
            </a:endParaRPr>
          </a:p>
          <a:p>
            <a:pPr marL="0" lvl="0" indent="0" algn="l" rtl="0">
              <a:lnSpc>
                <a:spcPct val="100000"/>
              </a:lnSpc>
              <a:spcBef>
                <a:spcPts val="1200"/>
              </a:spcBef>
              <a:spcAft>
                <a:spcPts val="1200"/>
              </a:spcAft>
              <a:buNone/>
            </a:pPr>
            <a:r>
              <a:rPr lang="en" sz="1650">
                <a:solidFill>
                  <a:schemeClr val="dk1"/>
                </a:solidFill>
                <a:latin typeface="Courier New"/>
                <a:ea typeface="Courier New"/>
                <a:cs typeface="Courier New"/>
                <a:sym typeface="Courier New"/>
              </a:rPr>
              <a:t>    }</a:t>
            </a:r>
            <a:endParaRPr sz="1650">
              <a:solidFill>
                <a:schemeClr val="dk1"/>
              </a:solidFill>
            </a:endParaRPr>
          </a:p>
        </p:txBody>
      </p:sp>
      <p:sp>
        <p:nvSpPr>
          <p:cNvPr id="130" name="Google Shape;130;p25"/>
          <p:cNvSpPr txBox="1"/>
          <p:nvPr/>
        </p:nvSpPr>
        <p:spPr>
          <a:xfrm>
            <a:off x="311700" y="3903725"/>
            <a:ext cx="8421900" cy="9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50" dirty="0">
                <a:solidFill>
                  <a:schemeClr val="dk1"/>
                </a:solidFill>
              </a:rPr>
              <a:t>JavaScript also supports a conditional operator, ?, which is useful for making shorthand boolean expressions.</a:t>
            </a:r>
            <a:endParaRPr sz="1650" dirty="0">
              <a:solidFill>
                <a:schemeClr val="dk1"/>
              </a:solidFill>
            </a:endParaRPr>
          </a:p>
          <a:p>
            <a:pPr marL="0" lvl="0" indent="0" algn="l" rtl="0">
              <a:spcBef>
                <a:spcPts val="0"/>
              </a:spcBef>
              <a:spcAft>
                <a:spcPts val="0"/>
              </a:spcAft>
              <a:buNone/>
            </a:pPr>
            <a:r>
              <a:rPr lang="en" sz="1650" dirty="0">
                <a:solidFill>
                  <a:schemeClr val="dk1"/>
                </a:solidFill>
                <a:latin typeface="Courier New"/>
                <a:ea typeface="Courier New"/>
                <a:cs typeface="Courier New"/>
                <a:sym typeface="Courier New"/>
              </a:rPr>
              <a:t>variable = (condition) ? valueIfTrue : valueIfFalse;</a:t>
            </a:r>
            <a:endParaRPr sz="1650" dirty="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Loops</a:t>
            </a:r>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Loops are fundamentally the same compared to other languages, but JavaScript does have some nuances. </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for - loops through a block of code a number of times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for/in - loops through the properties of an object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for/of - loops through the values of any iterable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while - loops through a block of code while a specified condition is true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do/while - loops through a block of code while a specified condition is true, but computes the logic before the condition is checked to be true</a:t>
            </a:r>
            <a:endParaRPr>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a:solidFill>
                  <a:schemeClr val="dk1"/>
                </a:solidFill>
                <a:highlight>
                  <a:srgbClr val="FFFFFF"/>
                </a:highlight>
                <a:latin typeface="Courier New"/>
                <a:ea typeface="Courier New"/>
                <a:cs typeface="Courier New"/>
                <a:sym typeface="Courier New"/>
              </a:rPr>
              <a:t>// for loop example</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50">
                <a:solidFill>
                  <a:srgbClr val="005CC5"/>
                </a:solidFill>
                <a:highlight>
                  <a:srgbClr val="FFFFFF"/>
                </a:highlight>
                <a:latin typeface="Courier New"/>
                <a:ea typeface="Courier New"/>
                <a:cs typeface="Courier New"/>
                <a:sym typeface="Courier New"/>
              </a:rPr>
              <a:t>for</a:t>
            </a:r>
            <a:r>
              <a:rPr lang="en" sz="1550">
                <a:solidFill>
                  <a:schemeClr val="dk1"/>
                </a:solidFill>
                <a:highlight>
                  <a:srgbClr val="FFFFFF"/>
                </a:highlight>
                <a:latin typeface="Courier New"/>
                <a:ea typeface="Courier New"/>
                <a:cs typeface="Courier New"/>
                <a:sym typeface="Courier New"/>
              </a:rPr>
              <a:t> (</a:t>
            </a:r>
            <a:r>
              <a:rPr lang="en" sz="1550">
                <a:solidFill>
                  <a:srgbClr val="005CC5"/>
                </a:solidFill>
                <a:highlight>
                  <a:srgbClr val="FFFFFF"/>
                </a:highlight>
                <a:latin typeface="Courier New"/>
                <a:ea typeface="Courier New"/>
                <a:cs typeface="Courier New"/>
                <a:sym typeface="Courier New"/>
              </a:rPr>
              <a:t>let</a:t>
            </a:r>
            <a:r>
              <a:rPr lang="en" sz="1550">
                <a:solidFill>
                  <a:schemeClr val="dk1"/>
                </a:solidFill>
                <a:highlight>
                  <a:srgbClr val="FFFFFF"/>
                </a:highlight>
                <a:latin typeface="Courier New"/>
                <a:ea typeface="Courier New"/>
                <a:cs typeface="Courier New"/>
                <a:sym typeface="Courier New"/>
              </a:rPr>
              <a:t> i = </a:t>
            </a:r>
            <a:r>
              <a:rPr lang="en" sz="1550">
                <a:solidFill>
                  <a:srgbClr val="990055"/>
                </a:solidFill>
                <a:highlight>
                  <a:srgbClr val="FFFFFF"/>
                </a:highlight>
                <a:latin typeface="Courier New"/>
                <a:ea typeface="Courier New"/>
                <a:cs typeface="Courier New"/>
                <a:sym typeface="Courier New"/>
              </a:rPr>
              <a:t>0</a:t>
            </a:r>
            <a:r>
              <a:rPr lang="en" sz="1550">
                <a:solidFill>
                  <a:schemeClr val="dk1"/>
                </a:solidFill>
                <a:highlight>
                  <a:srgbClr val="FFFFFF"/>
                </a:highlight>
                <a:latin typeface="Courier New"/>
                <a:ea typeface="Courier New"/>
                <a:cs typeface="Courier New"/>
                <a:sym typeface="Courier New"/>
              </a:rPr>
              <a:t>; i &lt; cars.length; i++) {</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50">
                <a:solidFill>
                  <a:schemeClr val="dk1"/>
                </a:solidFill>
                <a:highlight>
                  <a:srgbClr val="FFFFFF"/>
                </a:highlight>
                <a:latin typeface="Courier New"/>
                <a:ea typeface="Courier New"/>
                <a:cs typeface="Courier New"/>
                <a:sym typeface="Courier New"/>
              </a:rPr>
              <a:t>  console.log(cars[i]);</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r>
              <a:rPr lang="en" sz="1550">
                <a:solidFill>
                  <a:schemeClr val="dk1"/>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r>
              <a:rPr lang="en" sz="1550">
                <a:solidFill>
                  <a:schemeClr val="dk1"/>
                </a:solidFill>
                <a:highlight>
                  <a:srgbClr val="FFFFFF"/>
                </a:highlight>
                <a:latin typeface="Courier New"/>
                <a:ea typeface="Courier New"/>
                <a:cs typeface="Courier New"/>
                <a:sym typeface="Courier New"/>
              </a:rPr>
              <a:t>// while loop example</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50">
                <a:solidFill>
                  <a:srgbClr val="005CC5"/>
                </a:solidFill>
                <a:highlight>
                  <a:srgbClr val="FFFFFF"/>
                </a:highlight>
                <a:latin typeface="Courier New"/>
                <a:ea typeface="Courier New"/>
                <a:cs typeface="Courier New"/>
                <a:sym typeface="Courier New"/>
              </a:rPr>
              <a:t>while</a:t>
            </a:r>
            <a:r>
              <a:rPr lang="en" sz="1550">
                <a:solidFill>
                  <a:schemeClr val="dk1"/>
                </a:solidFill>
                <a:highlight>
                  <a:srgbClr val="FFFFFF"/>
                </a:highlight>
                <a:latin typeface="Courier New"/>
                <a:ea typeface="Courier New"/>
                <a:cs typeface="Courier New"/>
                <a:sym typeface="Courier New"/>
              </a:rPr>
              <a:t> (i &lt; </a:t>
            </a:r>
            <a:r>
              <a:rPr lang="en" sz="1550">
                <a:solidFill>
                  <a:srgbClr val="990055"/>
                </a:solidFill>
                <a:highlight>
                  <a:srgbClr val="FFFFFF"/>
                </a:highlight>
                <a:latin typeface="Courier New"/>
                <a:ea typeface="Courier New"/>
                <a:cs typeface="Courier New"/>
                <a:sym typeface="Courier New"/>
              </a:rPr>
              <a:t>10</a:t>
            </a:r>
            <a:r>
              <a:rPr lang="en" sz="1550">
                <a:solidFill>
                  <a:schemeClr val="dk1"/>
                </a:solidFill>
                <a:highlight>
                  <a:srgbClr val="FFFFFF"/>
                </a:highlight>
                <a:latin typeface="Courier New"/>
                <a:ea typeface="Courier New"/>
                <a:cs typeface="Courier New"/>
                <a:sym typeface="Courier New"/>
              </a:rPr>
              <a:t>) {</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50">
                <a:solidFill>
                  <a:schemeClr val="dk1"/>
                </a:solidFill>
                <a:highlight>
                  <a:srgbClr val="FFFFFF"/>
                </a:highlight>
                <a:latin typeface="Courier New"/>
                <a:ea typeface="Courier New"/>
                <a:cs typeface="Courier New"/>
                <a:sym typeface="Courier New"/>
              </a:rPr>
              <a:t>  console.log(i);</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50">
                <a:solidFill>
                  <a:schemeClr val="dk1"/>
                </a:solidFill>
                <a:highlight>
                  <a:srgbClr val="FFFFFF"/>
                </a:highlight>
                <a:latin typeface="Courier New"/>
                <a:ea typeface="Courier New"/>
                <a:cs typeface="Courier New"/>
                <a:sym typeface="Courier New"/>
              </a:rPr>
              <a:t>  i++;</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1200"/>
              </a:spcAft>
              <a:buNone/>
            </a:pPr>
            <a:r>
              <a:rPr lang="en" sz="1550">
                <a:solidFill>
                  <a:schemeClr val="dk1"/>
                </a:solidFill>
                <a:highlight>
                  <a:srgbClr val="FFFFFF"/>
                </a:highlight>
                <a:latin typeface="Courier New"/>
                <a:ea typeface="Courier New"/>
                <a:cs typeface="Courier New"/>
                <a:sym typeface="Courier New"/>
              </a:rPr>
              <a:t>}</a:t>
            </a:r>
            <a:endParaRPr sz="15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8" name="Google Shape;148;p28"/>
          <p:cNvSpPr txBox="1">
            <a:spLocks noGrp="1"/>
          </p:cNvSpPr>
          <p:nvPr>
            <p:ph type="body" idx="1"/>
          </p:nvPr>
        </p:nvSpPr>
        <p:spPr>
          <a:xfrm>
            <a:off x="311700" y="1152475"/>
            <a:ext cx="27780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a:solidFill>
                  <a:schemeClr val="dk1"/>
                </a:solidFill>
                <a:highlight>
                  <a:srgbClr val="FFFFFF"/>
                </a:highlight>
              </a:rPr>
              <a:t>This is a do while loop. The loop will always be executed at least once, even if the condition is false, because the code block is executed before the condition is tested.</a:t>
            </a:r>
            <a:endParaRPr sz="13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350">
              <a:solidFill>
                <a:srgbClr val="005CC5"/>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350">
                <a:solidFill>
                  <a:srgbClr val="005CC5"/>
                </a:solidFill>
                <a:highlight>
                  <a:srgbClr val="FFFFFF"/>
                </a:highlight>
                <a:latin typeface="Courier New"/>
                <a:ea typeface="Courier New"/>
                <a:cs typeface="Courier New"/>
                <a:sym typeface="Courier New"/>
              </a:rPr>
              <a:t>let </a:t>
            </a:r>
            <a:r>
              <a:rPr lang="en" sz="1350">
                <a:solidFill>
                  <a:schemeClr val="dk1"/>
                </a:solidFill>
                <a:highlight>
                  <a:srgbClr val="FFFFFF"/>
                </a:highlight>
                <a:latin typeface="Courier New"/>
                <a:ea typeface="Courier New"/>
                <a:cs typeface="Courier New"/>
                <a:sym typeface="Courier New"/>
              </a:rPr>
              <a:t>i = </a:t>
            </a:r>
            <a:r>
              <a:rPr lang="en" sz="1350">
                <a:solidFill>
                  <a:srgbClr val="990055"/>
                </a:solidFill>
                <a:highlight>
                  <a:srgbClr val="FFFFFF"/>
                </a:highlight>
                <a:latin typeface="Courier New"/>
                <a:ea typeface="Courier New"/>
                <a:cs typeface="Courier New"/>
                <a:sym typeface="Courier New"/>
              </a:rPr>
              <a:t>1</a:t>
            </a:r>
            <a:endParaRPr sz="1350">
              <a:solidFill>
                <a:srgbClr val="990055"/>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50">
                <a:solidFill>
                  <a:srgbClr val="005CC5"/>
                </a:solidFill>
                <a:highlight>
                  <a:srgbClr val="FFFFFF"/>
                </a:highlight>
                <a:latin typeface="Courier New"/>
                <a:ea typeface="Courier New"/>
                <a:cs typeface="Courier New"/>
                <a:sym typeface="Courier New"/>
              </a:rPr>
              <a:t>do</a:t>
            </a:r>
            <a:r>
              <a:rPr lang="e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350" i="1">
                <a:solidFill>
                  <a:schemeClr val="dk1"/>
                </a:solidFill>
                <a:highlight>
                  <a:srgbClr val="FFFFFF"/>
                </a:highlight>
                <a:latin typeface="Courier New"/>
                <a:ea typeface="Courier New"/>
                <a:cs typeface="Courier New"/>
                <a:sym typeface="Courier New"/>
              </a:rPr>
              <a:t>  console.log(i);</a:t>
            </a:r>
            <a:endParaRPr sz="1350" i="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50" i="1">
                <a:solidFill>
                  <a:schemeClr val="dk1"/>
                </a:solidFill>
                <a:highlight>
                  <a:srgbClr val="FFFFFF"/>
                </a:highlight>
                <a:latin typeface="Courier New"/>
                <a:ea typeface="Courier New"/>
                <a:cs typeface="Courier New"/>
                <a:sym typeface="Courier New"/>
              </a:rPr>
              <a:t>  i++</a:t>
            </a:r>
            <a:endParaRPr sz="1350" i="1">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350">
                <a:solidFill>
                  <a:srgbClr val="005CC5"/>
                </a:solidFill>
                <a:highlight>
                  <a:srgbClr val="FFFFFF"/>
                </a:highlight>
                <a:latin typeface="Courier New"/>
                <a:ea typeface="Courier New"/>
                <a:cs typeface="Courier New"/>
                <a:sym typeface="Courier New"/>
              </a:rPr>
              <a:t>while</a:t>
            </a:r>
            <a:r>
              <a:rPr lang="en" sz="1350">
                <a:solidFill>
                  <a:schemeClr val="dk1"/>
                </a:solidFill>
                <a:highlight>
                  <a:srgbClr val="FFFFFF"/>
                </a:highlight>
                <a:latin typeface="Courier New"/>
                <a:ea typeface="Courier New"/>
                <a:cs typeface="Courier New"/>
                <a:sym typeface="Courier New"/>
              </a:rPr>
              <a:t> (</a:t>
            </a:r>
            <a:r>
              <a:rPr lang="en" sz="1350" i="1">
                <a:solidFill>
                  <a:schemeClr val="dk1"/>
                </a:solidFill>
                <a:highlight>
                  <a:srgbClr val="FFFFFF"/>
                </a:highlight>
                <a:latin typeface="Courier New"/>
                <a:ea typeface="Courier New"/>
                <a:cs typeface="Courier New"/>
                <a:sym typeface="Courier New"/>
              </a:rPr>
              <a:t>i&lt;10</a:t>
            </a:r>
            <a:r>
              <a:rPr lang="en" sz="1350">
                <a:solidFill>
                  <a:schemeClr val="dk1"/>
                </a:solidFill>
                <a:highlight>
                  <a:srgbClr val="FFFFFF"/>
                </a:highlight>
                <a:latin typeface="Courier New"/>
                <a:ea typeface="Courier New"/>
                <a:cs typeface="Courier New"/>
                <a:sym typeface="Courier New"/>
              </a:rPr>
              <a:t>);</a:t>
            </a:r>
            <a:endParaRPr sz="2000"/>
          </a:p>
        </p:txBody>
      </p:sp>
      <p:sp>
        <p:nvSpPr>
          <p:cNvPr id="149" name="Google Shape;149;p28"/>
          <p:cNvSpPr txBox="1">
            <a:spLocks noGrp="1"/>
          </p:cNvSpPr>
          <p:nvPr>
            <p:ph type="body" idx="1"/>
          </p:nvPr>
        </p:nvSpPr>
        <p:spPr>
          <a:xfrm>
            <a:off x="2996900" y="1152475"/>
            <a:ext cx="288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highlight>
                  <a:srgbClr val="FFFFFF"/>
                </a:highlight>
              </a:rPr>
              <a:t>This is a for in loop. We use this loop to iterate through an object’s properties.</a:t>
            </a:r>
            <a:endParaRPr sz="140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400">
              <a:solidFill>
                <a:srgbClr val="005CC5"/>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400">
              <a:solidFill>
                <a:srgbClr val="005CC5"/>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005CC5"/>
                </a:solidFill>
                <a:highlight>
                  <a:srgbClr val="FFFFFF"/>
                </a:highlight>
                <a:latin typeface="Courier New"/>
                <a:ea typeface="Courier New"/>
                <a:cs typeface="Courier New"/>
                <a:sym typeface="Courier New"/>
              </a:rPr>
              <a:t>const</a:t>
            </a:r>
            <a:r>
              <a:rPr lang="en" sz="1400">
                <a:solidFill>
                  <a:schemeClr val="dk1"/>
                </a:solidFill>
                <a:highlight>
                  <a:srgbClr val="FFFFFF"/>
                </a:highlight>
                <a:latin typeface="Courier New"/>
                <a:ea typeface="Courier New"/>
                <a:cs typeface="Courier New"/>
                <a:sym typeface="Courier New"/>
              </a:rPr>
              <a:t> person = {fname:</a:t>
            </a:r>
            <a:r>
              <a:rPr lang="en" sz="1400">
                <a:solidFill>
                  <a:srgbClr val="008000"/>
                </a:solidFill>
                <a:highlight>
                  <a:srgbClr val="FFFFFF"/>
                </a:highlight>
                <a:latin typeface="Courier New"/>
                <a:ea typeface="Courier New"/>
                <a:cs typeface="Courier New"/>
                <a:sym typeface="Courier New"/>
              </a:rPr>
              <a:t>"John"</a:t>
            </a:r>
            <a:r>
              <a:rPr lang="en" sz="1400">
                <a:solidFill>
                  <a:schemeClr val="dk1"/>
                </a:solidFill>
                <a:highlight>
                  <a:srgbClr val="FFFFFF"/>
                </a:highlight>
                <a:latin typeface="Courier New"/>
                <a:ea typeface="Courier New"/>
                <a:cs typeface="Courier New"/>
                <a:sym typeface="Courier New"/>
              </a:rPr>
              <a:t>, lname:</a:t>
            </a:r>
            <a:r>
              <a:rPr lang="en" sz="1400">
                <a:solidFill>
                  <a:srgbClr val="008000"/>
                </a:solidFill>
                <a:highlight>
                  <a:srgbClr val="FFFFFF"/>
                </a:highlight>
                <a:latin typeface="Courier New"/>
                <a:ea typeface="Courier New"/>
                <a:cs typeface="Courier New"/>
                <a:sym typeface="Courier New"/>
              </a:rPr>
              <a:t>"Doe"</a:t>
            </a:r>
            <a:r>
              <a:rPr lang="en" sz="1400">
                <a:solidFill>
                  <a:schemeClr val="dk1"/>
                </a:solidFill>
                <a:highlight>
                  <a:srgbClr val="FFFFFF"/>
                </a:highlight>
                <a:latin typeface="Courier New"/>
                <a:ea typeface="Courier New"/>
                <a:cs typeface="Courier New"/>
                <a:sym typeface="Courier New"/>
              </a:rPr>
              <a:t>, age:</a:t>
            </a:r>
            <a:r>
              <a:rPr lang="en" sz="1400">
                <a:solidFill>
                  <a:srgbClr val="990055"/>
                </a:solidFill>
                <a:highlight>
                  <a:srgbClr val="FFFFFF"/>
                </a:highlight>
                <a:latin typeface="Courier New"/>
                <a:ea typeface="Courier New"/>
                <a:cs typeface="Courier New"/>
                <a:sym typeface="Courier New"/>
              </a:rPr>
              <a:t>25</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rgbClr val="005CC5"/>
                </a:solidFill>
                <a:highlight>
                  <a:srgbClr val="FFFFFF"/>
                </a:highlight>
                <a:latin typeface="Courier New"/>
                <a:ea typeface="Courier New"/>
                <a:cs typeface="Courier New"/>
                <a:sym typeface="Courier New"/>
              </a:rPr>
              <a:t>let</a:t>
            </a:r>
            <a:r>
              <a:rPr lang="en" sz="1400">
                <a:solidFill>
                  <a:schemeClr val="dk1"/>
                </a:solidFill>
                <a:highlight>
                  <a:srgbClr val="FFFFFF"/>
                </a:highlight>
                <a:latin typeface="Courier New"/>
                <a:ea typeface="Courier New"/>
                <a:cs typeface="Courier New"/>
                <a:sym typeface="Courier New"/>
              </a:rPr>
              <a:t> text = </a:t>
            </a:r>
            <a:r>
              <a:rPr lang="en" sz="1400">
                <a:solidFill>
                  <a:srgbClr val="008000"/>
                </a:solidFill>
                <a:highlight>
                  <a:srgbClr val="FFFFFF"/>
                </a:highlight>
                <a:latin typeface="Courier New"/>
                <a:ea typeface="Courier New"/>
                <a:cs typeface="Courier New"/>
                <a:sym typeface="Courier New"/>
              </a:rPr>
              <a:t>""</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005CC5"/>
                </a:solidFill>
                <a:highlight>
                  <a:srgbClr val="FFFFFF"/>
                </a:highlight>
                <a:latin typeface="Courier New"/>
                <a:ea typeface="Courier New"/>
                <a:cs typeface="Courier New"/>
                <a:sym typeface="Courier New"/>
              </a:rPr>
              <a:t>for</a:t>
            </a:r>
            <a:r>
              <a:rPr lang="en" sz="1400">
                <a:solidFill>
                  <a:schemeClr val="dk1"/>
                </a:solidFill>
                <a:highlight>
                  <a:srgbClr val="FFFFFF"/>
                </a:highlight>
                <a:latin typeface="Courier New"/>
                <a:ea typeface="Courier New"/>
                <a:cs typeface="Courier New"/>
                <a:sym typeface="Courier New"/>
              </a:rPr>
              <a:t> (</a:t>
            </a:r>
            <a:r>
              <a:rPr lang="en" sz="1400">
                <a:solidFill>
                  <a:srgbClr val="005CC5"/>
                </a:solidFill>
                <a:highlight>
                  <a:srgbClr val="FFFFFF"/>
                </a:highlight>
                <a:latin typeface="Courier New"/>
                <a:ea typeface="Courier New"/>
                <a:cs typeface="Courier New"/>
                <a:sym typeface="Courier New"/>
              </a:rPr>
              <a:t>let</a:t>
            </a:r>
            <a:r>
              <a:rPr lang="en" sz="1400">
                <a:solidFill>
                  <a:schemeClr val="dk1"/>
                </a:solidFill>
                <a:highlight>
                  <a:srgbClr val="FFFFFF"/>
                </a:highlight>
                <a:latin typeface="Courier New"/>
                <a:ea typeface="Courier New"/>
                <a:cs typeface="Courier New"/>
                <a:sym typeface="Courier New"/>
              </a:rPr>
              <a:t> x </a:t>
            </a:r>
            <a:r>
              <a:rPr lang="en" sz="1400">
                <a:solidFill>
                  <a:srgbClr val="005CC5"/>
                </a:solidFill>
                <a:highlight>
                  <a:srgbClr val="FFFFFF"/>
                </a:highlight>
                <a:latin typeface="Courier New"/>
                <a:ea typeface="Courier New"/>
                <a:cs typeface="Courier New"/>
                <a:sym typeface="Courier New"/>
              </a:rPr>
              <a:t>in</a:t>
            </a:r>
            <a:r>
              <a:rPr lang="en" sz="1400">
                <a:solidFill>
                  <a:schemeClr val="dk1"/>
                </a:solidFill>
                <a:highlight>
                  <a:srgbClr val="FFFFFF"/>
                </a:highlight>
                <a:latin typeface="Courier New"/>
                <a:ea typeface="Courier New"/>
                <a:cs typeface="Courier New"/>
                <a:sym typeface="Courier New"/>
              </a:rPr>
              <a:t> person) {</a:t>
            </a:r>
            <a:endParaRPr sz="14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console.log(person[x]);</a:t>
            </a:r>
            <a:endParaRPr sz="140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a:t>
            </a:r>
            <a:endParaRPr sz="1400">
              <a:solidFill>
                <a:srgbClr val="005CC5"/>
              </a:solidFill>
              <a:highlight>
                <a:srgbClr val="FFFFFF"/>
              </a:highlight>
              <a:latin typeface="Courier New"/>
              <a:ea typeface="Courier New"/>
              <a:cs typeface="Courier New"/>
              <a:sym typeface="Courier New"/>
            </a:endParaRPr>
          </a:p>
        </p:txBody>
      </p:sp>
      <p:sp>
        <p:nvSpPr>
          <p:cNvPr id="150" name="Google Shape;150;p28"/>
          <p:cNvSpPr txBox="1">
            <a:spLocks noGrp="1"/>
          </p:cNvSpPr>
          <p:nvPr>
            <p:ph type="body" idx="1"/>
          </p:nvPr>
        </p:nvSpPr>
        <p:spPr>
          <a:xfrm>
            <a:off x="6054300" y="1152475"/>
            <a:ext cx="27780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highlight>
                  <a:srgbClr val="FFFFFF"/>
                </a:highlight>
              </a:rPr>
              <a:t>This is a for of loop. We use this loop to iterate through a data structure, like arrays or strings.</a:t>
            </a:r>
            <a:endParaRPr sz="140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400">
              <a:solidFill>
                <a:srgbClr val="005CC5"/>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400">
              <a:solidFill>
                <a:srgbClr val="005CC5"/>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005CC5"/>
                </a:solidFill>
                <a:highlight>
                  <a:srgbClr val="FFFFFF"/>
                </a:highlight>
                <a:latin typeface="Courier New"/>
                <a:ea typeface="Courier New"/>
                <a:cs typeface="Courier New"/>
                <a:sym typeface="Courier New"/>
              </a:rPr>
              <a:t>const</a:t>
            </a:r>
            <a:r>
              <a:rPr lang="en" sz="1400">
                <a:solidFill>
                  <a:schemeClr val="dk1"/>
                </a:solidFill>
                <a:highlight>
                  <a:srgbClr val="FFFFFF"/>
                </a:highlight>
                <a:latin typeface="Courier New"/>
                <a:ea typeface="Courier New"/>
                <a:cs typeface="Courier New"/>
                <a:sym typeface="Courier New"/>
              </a:rPr>
              <a:t> cars = [</a:t>
            </a:r>
            <a:r>
              <a:rPr lang="en" sz="1400">
                <a:solidFill>
                  <a:srgbClr val="008000"/>
                </a:solidFill>
                <a:highlight>
                  <a:srgbClr val="FFFFFF"/>
                </a:highlight>
                <a:latin typeface="Courier New"/>
                <a:ea typeface="Courier New"/>
                <a:cs typeface="Courier New"/>
                <a:sym typeface="Courier New"/>
              </a:rPr>
              <a:t>"BMW"</a:t>
            </a:r>
            <a:r>
              <a:rPr lang="en" sz="1400">
                <a:solidFill>
                  <a:schemeClr val="dk1"/>
                </a:solidFill>
                <a:highlight>
                  <a:srgbClr val="FFFFFF"/>
                </a:highlight>
                <a:latin typeface="Courier New"/>
                <a:ea typeface="Courier New"/>
                <a:cs typeface="Courier New"/>
                <a:sym typeface="Courier New"/>
              </a:rPr>
              <a:t>, </a:t>
            </a:r>
            <a:r>
              <a:rPr lang="en" sz="1400">
                <a:solidFill>
                  <a:srgbClr val="008000"/>
                </a:solidFill>
                <a:highlight>
                  <a:srgbClr val="FFFFFF"/>
                </a:highlight>
                <a:latin typeface="Courier New"/>
                <a:ea typeface="Courier New"/>
                <a:cs typeface="Courier New"/>
                <a:sym typeface="Courier New"/>
              </a:rPr>
              <a:t>"Volvo"</a:t>
            </a:r>
            <a:r>
              <a:rPr lang="en" sz="1400">
                <a:solidFill>
                  <a:schemeClr val="dk1"/>
                </a:solidFill>
                <a:highlight>
                  <a:srgbClr val="FFFFFF"/>
                </a:highlight>
                <a:latin typeface="Courier New"/>
                <a:ea typeface="Courier New"/>
                <a:cs typeface="Courier New"/>
                <a:sym typeface="Courier New"/>
              </a:rPr>
              <a:t>, </a:t>
            </a:r>
            <a:r>
              <a:rPr lang="en" sz="1400">
                <a:solidFill>
                  <a:srgbClr val="008000"/>
                </a:solidFill>
                <a:highlight>
                  <a:srgbClr val="FFFFFF"/>
                </a:highlight>
                <a:latin typeface="Courier New"/>
                <a:ea typeface="Courier New"/>
                <a:cs typeface="Courier New"/>
                <a:sym typeface="Courier New"/>
              </a:rPr>
              <a:t>"Mini"</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rgbClr val="005CC5"/>
                </a:solidFill>
                <a:highlight>
                  <a:srgbClr val="FFFFFF"/>
                </a:highlight>
                <a:latin typeface="Courier New"/>
                <a:ea typeface="Courier New"/>
                <a:cs typeface="Courier New"/>
                <a:sym typeface="Courier New"/>
              </a:rPr>
              <a:t>let</a:t>
            </a:r>
            <a:r>
              <a:rPr lang="en" sz="1400">
                <a:solidFill>
                  <a:schemeClr val="dk1"/>
                </a:solidFill>
                <a:highlight>
                  <a:srgbClr val="FFFFFF"/>
                </a:highlight>
                <a:latin typeface="Courier New"/>
                <a:ea typeface="Courier New"/>
                <a:cs typeface="Courier New"/>
                <a:sym typeface="Courier New"/>
              </a:rPr>
              <a:t> text = </a:t>
            </a:r>
            <a:r>
              <a:rPr lang="en" sz="1400">
                <a:solidFill>
                  <a:srgbClr val="008000"/>
                </a:solidFill>
                <a:highlight>
                  <a:srgbClr val="FFFFFF"/>
                </a:highlight>
                <a:latin typeface="Courier New"/>
                <a:ea typeface="Courier New"/>
                <a:cs typeface="Courier New"/>
                <a:sym typeface="Courier New"/>
              </a:rPr>
              <a:t>""</a:t>
            </a:r>
            <a:r>
              <a:rPr lang="en" sz="1400">
                <a:solidFill>
                  <a:schemeClr val="dk1"/>
                </a:solidFill>
                <a:highlight>
                  <a:srgbClr val="FFFFFF"/>
                </a:highlight>
                <a:latin typeface="Courier New"/>
                <a:ea typeface="Courier New"/>
                <a:cs typeface="Courier New"/>
                <a:sym typeface="Courier New"/>
              </a:rPr>
              <a:t>;</a:t>
            </a:r>
            <a:endParaRPr sz="14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005CC5"/>
                </a:solidFill>
                <a:highlight>
                  <a:srgbClr val="FFFFFF"/>
                </a:highlight>
                <a:latin typeface="Courier New"/>
                <a:ea typeface="Courier New"/>
                <a:cs typeface="Courier New"/>
                <a:sym typeface="Courier New"/>
              </a:rPr>
              <a:t>for</a:t>
            </a:r>
            <a:r>
              <a:rPr lang="en" sz="1400">
                <a:solidFill>
                  <a:schemeClr val="dk1"/>
                </a:solidFill>
                <a:highlight>
                  <a:srgbClr val="FFFFFF"/>
                </a:highlight>
                <a:latin typeface="Courier New"/>
                <a:ea typeface="Courier New"/>
                <a:cs typeface="Courier New"/>
                <a:sym typeface="Courier New"/>
              </a:rPr>
              <a:t> (</a:t>
            </a:r>
            <a:r>
              <a:rPr lang="en" sz="1400">
                <a:solidFill>
                  <a:srgbClr val="005CC5"/>
                </a:solidFill>
                <a:highlight>
                  <a:srgbClr val="FFFFFF"/>
                </a:highlight>
                <a:latin typeface="Courier New"/>
                <a:ea typeface="Courier New"/>
                <a:cs typeface="Courier New"/>
                <a:sym typeface="Courier New"/>
              </a:rPr>
              <a:t>let</a:t>
            </a:r>
            <a:r>
              <a:rPr lang="en" sz="1400">
                <a:solidFill>
                  <a:schemeClr val="dk1"/>
                </a:solidFill>
                <a:highlight>
                  <a:srgbClr val="FFFFFF"/>
                </a:highlight>
                <a:latin typeface="Courier New"/>
                <a:ea typeface="Courier New"/>
                <a:cs typeface="Courier New"/>
                <a:sym typeface="Courier New"/>
              </a:rPr>
              <a:t> x of cars) {</a:t>
            </a:r>
            <a:endParaRPr sz="14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text += x;</a:t>
            </a:r>
            <a:endParaRPr sz="140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a:t>
            </a:r>
            <a:endParaRPr sz="1400">
              <a:solidFill>
                <a:srgbClr val="005CC5"/>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524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41"/>
              <a:t>Functions</a:t>
            </a:r>
            <a:endParaRPr sz="2541"/>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marR="114300" lvl="0" indent="0" algn="l" rtl="0">
              <a:spcBef>
                <a:spcPts val="3000"/>
              </a:spcBef>
              <a:spcAft>
                <a:spcPts val="0"/>
              </a:spcAft>
              <a:buNone/>
            </a:pPr>
            <a:r>
              <a:rPr lang="en" sz="1550">
                <a:solidFill>
                  <a:srgbClr val="005CC5"/>
                </a:solidFill>
                <a:highlight>
                  <a:srgbClr val="FFFFFF"/>
                </a:highlight>
                <a:latin typeface="Courier New"/>
                <a:ea typeface="Courier New"/>
                <a:cs typeface="Courier New"/>
                <a:sym typeface="Courier New"/>
              </a:rPr>
              <a:t>function</a:t>
            </a:r>
            <a:r>
              <a:rPr lang="en" sz="1550">
                <a:solidFill>
                  <a:schemeClr val="dk1"/>
                </a:solidFill>
                <a:highlight>
                  <a:srgbClr val="FFFFFF"/>
                </a:highlight>
                <a:latin typeface="Courier New"/>
                <a:ea typeface="Courier New"/>
                <a:cs typeface="Courier New"/>
                <a:sym typeface="Courier New"/>
              </a:rPr>
              <a:t> </a:t>
            </a:r>
            <a:r>
              <a:rPr lang="en" sz="1550" i="1">
                <a:solidFill>
                  <a:schemeClr val="dk1"/>
                </a:solidFill>
                <a:highlight>
                  <a:srgbClr val="FFFFFF"/>
                </a:highlight>
                <a:latin typeface="Courier New"/>
                <a:ea typeface="Courier New"/>
                <a:cs typeface="Courier New"/>
                <a:sym typeface="Courier New"/>
              </a:rPr>
              <a:t>foo</a:t>
            </a:r>
            <a:r>
              <a:rPr lang="en" sz="1550">
                <a:solidFill>
                  <a:schemeClr val="dk1"/>
                </a:solidFill>
                <a:highlight>
                  <a:srgbClr val="FFFFFF"/>
                </a:highlight>
                <a:latin typeface="Courier New"/>
                <a:ea typeface="Courier New"/>
                <a:cs typeface="Courier New"/>
                <a:sym typeface="Courier New"/>
              </a:rPr>
              <a:t>(</a:t>
            </a:r>
            <a:r>
              <a:rPr lang="en" sz="1550" i="1">
                <a:solidFill>
                  <a:schemeClr val="dk1"/>
                </a:solidFill>
                <a:highlight>
                  <a:srgbClr val="FFFFFF"/>
                </a:highlight>
                <a:latin typeface="Courier New"/>
                <a:ea typeface="Courier New"/>
                <a:cs typeface="Courier New"/>
                <a:sym typeface="Courier New"/>
              </a:rPr>
              <a:t>p1, p2, p3</a:t>
            </a:r>
            <a:r>
              <a:rPr lang="en" sz="1550">
                <a:solidFill>
                  <a:schemeClr val="dk1"/>
                </a:solidFill>
                <a:highlight>
                  <a:srgbClr val="FFFFFF"/>
                </a:highlight>
                <a:latin typeface="Courier New"/>
                <a:ea typeface="Courier New"/>
                <a:cs typeface="Courier New"/>
                <a:sym typeface="Courier New"/>
              </a:rPr>
              <a:t>) { }</a:t>
            </a:r>
            <a:endParaRPr sz="1550">
              <a:solidFill>
                <a:schemeClr val="dk1"/>
              </a:solidFill>
              <a:highlight>
                <a:srgbClr val="FFFFFF"/>
              </a:highlight>
              <a:latin typeface="Courier New"/>
              <a:ea typeface="Courier New"/>
              <a:cs typeface="Courier New"/>
              <a:sym typeface="Courier New"/>
            </a:endParaRPr>
          </a:p>
          <a:p>
            <a:pPr marL="0" lvl="0" indent="0" algn="l" rtl="0">
              <a:spcBef>
                <a:spcPts val="3000"/>
              </a:spcBef>
              <a:spcAft>
                <a:spcPts val="0"/>
              </a:spcAft>
              <a:buNone/>
            </a:pPr>
            <a:r>
              <a:rPr lang="en" sz="1550">
                <a:solidFill>
                  <a:schemeClr val="dk1"/>
                </a:solidFill>
                <a:highlight>
                  <a:srgbClr val="FFFFFF"/>
                </a:highlight>
              </a:rPr>
              <a:t>A function is defined with the </a:t>
            </a:r>
            <a:r>
              <a:rPr lang="en" sz="1550">
                <a:solidFill>
                  <a:schemeClr val="accent1"/>
                </a:solidFill>
                <a:highlight>
                  <a:srgbClr val="FFFFFF"/>
                </a:highlight>
              </a:rPr>
              <a:t>function </a:t>
            </a:r>
            <a:r>
              <a:rPr lang="en" sz="1550">
                <a:solidFill>
                  <a:schemeClr val="dk1"/>
                </a:solidFill>
                <a:highlight>
                  <a:srgbClr val="FFFFFF"/>
                </a:highlight>
              </a:rPr>
              <a:t>keyword, followed by the function name, followed by parentheses ( ), followed by brackets { }.</a:t>
            </a:r>
            <a:endParaRPr sz="1550">
              <a:solidFill>
                <a:schemeClr val="dk1"/>
              </a:solidFill>
              <a:highlight>
                <a:srgbClr val="FFFFFF"/>
              </a:highlight>
            </a:endParaRPr>
          </a:p>
          <a:p>
            <a:pPr marL="0" lvl="0" indent="0" algn="l" rtl="0">
              <a:spcBef>
                <a:spcPts val="1400"/>
              </a:spcBef>
              <a:spcAft>
                <a:spcPts val="0"/>
              </a:spcAft>
              <a:buNone/>
            </a:pPr>
            <a:r>
              <a:rPr lang="en" sz="1550">
                <a:solidFill>
                  <a:schemeClr val="dk1"/>
                </a:solidFill>
                <a:highlight>
                  <a:srgbClr val="FFFFFF"/>
                </a:highlight>
              </a:rPr>
              <a:t>The name follows the naming rules for variables (letters, digits, ...).</a:t>
            </a:r>
            <a:endParaRPr sz="1550">
              <a:solidFill>
                <a:schemeClr val="dk1"/>
              </a:solidFill>
              <a:highlight>
                <a:srgbClr val="FFFFFF"/>
              </a:highlight>
            </a:endParaRPr>
          </a:p>
          <a:p>
            <a:pPr marL="0" lvl="0" indent="0" algn="l" rtl="0">
              <a:spcBef>
                <a:spcPts val="1400"/>
              </a:spcBef>
              <a:spcAft>
                <a:spcPts val="0"/>
              </a:spcAft>
              <a:buNone/>
            </a:pPr>
            <a:r>
              <a:rPr lang="en" sz="1550">
                <a:solidFill>
                  <a:schemeClr val="dk1"/>
                </a:solidFill>
                <a:highlight>
                  <a:srgbClr val="FFFFFF"/>
                </a:highlight>
              </a:rPr>
              <a:t>Optional parameters are listed inside parentheses: (</a:t>
            </a:r>
            <a:r>
              <a:rPr lang="en" sz="1550" i="1">
                <a:solidFill>
                  <a:schemeClr val="dk1"/>
                </a:solidFill>
                <a:highlight>
                  <a:srgbClr val="FFFFFF"/>
                </a:highlight>
              </a:rPr>
              <a:t>p1, p2, p3</a:t>
            </a:r>
            <a:r>
              <a:rPr lang="en" sz="1550">
                <a:solidFill>
                  <a:schemeClr val="dk1"/>
                </a:solidFill>
                <a:highlight>
                  <a:srgbClr val="FFFFFF"/>
                </a:highlight>
              </a:rPr>
              <a:t>)</a:t>
            </a:r>
            <a:endParaRPr sz="1550">
              <a:solidFill>
                <a:schemeClr val="dk1"/>
              </a:solidFill>
              <a:highlight>
                <a:srgbClr val="FFFFFF"/>
              </a:highlight>
            </a:endParaRPr>
          </a:p>
          <a:p>
            <a:pPr marL="0" lvl="0" indent="0" algn="l" rtl="0">
              <a:spcBef>
                <a:spcPts val="1400"/>
              </a:spcBef>
              <a:spcAft>
                <a:spcPts val="0"/>
              </a:spcAft>
              <a:buNone/>
            </a:pPr>
            <a:r>
              <a:rPr lang="en" sz="1550">
                <a:solidFill>
                  <a:schemeClr val="dk1"/>
                </a:solidFill>
                <a:highlight>
                  <a:srgbClr val="FFFFFF"/>
                </a:highlight>
              </a:rPr>
              <a:t>The code to be executed is listed inside curly brackets: { code }</a:t>
            </a:r>
            <a:endParaRPr sz="1550">
              <a:solidFill>
                <a:schemeClr val="dk1"/>
              </a:solidFill>
              <a:highlight>
                <a:srgbClr val="FFFFFF"/>
              </a:highlight>
            </a:endParaRPr>
          </a:p>
          <a:p>
            <a:pPr marL="0" lvl="0" indent="0" algn="l" rtl="0">
              <a:spcBef>
                <a:spcPts val="1400"/>
              </a:spcBef>
              <a:spcAft>
                <a:spcPts val="0"/>
              </a:spcAft>
              <a:buNone/>
            </a:pPr>
            <a:r>
              <a:rPr lang="en" sz="1550">
                <a:solidFill>
                  <a:schemeClr val="dk1"/>
                </a:solidFill>
                <a:highlight>
                  <a:srgbClr val="FFFFFF"/>
                </a:highlight>
              </a:rPr>
              <a:t>Functions can optionally return a value.</a:t>
            </a:r>
            <a:endParaRPr sz="1550">
              <a:solidFill>
                <a:schemeClr val="dk1"/>
              </a:solidFill>
              <a:highlight>
                <a:srgbClr val="FFFFFF"/>
              </a:highlight>
            </a:endParaRPr>
          </a:p>
          <a:p>
            <a:pPr marL="0" lvl="0" indent="0" algn="l" rtl="0">
              <a:spcBef>
                <a:spcPts val="1400"/>
              </a:spcBef>
              <a:spcAft>
                <a:spcPts val="1100"/>
              </a:spcAft>
              <a:buClr>
                <a:schemeClr val="dk1"/>
              </a:buClr>
              <a:buSzPts val="1100"/>
              <a:buFont typeface="Arial"/>
              <a:buNone/>
            </a:pPr>
            <a:endParaRPr sz="174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F1F1F"/>
                </a:solidFill>
              </a:rPr>
              <a:t>You can assign functions to variables. This is has many use cases, such as storing functions as properties in objects and controlling invocation of functions.</a:t>
            </a:r>
            <a:endParaRPr>
              <a:solidFill>
                <a:srgbClr val="1F1F1F"/>
              </a:solidFill>
            </a:endParaRPr>
          </a:p>
          <a:p>
            <a:pPr marL="0" lvl="0" indent="0" algn="l" rtl="0">
              <a:spcBef>
                <a:spcPts val="1200"/>
              </a:spcBef>
              <a:spcAft>
                <a:spcPts val="0"/>
              </a:spcAft>
              <a:buNone/>
            </a:pPr>
            <a:r>
              <a:rPr lang="en" sz="1550">
                <a:solidFill>
                  <a:schemeClr val="dk1"/>
                </a:solidFill>
                <a:highlight>
                  <a:srgbClr val="FFFFFF"/>
                </a:highlight>
                <a:latin typeface="Courier New"/>
                <a:ea typeface="Courier New"/>
                <a:cs typeface="Courier New"/>
                <a:sym typeface="Courier New"/>
              </a:rPr>
              <a:t>// create function</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r>
              <a:rPr lang="en" sz="1550">
                <a:solidFill>
                  <a:srgbClr val="005CC5"/>
                </a:solidFill>
                <a:highlight>
                  <a:srgbClr val="FFFFFF"/>
                </a:highlight>
                <a:latin typeface="Courier New"/>
                <a:ea typeface="Courier New"/>
                <a:cs typeface="Courier New"/>
                <a:sym typeface="Courier New"/>
              </a:rPr>
              <a:t>let</a:t>
            </a:r>
            <a:r>
              <a:rPr lang="en" sz="1550">
                <a:solidFill>
                  <a:schemeClr val="dk1"/>
                </a:solidFill>
                <a:highlight>
                  <a:srgbClr val="FFFFFF"/>
                </a:highlight>
                <a:latin typeface="Courier New"/>
                <a:ea typeface="Courier New"/>
                <a:cs typeface="Courier New"/>
                <a:sym typeface="Courier New"/>
              </a:rPr>
              <a:t> myFunction = </a:t>
            </a:r>
            <a:r>
              <a:rPr lang="en" sz="1550">
                <a:solidFill>
                  <a:srgbClr val="005CC5"/>
                </a:solidFill>
                <a:highlight>
                  <a:srgbClr val="FFFFFF"/>
                </a:highlight>
                <a:latin typeface="Courier New"/>
                <a:ea typeface="Courier New"/>
                <a:cs typeface="Courier New"/>
                <a:sym typeface="Courier New"/>
              </a:rPr>
              <a:t>function</a:t>
            </a:r>
            <a:r>
              <a:rPr lang="en" sz="1550">
                <a:solidFill>
                  <a:schemeClr val="dk1"/>
                </a:solidFill>
                <a:highlight>
                  <a:srgbClr val="FFFFFF"/>
                </a:highlight>
                <a:latin typeface="Courier New"/>
                <a:ea typeface="Courier New"/>
                <a:cs typeface="Courier New"/>
                <a:sym typeface="Courier New"/>
              </a:rPr>
              <a:t>(a, b) {</a:t>
            </a:r>
            <a:r>
              <a:rPr lang="en" sz="1550">
                <a:solidFill>
                  <a:srgbClr val="005CC5"/>
                </a:solidFill>
                <a:highlight>
                  <a:srgbClr val="FFFFFF"/>
                </a:highlight>
                <a:latin typeface="Courier New"/>
                <a:ea typeface="Courier New"/>
                <a:cs typeface="Courier New"/>
                <a:sym typeface="Courier New"/>
              </a:rPr>
              <a:t>return</a:t>
            </a:r>
            <a:r>
              <a:rPr lang="en" sz="1550">
                <a:solidFill>
                  <a:schemeClr val="dk1"/>
                </a:solidFill>
                <a:highlight>
                  <a:srgbClr val="FFFFFF"/>
                </a:highlight>
                <a:latin typeface="Courier New"/>
                <a:ea typeface="Courier New"/>
                <a:cs typeface="Courier New"/>
                <a:sym typeface="Courier New"/>
              </a:rPr>
              <a:t> a * b}; // multiplication</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r>
              <a:rPr lang="en" sz="1550">
                <a:solidFill>
                  <a:schemeClr val="dk1"/>
                </a:solidFill>
                <a:highlight>
                  <a:srgbClr val="FFFFFF"/>
                </a:highlight>
                <a:latin typeface="Courier New"/>
                <a:ea typeface="Courier New"/>
                <a:cs typeface="Courier New"/>
                <a:sym typeface="Courier New"/>
              </a:rPr>
              <a:t>myFunction = </a:t>
            </a:r>
            <a:r>
              <a:rPr lang="en" sz="1550">
                <a:solidFill>
                  <a:srgbClr val="005CC5"/>
                </a:solidFill>
                <a:highlight>
                  <a:srgbClr val="FFFFFF"/>
                </a:highlight>
                <a:latin typeface="Courier New"/>
                <a:ea typeface="Courier New"/>
                <a:cs typeface="Courier New"/>
                <a:sym typeface="Courier New"/>
              </a:rPr>
              <a:t>function</a:t>
            </a:r>
            <a:r>
              <a:rPr lang="en" sz="1550">
                <a:solidFill>
                  <a:schemeClr val="dk1"/>
                </a:solidFill>
                <a:highlight>
                  <a:srgbClr val="FFFFFF"/>
                </a:highlight>
                <a:latin typeface="Courier New"/>
                <a:ea typeface="Courier New"/>
                <a:cs typeface="Courier New"/>
                <a:sym typeface="Courier New"/>
              </a:rPr>
              <a:t>(a, b) {</a:t>
            </a:r>
            <a:r>
              <a:rPr lang="en" sz="1550">
                <a:solidFill>
                  <a:srgbClr val="005CC5"/>
                </a:solidFill>
                <a:highlight>
                  <a:srgbClr val="FFFFFF"/>
                </a:highlight>
                <a:latin typeface="Courier New"/>
                <a:ea typeface="Courier New"/>
                <a:cs typeface="Courier New"/>
                <a:sym typeface="Courier New"/>
              </a:rPr>
              <a:t>return</a:t>
            </a:r>
            <a:r>
              <a:rPr lang="en" sz="1550">
                <a:solidFill>
                  <a:schemeClr val="dk1"/>
                </a:solidFill>
                <a:highlight>
                  <a:srgbClr val="FFFFFF"/>
                </a:highlight>
                <a:latin typeface="Courier New"/>
                <a:ea typeface="Courier New"/>
                <a:cs typeface="Courier New"/>
                <a:sym typeface="Courier New"/>
              </a:rPr>
              <a:t> a ** b}; // a^b</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r>
              <a:rPr lang="en" sz="1550">
                <a:solidFill>
                  <a:schemeClr val="dk1"/>
                </a:solidFill>
                <a:highlight>
                  <a:srgbClr val="FFFFFF"/>
                </a:highlight>
                <a:latin typeface="Courier New"/>
                <a:ea typeface="Courier New"/>
                <a:cs typeface="Courier New"/>
                <a:sym typeface="Courier New"/>
              </a:rPr>
              <a:t>// create object</a:t>
            </a:r>
            <a:endParaRPr sz="15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1200"/>
              </a:spcAft>
              <a:buNone/>
            </a:pPr>
            <a:r>
              <a:rPr lang="en" sz="1550">
                <a:solidFill>
                  <a:schemeClr val="accent1"/>
                </a:solidFill>
                <a:highlight>
                  <a:srgbClr val="FFFFFF"/>
                </a:highlight>
                <a:latin typeface="Courier New"/>
                <a:ea typeface="Courier New"/>
                <a:cs typeface="Courier New"/>
                <a:sym typeface="Courier New"/>
              </a:rPr>
              <a:t>const </a:t>
            </a:r>
            <a:r>
              <a:rPr lang="en" sz="1550">
                <a:solidFill>
                  <a:schemeClr val="dk1"/>
                </a:solidFill>
                <a:highlight>
                  <a:srgbClr val="FFFFFF"/>
                </a:highlight>
                <a:latin typeface="Courier New"/>
                <a:ea typeface="Courier New"/>
                <a:cs typeface="Courier New"/>
                <a:sym typeface="Courier New"/>
              </a:rPr>
              <a:t>myObject = {a:2, b:4, foo: myFunction};</a:t>
            </a:r>
            <a:endParaRPr sz="15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Events</a:t>
            </a:r>
            <a:endParaRPr/>
          </a:p>
        </p:txBody>
      </p:sp>
      <p:sp>
        <p:nvSpPr>
          <p:cNvPr id="168" name="Google Shape;16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275"/>
              <a:buNone/>
            </a:pPr>
            <a:r>
              <a:rPr lang="en" sz="1600">
                <a:solidFill>
                  <a:schemeClr val="dk1"/>
                </a:solidFill>
              </a:rPr>
              <a:t>An HTML event can be something the browser does, or something a user does.</a:t>
            </a:r>
            <a:endParaRPr sz="1600">
              <a:solidFill>
                <a:schemeClr val="dk1"/>
              </a:solidFill>
            </a:endParaRPr>
          </a:p>
          <a:p>
            <a:pPr marL="0" lvl="0" indent="0" algn="l" rtl="0">
              <a:spcBef>
                <a:spcPts val="1200"/>
              </a:spcBef>
              <a:spcAft>
                <a:spcPts val="0"/>
              </a:spcAft>
              <a:buSzPts val="275"/>
              <a:buNone/>
            </a:pPr>
            <a:r>
              <a:rPr lang="en" sz="1600">
                <a:solidFill>
                  <a:schemeClr val="dk1"/>
                </a:solidFill>
              </a:rPr>
              <a:t>Here are some examples of HTML events:</a:t>
            </a:r>
            <a:endParaRPr sz="1600">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An HTML web page has finished loading</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An HTML input field was changed</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An HTML button was clicked</a:t>
            </a:r>
            <a:endParaRPr sz="1600">
              <a:solidFill>
                <a:schemeClr val="dk1"/>
              </a:solidFill>
            </a:endParaRPr>
          </a:p>
          <a:p>
            <a:pPr marL="0" lvl="0" indent="0" algn="l" rtl="0">
              <a:spcBef>
                <a:spcPts val="1200"/>
              </a:spcBef>
              <a:spcAft>
                <a:spcPts val="0"/>
              </a:spcAft>
              <a:buSzPts val="275"/>
              <a:buNone/>
            </a:pPr>
            <a:r>
              <a:rPr lang="en" sz="1600">
                <a:solidFill>
                  <a:schemeClr val="dk1"/>
                </a:solidFill>
              </a:rPr>
              <a:t>Often, when events happen, you may want to do something.</a:t>
            </a:r>
            <a:endParaRPr sz="1600">
              <a:solidFill>
                <a:schemeClr val="dk1"/>
              </a:solidFill>
            </a:endParaRPr>
          </a:p>
          <a:p>
            <a:pPr marL="0" lvl="0" indent="0" algn="l" rtl="0">
              <a:spcBef>
                <a:spcPts val="1200"/>
              </a:spcBef>
              <a:spcAft>
                <a:spcPts val="0"/>
              </a:spcAft>
              <a:buSzPts val="275"/>
              <a:buNone/>
            </a:pPr>
            <a:r>
              <a:rPr lang="en" sz="1600">
                <a:solidFill>
                  <a:schemeClr val="dk1"/>
                </a:solidFill>
              </a:rPr>
              <a:t>JavaScript lets you execute code when events are detected.</a:t>
            </a:r>
            <a:endParaRPr sz="1600">
              <a:solidFill>
                <a:schemeClr val="dk1"/>
              </a:solidFill>
            </a:endParaRPr>
          </a:p>
          <a:p>
            <a:pPr marL="0" lvl="0" indent="0" algn="l" rtl="0">
              <a:spcBef>
                <a:spcPts val="1200"/>
              </a:spcBef>
              <a:spcAft>
                <a:spcPts val="1200"/>
              </a:spcAft>
              <a:buSzPts val="275"/>
              <a:buNone/>
            </a:pPr>
            <a:r>
              <a:rPr lang="en" sz="1600">
                <a:solidFill>
                  <a:schemeClr val="dk1"/>
                </a:solidFill>
              </a:rPr>
              <a:t>HTML allows event handler attributes, with JavaScript code, to be added to HTML elements.</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JavaScript?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Char char="●"/>
            </a:pPr>
            <a:r>
              <a:rPr lang="en" sz="2000">
                <a:solidFill>
                  <a:schemeClr val="dk1"/>
                </a:solidFill>
              </a:rPr>
              <a:t>JavaScript is a high-level, dynamic, and interpreted programming language that is primarily used for client-side scripting on the web. It was created by Brendan Eich in 1995 while he was at Netscape Communications Corporation.</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The name "JavaScript" was chosen to leverage the popularity of Sun Microsystems' Java technology at the time.</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Despite their names, Java and JavaScript are vastly different and share little similarities.</a:t>
            </a:r>
            <a:endParaRPr sz="20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4" name="Google Shape;17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50">
                <a:solidFill>
                  <a:schemeClr val="dk1"/>
                </a:solidFill>
              </a:rPr>
              <a:t>In the example below, the element with the id “demo” will change its content based on the onclick attribute’s code.</a:t>
            </a:r>
            <a:endParaRPr sz="1950">
              <a:solidFill>
                <a:schemeClr val="dk1"/>
              </a:solidFill>
            </a:endParaRPr>
          </a:p>
          <a:p>
            <a:pPr marL="0" lvl="0" indent="0" algn="l" rtl="0">
              <a:spcBef>
                <a:spcPts val="1200"/>
              </a:spcBef>
              <a:spcAft>
                <a:spcPts val="0"/>
              </a:spcAft>
              <a:buNone/>
            </a:pPr>
            <a:r>
              <a:rPr lang="en" sz="1450">
                <a:solidFill>
                  <a:srgbClr val="999999"/>
                </a:solidFill>
                <a:latin typeface="Courier New"/>
                <a:ea typeface="Courier New"/>
                <a:cs typeface="Courier New"/>
                <a:sym typeface="Courier New"/>
              </a:rPr>
              <a:t>&lt;</a:t>
            </a:r>
            <a:r>
              <a:rPr lang="en" sz="1450">
                <a:solidFill>
                  <a:srgbClr val="990055"/>
                </a:solidFill>
                <a:latin typeface="Courier New"/>
                <a:ea typeface="Courier New"/>
                <a:cs typeface="Courier New"/>
                <a:sym typeface="Courier New"/>
              </a:rPr>
              <a:t>button</a:t>
            </a:r>
            <a:r>
              <a:rPr lang="en" sz="1450">
                <a:solidFill>
                  <a:srgbClr val="008000"/>
                </a:solidFill>
                <a:latin typeface="Courier New"/>
                <a:ea typeface="Courier New"/>
                <a:cs typeface="Courier New"/>
                <a:sym typeface="Courier New"/>
              </a:rPr>
              <a:t> onclick</a:t>
            </a:r>
            <a:r>
              <a:rPr lang="en" sz="1450">
                <a:solidFill>
                  <a:srgbClr val="005CC5"/>
                </a:solidFill>
                <a:latin typeface="Courier New"/>
                <a:ea typeface="Courier New"/>
                <a:cs typeface="Courier New"/>
                <a:sym typeface="Courier New"/>
              </a:rPr>
              <a:t>="document.getElementById('demo').innerHTML = Date()"</a:t>
            </a:r>
            <a:r>
              <a:rPr lang="en" sz="1450">
                <a:solidFill>
                  <a:srgbClr val="999999"/>
                </a:solidFill>
                <a:latin typeface="Courier New"/>
                <a:ea typeface="Courier New"/>
                <a:cs typeface="Courier New"/>
                <a:sym typeface="Courier New"/>
              </a:rPr>
              <a:t>&gt;</a:t>
            </a:r>
            <a:endParaRPr sz="1450">
              <a:solidFill>
                <a:srgbClr val="999999"/>
              </a:solidFill>
              <a:latin typeface="Courier New"/>
              <a:ea typeface="Courier New"/>
              <a:cs typeface="Courier New"/>
              <a:sym typeface="Courier New"/>
            </a:endParaRPr>
          </a:p>
          <a:p>
            <a:pPr marL="0" lvl="0" indent="0" algn="l" rtl="0">
              <a:spcBef>
                <a:spcPts val="1200"/>
              </a:spcBef>
              <a:spcAft>
                <a:spcPts val="0"/>
              </a:spcAft>
              <a:buNone/>
            </a:pPr>
            <a:r>
              <a:rPr lang="en" sz="1450">
                <a:solidFill>
                  <a:schemeClr val="dk1"/>
                </a:solidFill>
                <a:highlight>
                  <a:srgbClr val="FFFFFF"/>
                </a:highlight>
                <a:latin typeface="Courier New"/>
                <a:ea typeface="Courier New"/>
                <a:cs typeface="Courier New"/>
                <a:sym typeface="Courier New"/>
              </a:rPr>
              <a:t>  The time is?</a:t>
            </a:r>
            <a:endParaRPr sz="1450">
              <a:solidFill>
                <a:schemeClr val="dk1"/>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r>
              <a:rPr lang="en" sz="1450">
                <a:solidFill>
                  <a:srgbClr val="999999"/>
                </a:solidFill>
                <a:latin typeface="Courier New"/>
                <a:ea typeface="Courier New"/>
                <a:cs typeface="Courier New"/>
                <a:sym typeface="Courier New"/>
              </a:rPr>
              <a:t>&lt;</a:t>
            </a:r>
            <a:r>
              <a:rPr lang="en" sz="1450">
                <a:solidFill>
                  <a:srgbClr val="990055"/>
                </a:solidFill>
                <a:latin typeface="Courier New"/>
                <a:ea typeface="Courier New"/>
                <a:cs typeface="Courier New"/>
                <a:sym typeface="Courier New"/>
              </a:rPr>
              <a:t>/button</a:t>
            </a:r>
            <a:r>
              <a:rPr lang="en" sz="1450">
                <a:solidFill>
                  <a:srgbClr val="999999"/>
                </a:solidFill>
                <a:latin typeface="Courier New"/>
                <a:ea typeface="Courier New"/>
                <a:cs typeface="Courier New"/>
                <a:sym typeface="Courier New"/>
              </a:rPr>
              <a:t>&gt;</a:t>
            </a:r>
            <a:endParaRPr sz="1450">
              <a:solidFill>
                <a:srgbClr val="999999"/>
              </a:solidFill>
              <a:latin typeface="Courier New"/>
              <a:ea typeface="Courier New"/>
              <a:cs typeface="Courier New"/>
              <a:sym typeface="Courier New"/>
            </a:endParaRPr>
          </a:p>
          <a:p>
            <a:pPr marL="0" lvl="0" indent="0" algn="l" rtl="0">
              <a:spcBef>
                <a:spcPts val="1200"/>
              </a:spcBef>
              <a:spcAft>
                <a:spcPts val="1200"/>
              </a:spcAft>
              <a:buNone/>
            </a:pPr>
            <a:r>
              <a:rPr lang="en" sz="1950">
                <a:solidFill>
                  <a:schemeClr val="dk1"/>
                </a:solidFill>
              </a:rPr>
              <a:t>Some of the most common javascript events are onlick, onkeydown, onchange, onmouseover, onmouseout, and onload.</a:t>
            </a:r>
            <a:endParaRPr sz="195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180" name="Google Shape;18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Using what we’ve learned about javascript, lets add functionality to our websites.</a:t>
            </a:r>
            <a:endParaRPr>
              <a:solidFill>
                <a:schemeClr val="dk1"/>
              </a:solidFill>
            </a:endParaRPr>
          </a:p>
          <a:p>
            <a:pPr marL="0" lvl="0" indent="0" algn="l" rtl="0">
              <a:spcBef>
                <a:spcPts val="1200"/>
              </a:spcBef>
              <a:spcAft>
                <a:spcPts val="0"/>
              </a:spcAft>
              <a:buNone/>
            </a:pPr>
            <a:r>
              <a:rPr lang="en">
                <a:solidFill>
                  <a:schemeClr val="dk1"/>
                </a:solidFill>
              </a:rPr>
              <a:t>Objective: Create a webpage that serves as an online quiz or survey. </a:t>
            </a:r>
            <a:endParaRPr>
              <a:solidFill>
                <a:schemeClr val="dk1"/>
              </a:solidFill>
            </a:endParaRPr>
          </a:p>
          <a:p>
            <a:pPr marL="0" lvl="0" indent="0" algn="l" rtl="0">
              <a:spcBef>
                <a:spcPts val="1200"/>
              </a:spcBef>
              <a:spcAft>
                <a:spcPts val="0"/>
              </a:spcAft>
              <a:buNone/>
            </a:pPr>
            <a:r>
              <a:rPr lang="en">
                <a:solidFill>
                  <a:schemeClr val="dk1"/>
                </a:solidFill>
              </a:rPr>
              <a:t>Tips: </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Make use of the &lt;form&gt; HTML element. Radio buttons are great for these.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Create a separate file called </a:t>
            </a:r>
            <a:r>
              <a:rPr lang="en" u="sng">
                <a:solidFill>
                  <a:schemeClr val="hlink"/>
                </a:solidFill>
                <a:hlinkClick r:id="rId3"/>
              </a:rPr>
              <a:t>script.js</a:t>
            </a:r>
            <a:r>
              <a:rPr lang="en">
                <a:solidFill>
                  <a:schemeClr val="dk1"/>
                </a:solidFill>
              </a:rPr>
              <a:t> and include it in your &lt;script&gt; tag.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Use functions that handle different actions, like submitting responses, checking answers, etc.</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Use objects to store information, it will make your code more readable.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History of JavaScript</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523"/>
              <a:buFont typeface="Arial"/>
              <a:buNone/>
            </a:pPr>
            <a:r>
              <a:rPr lang="en" sz="1643">
                <a:solidFill>
                  <a:schemeClr val="dk1"/>
                </a:solidFill>
              </a:rPr>
              <a:t>In the early 1990s, the web was primarily used for sharing information and documents. However, as the internet became more widespread and users began to expect a more interactive experience, the need for client-side scripting arose. Netscape Communications Corporation, led by Brendan Eich, developed JavaScript as a way to add interactivity to web pages.</a:t>
            </a:r>
            <a:endParaRPr sz="1643">
              <a:solidFill>
                <a:schemeClr val="dk1"/>
              </a:solidFill>
            </a:endParaRPr>
          </a:p>
          <a:p>
            <a:pPr marL="0" lvl="0" indent="0" algn="l" rtl="0">
              <a:lnSpc>
                <a:spcPct val="105000"/>
              </a:lnSpc>
              <a:spcBef>
                <a:spcPts val="0"/>
              </a:spcBef>
              <a:spcAft>
                <a:spcPts val="0"/>
              </a:spcAft>
              <a:buClr>
                <a:schemeClr val="dk1"/>
              </a:buClr>
              <a:buSzPts val="523"/>
              <a:buFont typeface="Arial"/>
              <a:buNone/>
            </a:pPr>
            <a:endParaRPr sz="1643">
              <a:solidFill>
                <a:schemeClr val="dk1"/>
              </a:solidFill>
            </a:endParaRPr>
          </a:p>
          <a:p>
            <a:pPr marL="0" lvl="0" indent="0" algn="l" rtl="0">
              <a:lnSpc>
                <a:spcPct val="105000"/>
              </a:lnSpc>
              <a:spcBef>
                <a:spcPts val="0"/>
              </a:spcBef>
              <a:spcAft>
                <a:spcPts val="0"/>
              </a:spcAft>
              <a:buClr>
                <a:schemeClr val="dk1"/>
              </a:buClr>
              <a:buSzPts val="523"/>
              <a:buFont typeface="Arial"/>
              <a:buNone/>
            </a:pPr>
            <a:r>
              <a:rPr lang="en" sz="1643">
                <a:solidFill>
                  <a:schemeClr val="dk1"/>
                </a:solidFill>
              </a:rPr>
              <a:t>The official name of the standardized core language that JavaScript implements is ECMAScript. While "JavaScript" is the widely used and recognized name for the language, especially in web development, the formal specification of the language is governed by ECMA International in the document ECMA-262, which defines ECMAScript. "JavaScript" itself is a trademark.  ECMA International was formerly known as European Computer Manufacturers Association</a:t>
            </a:r>
            <a:endParaRPr sz="1643">
              <a:solidFill>
                <a:schemeClr val="dk1"/>
              </a:solidFill>
            </a:endParaRPr>
          </a:p>
          <a:p>
            <a:pPr marL="0" lvl="0" indent="0" algn="l" rtl="0">
              <a:lnSpc>
                <a:spcPct val="105000"/>
              </a:lnSpc>
              <a:spcBef>
                <a:spcPts val="0"/>
              </a:spcBef>
              <a:spcAft>
                <a:spcPts val="0"/>
              </a:spcAft>
              <a:buClr>
                <a:schemeClr val="dk1"/>
              </a:buClr>
              <a:buSzPts val="523"/>
              <a:buFont typeface="Arial"/>
              <a:buNone/>
            </a:pPr>
            <a:endParaRPr sz="933">
              <a:solidFill>
                <a:schemeClr val="dk1"/>
              </a:solidFill>
            </a:endParaRPr>
          </a:p>
          <a:p>
            <a:pPr marL="0" lvl="0" indent="0" algn="l" rtl="0">
              <a:lnSpc>
                <a:spcPct val="105000"/>
              </a:lnSpc>
              <a:spcBef>
                <a:spcPts val="0"/>
              </a:spcBef>
              <a:spcAft>
                <a:spcPts val="1200"/>
              </a:spcAft>
              <a:buSzPts val="523"/>
              <a:buNone/>
            </a:pPr>
            <a:endParaRPr sz="95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754">
                <a:solidFill>
                  <a:schemeClr val="dk1"/>
                </a:solidFill>
              </a:rPr>
              <a:t>JavaScript 1.0 was released in December 1995, and it quickly gained popularity due to its ease of use and ability to manipulate web page content dynamically. Microsoft's Internet Explorer (IE) browser soon followed suit, implementing their own version of JavaScript called JScript.</a:t>
            </a:r>
            <a:endParaRPr sz="1754">
              <a:solidFill>
                <a:schemeClr val="dk1"/>
              </a:solidFill>
            </a:endParaRPr>
          </a:p>
          <a:p>
            <a:pPr marL="0" lvl="0" indent="0" algn="l" rtl="0">
              <a:spcBef>
                <a:spcPts val="0"/>
              </a:spcBef>
              <a:spcAft>
                <a:spcPts val="0"/>
              </a:spcAft>
              <a:buClr>
                <a:schemeClr val="dk1"/>
              </a:buClr>
              <a:buSzPts val="1100"/>
              <a:buFont typeface="Arial"/>
              <a:buNone/>
            </a:pPr>
            <a:endParaRPr sz="1754">
              <a:solidFill>
                <a:schemeClr val="dk1"/>
              </a:solidFill>
            </a:endParaRPr>
          </a:p>
          <a:p>
            <a:pPr marL="0" lvl="0" indent="0" algn="l" rtl="0">
              <a:spcBef>
                <a:spcPts val="0"/>
              </a:spcBef>
              <a:spcAft>
                <a:spcPts val="0"/>
              </a:spcAft>
              <a:buClr>
                <a:schemeClr val="dk1"/>
              </a:buClr>
              <a:buSzPts val="1100"/>
              <a:buFont typeface="Arial"/>
              <a:buNone/>
            </a:pPr>
            <a:r>
              <a:rPr lang="en" sz="1754">
                <a:solidFill>
                  <a:schemeClr val="dk1"/>
                </a:solidFill>
              </a:rPr>
              <a:t>In the early 2000s, the rise of Ajax (Asynchronous JavaScript and XML) led to a renewed focus on client-side scripting. This led to the development of libraries like jQuery, which further popularized JavaScript as a primary language for web 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chemeClr val="dk1"/>
                </a:solidFill>
              </a:rPr>
              <a:t>1. </a:t>
            </a:r>
            <a:r>
              <a:rPr lang="en" sz="1700" b="1">
                <a:solidFill>
                  <a:schemeClr val="dk1"/>
                </a:solidFill>
              </a:rPr>
              <a:t>Dynamic Nature:</a:t>
            </a:r>
            <a:r>
              <a:rPr lang="en" sz="1700">
                <a:solidFill>
                  <a:schemeClr val="dk1"/>
                </a:solidFill>
              </a:rPr>
              <a:t> JavaScript code can be executed at runtime, allowing for dynamic changes to web page content.</a:t>
            </a:r>
            <a:endParaRPr sz="1700">
              <a:solidFill>
                <a:schemeClr val="dk1"/>
              </a:solidFill>
            </a:endParaRPr>
          </a:p>
          <a:p>
            <a:pPr marL="0" lvl="0" indent="0" algn="l" rtl="0">
              <a:spcBef>
                <a:spcPts val="0"/>
              </a:spcBef>
              <a:spcAft>
                <a:spcPts val="0"/>
              </a:spcAft>
              <a:buClr>
                <a:schemeClr val="dk1"/>
              </a:buClr>
              <a:buSzPts val="1100"/>
              <a:buFont typeface="Arial"/>
              <a:buNone/>
            </a:pPr>
            <a:r>
              <a:rPr lang="en" sz="1700">
                <a:solidFill>
                  <a:schemeClr val="dk1"/>
                </a:solidFill>
              </a:rPr>
              <a:t>2. </a:t>
            </a:r>
            <a:r>
              <a:rPr lang="en" sz="1700" b="1">
                <a:solidFill>
                  <a:schemeClr val="dk1"/>
                </a:solidFill>
              </a:rPr>
              <a:t>Interpreted Language:</a:t>
            </a:r>
            <a:r>
              <a:rPr lang="en" sz="1700">
                <a:solidFill>
                  <a:schemeClr val="dk1"/>
                </a:solidFill>
              </a:rPr>
              <a:t> JavaScript code is interpreted by the browser rather than compiled beforehand, making it easier to develop and test.</a:t>
            </a:r>
            <a:endParaRPr sz="1700">
              <a:solidFill>
                <a:schemeClr val="dk1"/>
              </a:solidFill>
            </a:endParaRPr>
          </a:p>
          <a:p>
            <a:pPr marL="0" lvl="0" indent="0" algn="l" rtl="0">
              <a:spcBef>
                <a:spcPts val="0"/>
              </a:spcBef>
              <a:spcAft>
                <a:spcPts val="0"/>
              </a:spcAft>
              <a:buClr>
                <a:schemeClr val="dk1"/>
              </a:buClr>
              <a:buSzPts val="1100"/>
              <a:buFont typeface="Arial"/>
              <a:buNone/>
            </a:pPr>
            <a:r>
              <a:rPr lang="en" sz="1700">
                <a:solidFill>
                  <a:schemeClr val="dk1"/>
                </a:solidFill>
              </a:rPr>
              <a:t>3. </a:t>
            </a:r>
            <a:r>
              <a:rPr lang="en" sz="1700" b="1">
                <a:solidFill>
                  <a:schemeClr val="dk1"/>
                </a:solidFill>
              </a:rPr>
              <a:t>Object-Oriented Programming (OOP) Support:</a:t>
            </a:r>
            <a:r>
              <a:rPr lang="en" sz="1700">
                <a:solidFill>
                  <a:schemeClr val="dk1"/>
                </a:solidFill>
              </a:rPr>
              <a:t> JavaScript supports OOP concepts like classes, inheritance, polymorphism, and encapsulation.</a:t>
            </a:r>
            <a:endParaRPr sz="1700">
              <a:solidFill>
                <a:schemeClr val="dk1"/>
              </a:solidFill>
            </a:endParaRPr>
          </a:p>
          <a:p>
            <a:pPr marL="0" lvl="0" indent="0" algn="l" rtl="0">
              <a:spcBef>
                <a:spcPts val="0"/>
              </a:spcBef>
              <a:spcAft>
                <a:spcPts val="0"/>
              </a:spcAft>
              <a:buClr>
                <a:schemeClr val="dk1"/>
              </a:buClr>
              <a:buSzPts val="1100"/>
              <a:buFont typeface="Arial"/>
              <a:buNone/>
            </a:pPr>
            <a:r>
              <a:rPr lang="en" sz="1700">
                <a:solidFill>
                  <a:schemeClr val="dk1"/>
                </a:solidFill>
              </a:rPr>
              <a:t>4. </a:t>
            </a:r>
            <a:r>
              <a:rPr lang="en" sz="1700" b="1">
                <a:solidFill>
                  <a:schemeClr val="dk1"/>
                </a:solidFill>
              </a:rPr>
              <a:t>First-Class Functions:</a:t>
            </a:r>
            <a:r>
              <a:rPr lang="en" sz="1700">
                <a:solidFill>
                  <a:schemeClr val="dk1"/>
                </a:solidFill>
              </a:rPr>
              <a:t> JavaScript functions are treated as first-class citizens, allowing them to be passed as arguments, returned from other functions, or stored in data structures.</a:t>
            </a:r>
            <a:endParaRPr sz="1700">
              <a:solidFill>
                <a:schemeClr val="dk1"/>
              </a:solidFill>
            </a:endParaRPr>
          </a:p>
          <a:p>
            <a:pPr marL="0" lvl="0" indent="0" algn="l" rtl="0">
              <a:spcBef>
                <a:spcPts val="0"/>
              </a:spcBef>
              <a:spcAft>
                <a:spcPts val="0"/>
              </a:spcAft>
              <a:buClr>
                <a:schemeClr val="dk1"/>
              </a:buClr>
              <a:buSzPts val="1100"/>
              <a:buFont typeface="Arial"/>
              <a:buNone/>
            </a:pPr>
            <a:r>
              <a:rPr lang="en" sz="1700">
                <a:solidFill>
                  <a:schemeClr val="dk1"/>
                </a:solidFill>
              </a:rPr>
              <a:t>5. </a:t>
            </a:r>
            <a:r>
              <a:rPr lang="en" sz="1700" b="1">
                <a:solidFill>
                  <a:schemeClr val="dk1"/>
                </a:solidFill>
              </a:rPr>
              <a:t>Prototype-Based Inheritance:</a:t>
            </a:r>
            <a:r>
              <a:rPr lang="en" sz="1700">
                <a:solidFill>
                  <a:schemeClr val="dk1"/>
                </a:solidFill>
              </a:rPr>
              <a:t> JavaScript uses a prototype-based inheritance model, where objects can inherit properties and methods from other objects.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Syntax</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a:solidFill>
                  <a:schemeClr val="dk1"/>
                </a:solidFill>
              </a:rPr>
              <a:t>Case Sensitivity:</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JavaScript is case-sensitive. myVariable and myvariable are treated as distinct entities.</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Statements and Semicolons:</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JavaScript code is composed of statements, which are instructions to be executed. While semicolons (;) are technically optional in many cases due to automatic semicolon insertion (ASI), it is best practice to end statements with a semicolon to avoid potential errors and improve readability.</a:t>
            </a:r>
            <a:endParaRPr>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Operators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solidFill>
                  <a:schemeClr val="dk1"/>
                </a:solidFill>
              </a:rPr>
              <a:t>JavaScript supports the standard operators for mathematical expressions </a:t>
            </a: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 -, *, /, %</a:t>
            </a:r>
            <a:endParaRPr>
              <a:solidFill>
                <a:schemeClr val="dk1"/>
              </a:solidFill>
            </a:endParaRPr>
          </a:p>
          <a:p>
            <a:pPr marL="0" lvl="0" indent="0" algn="l" rtl="0">
              <a:spcBef>
                <a:spcPts val="1200"/>
              </a:spcBef>
              <a:spcAft>
                <a:spcPts val="0"/>
              </a:spcAft>
              <a:buNone/>
            </a:pPr>
            <a:r>
              <a:rPr lang="en">
                <a:solidFill>
                  <a:schemeClr val="dk1"/>
                </a:solidFill>
              </a:rPr>
              <a:t>JavaScript also supports exponents (**) and incrementing/decrementing (++, --)</a:t>
            </a:r>
            <a:endParaRPr>
              <a:solidFill>
                <a:schemeClr val="dk1"/>
              </a:solidFill>
            </a:endParaRPr>
          </a:p>
          <a:p>
            <a:pPr marL="0" lvl="0" indent="0" algn="l" rtl="0">
              <a:spcBef>
                <a:spcPts val="1200"/>
              </a:spcBef>
              <a:spcAft>
                <a:spcPts val="0"/>
              </a:spcAft>
              <a:buNone/>
            </a:pPr>
            <a:r>
              <a:rPr lang="en">
                <a:solidFill>
                  <a:schemeClr val="dk1"/>
                </a:solidFill>
              </a:rPr>
              <a:t>There are operators for assignments</a:t>
            </a: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 +=, -=, *=, /=, %=, **=</a:t>
            </a:r>
            <a:endParaRPr>
              <a:solidFill>
                <a:schemeClr val="dk1"/>
              </a:solidFill>
            </a:endParaRPr>
          </a:p>
          <a:p>
            <a:pPr marL="0" lvl="0" indent="0" algn="l" rtl="0">
              <a:spcBef>
                <a:spcPts val="1200"/>
              </a:spcBef>
              <a:spcAft>
                <a:spcPts val="0"/>
              </a:spcAft>
              <a:buClr>
                <a:schemeClr val="dk1"/>
              </a:buClr>
              <a:buSzPct val="61111"/>
              <a:buFont typeface="Arial"/>
              <a:buNone/>
            </a:pPr>
            <a:r>
              <a:rPr lang="en">
                <a:solidFill>
                  <a:schemeClr val="dk1"/>
                </a:solidFill>
              </a:rPr>
              <a:t>Comparison operators compare two values and return a boolean (true or false).</a:t>
            </a: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 (Equality), === (Strict equality), != (Inequality), !== (Strict inequality), &gt; (Greater than), &lt; (Less than), &gt;= (Greater than or equal to), &lt;= (Less than or equal to).</a:t>
            </a:r>
            <a:endParaRPr>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Variables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sz="1600">
                <a:solidFill>
                  <a:schemeClr val="dk1"/>
                </a:solidFill>
              </a:rPr>
              <a:t>In JavaScript, you can declare variables using the let, const or var keywords.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let: Declares a variable that can be reassigned.</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const: Declares a constant variable (cannot be changed).</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var: Declares a variable that can be reassigned (but not block-scoped, unlike `let`).</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var is useful for encapsulation and is supported in older browsers like IE.</a:t>
            </a:r>
            <a:endParaRPr sz="1600">
              <a:solidFill>
                <a:schemeClr val="dk1"/>
              </a:solidFill>
            </a:endParaRPr>
          </a:p>
          <a:p>
            <a:pPr marL="0" lvl="0" indent="0" algn="l" rtl="0">
              <a:spcBef>
                <a:spcPts val="0"/>
              </a:spcBef>
              <a:spcAft>
                <a:spcPts val="0"/>
              </a:spcAft>
              <a:buNone/>
            </a:pPr>
            <a:endParaRPr/>
          </a:p>
          <a:p>
            <a:pPr marL="0" lvl="0" indent="0" algn="l" rtl="0">
              <a:spcBef>
                <a:spcPts val="1200"/>
              </a:spcBef>
              <a:spcAft>
                <a:spcPts val="0"/>
              </a:spcAft>
              <a:buClr>
                <a:schemeClr val="dk1"/>
              </a:buClr>
              <a:buSzPts val="1100"/>
              <a:buFont typeface="Arial"/>
              <a:buNone/>
            </a:pPr>
            <a:r>
              <a:rPr lang="en" sz="1500">
                <a:solidFill>
                  <a:srgbClr val="005CC5"/>
                </a:solidFill>
                <a:latin typeface="Courier New"/>
                <a:ea typeface="Courier New"/>
                <a:cs typeface="Courier New"/>
                <a:sym typeface="Courier New"/>
              </a:rPr>
              <a:t>let </a:t>
            </a:r>
            <a:r>
              <a:rPr lang="en" sz="1500">
                <a:solidFill>
                  <a:schemeClr val="dk1"/>
                </a:solidFill>
                <a:latin typeface="Courier New"/>
                <a:ea typeface="Courier New"/>
                <a:cs typeface="Courier New"/>
                <a:sym typeface="Courier New"/>
              </a:rPr>
              <a:t>name = </a:t>
            </a:r>
            <a:r>
              <a:rPr lang="en" sz="1500">
                <a:solidFill>
                  <a:srgbClr val="008000"/>
                </a:solidFill>
                <a:latin typeface="Courier New"/>
                <a:ea typeface="Courier New"/>
                <a:cs typeface="Courier New"/>
                <a:sym typeface="Courier New"/>
              </a:rPr>
              <a:t>'John'</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a:solidFill>
                  <a:srgbClr val="005CC5"/>
                </a:solidFill>
                <a:latin typeface="Courier New"/>
                <a:ea typeface="Courier New"/>
                <a:cs typeface="Courier New"/>
                <a:sym typeface="Courier New"/>
              </a:rPr>
              <a:t>const </a:t>
            </a:r>
            <a:r>
              <a:rPr lang="en" sz="1500">
                <a:solidFill>
                  <a:schemeClr val="dk1"/>
                </a:solidFill>
                <a:latin typeface="Courier New"/>
                <a:ea typeface="Courier New"/>
                <a:cs typeface="Courier New"/>
                <a:sym typeface="Courier New"/>
              </a:rPr>
              <a:t>age = </a:t>
            </a:r>
            <a:r>
              <a:rPr lang="en" sz="1500">
                <a:solidFill>
                  <a:srgbClr val="990055"/>
                </a:solidFill>
                <a:latin typeface="Courier New"/>
                <a:ea typeface="Courier New"/>
                <a:cs typeface="Courier New"/>
                <a:sym typeface="Courier New"/>
              </a:rPr>
              <a:t>30</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a:solidFill>
                  <a:srgbClr val="005CC5"/>
                </a:solidFill>
                <a:latin typeface="Courier New"/>
                <a:ea typeface="Courier New"/>
                <a:cs typeface="Courier New"/>
                <a:sym typeface="Courier New"/>
              </a:rPr>
              <a:t>var </a:t>
            </a:r>
            <a:r>
              <a:rPr lang="en" sz="1500">
                <a:solidFill>
                  <a:schemeClr val="dk1"/>
                </a:solidFill>
                <a:latin typeface="Courier New"/>
                <a:ea typeface="Courier New"/>
                <a:cs typeface="Courier New"/>
                <a:sym typeface="Courier New"/>
              </a:rPr>
              <a:t>occupation = </a:t>
            </a:r>
            <a:r>
              <a:rPr lang="en" sz="1500">
                <a:solidFill>
                  <a:srgbClr val="008000"/>
                </a:solidFill>
                <a:latin typeface="Courier New"/>
                <a:ea typeface="Courier New"/>
                <a:cs typeface="Courier New"/>
                <a:sym typeface="Courier New"/>
              </a:rPr>
              <a:t>'Developer'</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5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a:solidFill>
                  <a:schemeClr val="dk1"/>
                </a:solidFill>
              </a:rPr>
              <a:t>Variables can hold any type of data as they are dynamically typed.</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Variable names cannot start with a number or special character.</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Datatypes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chemeClr val="dk1"/>
                </a:solidFill>
              </a:rPr>
              <a:t>There are 8 datatypes in JavaScript:</a:t>
            </a:r>
            <a:endParaRPr sz="2000">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String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Number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Bigint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Boolean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Undefined</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Null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Object</a:t>
            </a:r>
            <a:endParaRPr>
              <a:solidFill>
                <a:schemeClr val="dk1"/>
              </a:solidFill>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1834</Words>
  <Application>Microsoft Office PowerPoint</Application>
  <PresentationFormat>On-screen Show (16:9)</PresentationFormat>
  <Paragraphs>167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Courier New</vt:lpstr>
      <vt:lpstr>Verdana</vt:lpstr>
      <vt:lpstr>Simple Light</vt:lpstr>
      <vt:lpstr>Intro to Javascript</vt:lpstr>
      <vt:lpstr>What is JavaScript?</vt:lpstr>
      <vt:lpstr>The History of JavaScript</vt:lpstr>
      <vt:lpstr>PowerPoint Presentation</vt:lpstr>
      <vt:lpstr>Features of JavaScript</vt:lpstr>
      <vt:lpstr>Syntax</vt:lpstr>
      <vt:lpstr>Operators</vt:lpstr>
      <vt:lpstr>Variables</vt:lpstr>
      <vt:lpstr>Datatypes</vt:lpstr>
      <vt:lpstr>The Object Datatype</vt:lpstr>
      <vt:lpstr>Object Properties</vt:lpstr>
      <vt:lpstr>Arrays</vt:lpstr>
      <vt:lpstr>Conditional Statements</vt:lpstr>
      <vt:lpstr>Loops</vt:lpstr>
      <vt:lpstr>PowerPoint Presentation</vt:lpstr>
      <vt:lpstr>PowerPoint Presentation</vt:lpstr>
      <vt:lpstr>Functions</vt:lpstr>
      <vt:lpstr>PowerPoint Presentation</vt:lpstr>
      <vt:lpstr>Events</vt:lpstr>
      <vt:lpstr>PowerPoint Presentation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Michael Autorino</cp:lastModifiedBy>
  <cp:revision>1</cp:revision>
  <dcterms:modified xsi:type="dcterms:W3CDTF">2025-09-25T15:48:38Z</dcterms:modified>
</cp:coreProperties>
</file>