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59" r:id="rId6"/>
    <p:sldId id="260" r:id="rId7"/>
    <p:sldId id="261" r:id="rId8"/>
    <p:sldId id="262" r:id="rId9"/>
    <p:sldId id="276" r:id="rId10"/>
    <p:sldId id="263" r:id="rId11"/>
    <p:sldId id="269" r:id="rId12"/>
    <p:sldId id="264" r:id="rId13"/>
    <p:sldId id="265" r:id="rId14"/>
    <p:sldId id="266" r:id="rId15"/>
    <p:sldId id="272" r:id="rId16"/>
    <p:sldId id="274" r:id="rId17"/>
    <p:sldId id="273" r:id="rId18"/>
    <p:sldId id="270" r:id="rId19"/>
    <p:sldId id="27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5" d="100"/>
          <a:sy n="85"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9B12-AB11-4C60-A809-8935B7282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3DF481-E72C-4282-B59E-5FC8D1B75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B66A10-AC51-4C99-9AED-1736BDE885A2}"/>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44C59EC1-244E-4DCA-8CB4-349A59F1D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820463-9679-4488-8BD5-1352ECE7E700}"/>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87851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F5D8-FC88-49C2-998F-16E215AC49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F6D85-0471-4A93-9675-4F5DE5AB5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08014-2AE7-4040-99E8-FE485C4CF345}"/>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33EFF69C-68CB-4B9B-B2CF-309E5D4AA9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FBC015B-086D-4A96-BD49-6EEE01D5474E}"/>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02307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435D8-054B-4752-B97D-E04E082600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48BE2-4867-4249-8F66-640154761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76D34-5C24-4254-88EF-5D71F0495122}"/>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F450CFCF-3309-4E7A-80F5-4EA53C9B63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B42187-2875-472F-B214-895554FC2222}"/>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55009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E779-B9AE-4DA9-B79D-E7DC168CEC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AF5F7-2DE4-4058-A41F-F81B20EAE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5AE39-9581-4D4C-B479-B31724858A06}"/>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6F5270C9-BEFE-452B-9DE1-51B61E8B97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BF24D1-2E4C-4620-A242-71636D5D22F0}"/>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108924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57AA-63CE-4710-8050-467B649D7A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3794A5-4950-4412-9731-320FAF120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5DE14-9CC4-4061-802C-C5F49555B833}"/>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193B7C36-19F5-4648-B897-0A057B68CF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835DE2-F778-47BE-B7BF-B1F95781E6CD}"/>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231901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E5FD-CD7A-43E2-BAB2-E205CA0F1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F30E3-DDA5-4866-98C0-17690F359F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AC3636-0984-444A-856D-41FCD8F7E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9AB4CD-E01E-4FE7-8259-8F546400610E}"/>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6" name="Footer Placeholder 5">
            <a:extLst>
              <a:ext uri="{FF2B5EF4-FFF2-40B4-BE49-F238E27FC236}">
                <a16:creationId xmlns:a16="http://schemas.microsoft.com/office/drawing/2014/main" id="{575A5A81-8245-4612-8E3B-72B26F4593D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90713D-0E7C-47FE-BFE3-E339906DC41B}"/>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158064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AD6E-4FBB-4619-B7F7-01BB9FCC52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67015-FFE4-48F4-9A1F-97A87C1AC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CDDD9-5346-45ED-A66A-F809C061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CDAB30-19C4-4E81-854F-0C0ACFEF4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B06CE-4D1A-4F21-A32E-250C91AA6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32F243-2805-4F2B-95C0-A24E4C1D4378}"/>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8" name="Footer Placeholder 7">
            <a:extLst>
              <a:ext uri="{FF2B5EF4-FFF2-40B4-BE49-F238E27FC236}">
                <a16:creationId xmlns:a16="http://schemas.microsoft.com/office/drawing/2014/main" id="{983D1DD7-D48E-4D10-AFDF-CB2A76CC185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C65F248-2845-407C-83ED-5F3E3A90A22C}"/>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39732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987D-E5AD-4521-A263-B79E65A6A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5DA15-9103-4B6D-AB92-A22A17E0BC9F}"/>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4" name="Footer Placeholder 3">
            <a:extLst>
              <a:ext uri="{FF2B5EF4-FFF2-40B4-BE49-F238E27FC236}">
                <a16:creationId xmlns:a16="http://schemas.microsoft.com/office/drawing/2014/main" id="{A169C614-4366-47CD-AE29-C60D1B65533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D60CF3-C58B-4A29-8B43-6E79A9F5979F}"/>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398323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0AF46-EFA8-4DDB-B64B-CB9B85825537}"/>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3" name="Footer Placeholder 2">
            <a:extLst>
              <a:ext uri="{FF2B5EF4-FFF2-40B4-BE49-F238E27FC236}">
                <a16:creationId xmlns:a16="http://schemas.microsoft.com/office/drawing/2014/main" id="{7F053713-0104-428B-BD55-F4E764168E1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69EF572-DA4D-431E-993B-F858874EC5D3}"/>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10782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EA8C-C8B0-4354-91DB-03E722898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D4AF52-A8AD-43F2-A885-37ECFF6E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5B638-8C54-4E76-B3E1-E9FDDD2E9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DC202-727E-4BC4-A8B3-EEA9023BFA89}"/>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6" name="Footer Placeholder 5">
            <a:extLst>
              <a:ext uri="{FF2B5EF4-FFF2-40B4-BE49-F238E27FC236}">
                <a16:creationId xmlns:a16="http://schemas.microsoft.com/office/drawing/2014/main" id="{A4F1C581-283D-4790-9417-BD9A1E1556E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7007B65-0C1D-4C1C-9797-F85D437E38E5}"/>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132387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DBDE-DFAC-4EFB-B15E-7882672B3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C7BEE2-4959-4424-8AA7-C8924B1F7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CAA152C-B8C4-494E-BA17-F8A463BD5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51224-3E81-43D1-BEE0-8A3662E07E3A}"/>
              </a:ext>
            </a:extLst>
          </p:cNvPr>
          <p:cNvSpPr>
            <a:spLocks noGrp="1"/>
          </p:cNvSpPr>
          <p:nvPr>
            <p:ph type="dt" sz="half" idx="10"/>
          </p:nvPr>
        </p:nvSpPr>
        <p:spPr/>
        <p:txBody>
          <a:bodyPr/>
          <a:lstStyle/>
          <a:p>
            <a:fld id="{5B75C44B-DD50-4E6C-84EA-3A2BD5DBC3D5}" type="datetimeFigureOut">
              <a:rPr lang="en-IN" smtClean="0"/>
              <a:t>27-04-2022</a:t>
            </a:fld>
            <a:endParaRPr lang="en-IN" dirty="0"/>
          </a:p>
        </p:txBody>
      </p:sp>
      <p:sp>
        <p:nvSpPr>
          <p:cNvPr id="6" name="Footer Placeholder 5">
            <a:extLst>
              <a:ext uri="{FF2B5EF4-FFF2-40B4-BE49-F238E27FC236}">
                <a16:creationId xmlns:a16="http://schemas.microsoft.com/office/drawing/2014/main" id="{F7329BA9-2C8A-4C79-906E-1010D136DE6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5711E4-866B-4D21-9671-906A1C6B6ABB}"/>
              </a:ext>
            </a:extLst>
          </p:cNvPr>
          <p:cNvSpPr>
            <a:spLocks noGrp="1"/>
          </p:cNvSpPr>
          <p:nvPr>
            <p:ph type="sldNum" sz="quarter" idx="12"/>
          </p:nvPr>
        </p:nvSpPr>
        <p:spPr/>
        <p:txBody>
          <a:bodyPr/>
          <a:lstStyle/>
          <a:p>
            <a:fld id="{C8DB999A-4B86-4791-B8C0-9E1C4A1E3977}" type="slidenum">
              <a:rPr lang="en-IN" smtClean="0"/>
              <a:t>‹#›</a:t>
            </a:fld>
            <a:endParaRPr lang="en-IN" dirty="0"/>
          </a:p>
        </p:txBody>
      </p:sp>
    </p:spTree>
    <p:extLst>
      <p:ext uri="{BB962C8B-B14F-4D97-AF65-F5344CB8AC3E}">
        <p14:creationId xmlns:p14="http://schemas.microsoft.com/office/powerpoint/2010/main" val="140641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B15E-5EB0-43AE-99D6-411119DF4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E6271F-A4CD-4A78-9E55-456D4AF8C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3C8AE-EAD4-429D-A89F-2D02656CE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5C44B-DD50-4E6C-84EA-3A2BD5DBC3D5}" type="datetimeFigureOut">
              <a:rPr lang="en-IN" smtClean="0"/>
              <a:t>27-04-2022</a:t>
            </a:fld>
            <a:endParaRPr lang="en-IN" dirty="0"/>
          </a:p>
        </p:txBody>
      </p:sp>
      <p:sp>
        <p:nvSpPr>
          <p:cNvPr id="5" name="Footer Placeholder 4">
            <a:extLst>
              <a:ext uri="{FF2B5EF4-FFF2-40B4-BE49-F238E27FC236}">
                <a16:creationId xmlns:a16="http://schemas.microsoft.com/office/drawing/2014/main" id="{B2776C21-8FB1-4B3C-AD2F-A4DFE7C7E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41EE304-72B4-474E-94F5-D8509C704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B999A-4B86-4791-B8C0-9E1C4A1E3977}" type="slidenum">
              <a:rPr lang="en-IN" smtClean="0"/>
              <a:t>‹#›</a:t>
            </a:fld>
            <a:endParaRPr lang="en-IN" dirty="0"/>
          </a:p>
        </p:txBody>
      </p:sp>
    </p:spTree>
    <p:extLst>
      <p:ext uri="{BB962C8B-B14F-4D97-AF65-F5344CB8AC3E}">
        <p14:creationId xmlns:p14="http://schemas.microsoft.com/office/powerpoint/2010/main" val="110124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owtomechatronics.com/tutorials/arduino/ultrasonic-sensor-hc-sr04/" TargetMode="External"/><Relationship Id="rId2" Type="http://schemas.openxmlformats.org/officeDocument/2006/relationships/hyperlink" Target="https://lastminuteengineers.com/arduino-sr04-ultrasonic-sensor-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A601-1114-42AC-9098-906C15D97846}"/>
              </a:ext>
            </a:extLst>
          </p:cNvPr>
          <p:cNvSpPr>
            <a:spLocks noGrp="1"/>
          </p:cNvSpPr>
          <p:nvPr>
            <p:ph type="title"/>
          </p:nvPr>
        </p:nvSpPr>
        <p:spPr>
          <a:xfrm>
            <a:off x="838200" y="158458"/>
            <a:ext cx="10515600" cy="1181058"/>
          </a:xfrm>
        </p:spPr>
        <p:txBody>
          <a:bodyPr>
            <a:noAutofit/>
          </a:bodyPr>
          <a:lstStyle/>
          <a:p>
            <a:pPr algn="ctr"/>
            <a:r>
              <a:rPr lang="en-US" sz="2800" b="1" dirty="0">
                <a:solidFill>
                  <a:srgbClr val="FF0000"/>
                </a:solidFill>
              </a:rPr>
              <a:t>A Presentation on</a:t>
            </a:r>
            <a:br>
              <a:rPr lang="en-US" sz="3200" b="1" dirty="0"/>
            </a:br>
            <a:r>
              <a:rPr lang="en-US" sz="3200" b="1" u="sng" dirty="0"/>
              <a:t>“Contactless Distance Measurement System”</a:t>
            </a:r>
            <a:br>
              <a:rPr lang="en-US" sz="3200" b="1" u="sng" dirty="0"/>
            </a:br>
            <a:endParaRPr lang="en-IN" sz="3200" b="1" u="sng" dirty="0"/>
          </a:p>
        </p:txBody>
      </p:sp>
      <p:sp>
        <p:nvSpPr>
          <p:cNvPr id="11" name="Content Placeholder 10">
            <a:extLst>
              <a:ext uri="{FF2B5EF4-FFF2-40B4-BE49-F238E27FC236}">
                <a16:creationId xmlns:a16="http://schemas.microsoft.com/office/drawing/2014/main" id="{E26273DA-926D-4891-ADB5-215AA18CB75E}"/>
              </a:ext>
            </a:extLst>
          </p:cNvPr>
          <p:cNvSpPr>
            <a:spLocks noGrp="1"/>
          </p:cNvSpPr>
          <p:nvPr>
            <p:ph idx="1"/>
          </p:nvPr>
        </p:nvSpPr>
        <p:spPr>
          <a:xfrm>
            <a:off x="898358" y="1618289"/>
            <a:ext cx="10455442" cy="4351338"/>
          </a:xfrm>
        </p:spPr>
        <p:txBody>
          <a:bodyPr>
            <a:normAutofit fontScale="47500" lnSpcReduction="20000"/>
          </a:bodyPr>
          <a:lstStyle/>
          <a:p>
            <a:endParaRPr lang="en-US" dirty="0"/>
          </a:p>
          <a:p>
            <a:endParaRPr lang="en-IN" dirty="0"/>
          </a:p>
          <a:p>
            <a:endParaRPr lang="en-IN" dirty="0"/>
          </a:p>
          <a:p>
            <a:endParaRPr lang="en-IN" dirty="0"/>
          </a:p>
          <a:p>
            <a:endParaRPr lang="en-IN" dirty="0"/>
          </a:p>
          <a:p>
            <a:pPr marL="0" indent="0" algn="ctr">
              <a:buNone/>
            </a:pPr>
            <a:r>
              <a:rPr lang="en-IN" sz="3400" b="1" dirty="0"/>
              <a:t>Under Project Based Learning(PBL)</a:t>
            </a:r>
          </a:p>
          <a:p>
            <a:pPr marL="0" indent="0" algn="ctr">
              <a:buNone/>
            </a:pPr>
            <a:r>
              <a:rPr lang="en-IN" b="1" dirty="0">
                <a:solidFill>
                  <a:srgbClr val="FF0000"/>
                </a:solidFill>
              </a:rPr>
              <a:t>Savitribai Phule Pune University, Pune</a:t>
            </a:r>
          </a:p>
          <a:p>
            <a:pPr marL="0" indent="0" algn="ctr">
              <a:buNone/>
            </a:pPr>
            <a:r>
              <a:rPr lang="en-IN" sz="2500" dirty="0"/>
              <a:t>By</a:t>
            </a:r>
          </a:p>
          <a:p>
            <a:pPr marL="0" indent="0" algn="ctr">
              <a:buNone/>
            </a:pPr>
            <a:r>
              <a:rPr lang="en-IN" sz="2900" dirty="0"/>
              <a:t>Mr. Sarthak Devidas Varade(60)</a:t>
            </a:r>
          </a:p>
          <a:p>
            <a:pPr marL="0" indent="0" algn="ctr">
              <a:buNone/>
            </a:pPr>
            <a:r>
              <a:rPr lang="en-IN" sz="2900" dirty="0"/>
              <a:t>Mr. Aditya Rajendra Varpe(61)</a:t>
            </a:r>
          </a:p>
          <a:p>
            <a:pPr marL="0" indent="0" algn="ctr">
              <a:buNone/>
            </a:pPr>
            <a:r>
              <a:rPr lang="en-IN" sz="2900" dirty="0"/>
              <a:t>Mr. Tejas Bhausaheb Varpe(62)</a:t>
            </a:r>
          </a:p>
          <a:p>
            <a:pPr marL="0" indent="0" algn="ctr">
              <a:buNone/>
            </a:pPr>
            <a:r>
              <a:rPr lang="en-IN" sz="2900" dirty="0"/>
              <a:t>Mr. Onkar Uttam Waman(64)</a:t>
            </a:r>
          </a:p>
          <a:p>
            <a:pPr marL="0" indent="0" algn="ctr">
              <a:buNone/>
            </a:pPr>
            <a:r>
              <a:rPr lang="en-IN" sz="2900" dirty="0"/>
              <a:t>Mr. Omkar Sunil Yelmame(65)</a:t>
            </a:r>
          </a:p>
          <a:p>
            <a:pPr marL="0" indent="0" algn="ctr">
              <a:buNone/>
            </a:pPr>
            <a:endParaRPr lang="en-IN" sz="2000" dirty="0"/>
          </a:p>
          <a:p>
            <a:pPr marL="0" indent="0" algn="ctr">
              <a:buNone/>
            </a:pPr>
            <a:r>
              <a:rPr lang="en-IN" sz="2900" dirty="0">
                <a:solidFill>
                  <a:srgbClr val="FF0000"/>
                </a:solidFill>
              </a:rPr>
              <a:t>Under The Guidance of</a:t>
            </a:r>
          </a:p>
          <a:p>
            <a:pPr marL="0" indent="0" algn="ctr">
              <a:buNone/>
            </a:pPr>
            <a:r>
              <a:rPr lang="en-IN" sz="2900" b="1" dirty="0"/>
              <a:t>Prof. R. N. Deokar</a:t>
            </a:r>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endParaRPr lang="en-IN" sz="2000" dirty="0"/>
          </a:p>
          <a:p>
            <a:pPr marL="0" indent="0">
              <a:buNone/>
            </a:pPr>
            <a:endParaRPr lang="en-IN" dirty="0"/>
          </a:p>
        </p:txBody>
      </p:sp>
      <p:pic>
        <p:nvPicPr>
          <p:cNvPr id="13" name="Picture 12">
            <a:extLst>
              <a:ext uri="{FF2B5EF4-FFF2-40B4-BE49-F238E27FC236}">
                <a16:creationId xmlns:a16="http://schemas.microsoft.com/office/drawing/2014/main" id="{62278B7D-3AF6-4809-A542-7DE55ADAB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610" y="1235241"/>
            <a:ext cx="1820779" cy="1459832"/>
          </a:xfrm>
          <a:prstGeom prst="rect">
            <a:avLst/>
          </a:prstGeom>
        </p:spPr>
      </p:pic>
    </p:spTree>
    <p:extLst>
      <p:ext uri="{BB962C8B-B14F-4D97-AF65-F5344CB8AC3E}">
        <p14:creationId xmlns:p14="http://schemas.microsoft.com/office/powerpoint/2010/main" val="187791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B64E7-A3CE-4FB1-A5AC-027E57AA03B0}"/>
              </a:ext>
            </a:extLst>
          </p:cNvPr>
          <p:cNvSpPr>
            <a:spLocks noGrp="1"/>
          </p:cNvSpPr>
          <p:nvPr>
            <p:ph idx="1"/>
          </p:nvPr>
        </p:nvSpPr>
        <p:spPr>
          <a:xfrm>
            <a:off x="145448" y="190649"/>
            <a:ext cx="11442032" cy="5412324"/>
          </a:xfrm>
        </p:spPr>
        <p:txBody>
          <a:bodyPr>
            <a:noAutofit/>
          </a:bodyPr>
          <a:lstStyle/>
          <a:p>
            <a:pPr marL="0" indent="0">
              <a:buNone/>
            </a:pPr>
            <a:endParaRPr lang="en-US" sz="2000" dirty="0"/>
          </a:p>
          <a:p>
            <a:pPr algn="just"/>
            <a:r>
              <a:rPr lang="en-US" sz="2000" b="0" i="0" dirty="0">
                <a:solidFill>
                  <a:srgbClr val="555555"/>
                </a:solidFill>
                <a:effectLst/>
                <a:latin typeface="Roboto" panose="02000000000000000000" pitchFamily="2" charset="0"/>
              </a:rPr>
              <a:t>circuit diagram for </a:t>
            </a:r>
            <a:r>
              <a:rPr lang="en-US" sz="2000" b="1" i="0" dirty="0">
                <a:solidFill>
                  <a:srgbClr val="555555"/>
                </a:solidFill>
                <a:effectLst/>
                <a:latin typeface="Roboto" panose="02000000000000000000" pitchFamily="2" charset="0"/>
              </a:rPr>
              <a:t>Arduino and ultrasonic sensor</a:t>
            </a:r>
            <a:r>
              <a:rPr lang="en-US" sz="2000" b="0" i="0" dirty="0">
                <a:solidFill>
                  <a:srgbClr val="555555"/>
                </a:solidFill>
                <a:effectLst/>
                <a:latin typeface="Roboto" panose="02000000000000000000" pitchFamily="2" charset="0"/>
              </a:rPr>
              <a:t> is shown above to measure the distance. In circuit connections Ultrasonic sensor module’s “trigger” and “echo” pins are directly connected to pin 18(A4) and 19(A5) of Arduino. A 16x2 LCD is connected with Arduino in 4-bit mode. Control pin RS, RW and En are directly connected to Arduino pin 2, GND and 3. And data pin D4-D7 is connected to 4, 5, 6 and 7 of Arduino.</a:t>
            </a:r>
          </a:p>
          <a:p>
            <a:pPr algn="just"/>
            <a:r>
              <a:rPr lang="en-US" sz="2000" b="0" i="0" dirty="0">
                <a:solidFill>
                  <a:srgbClr val="555555"/>
                </a:solidFill>
                <a:effectLst/>
                <a:latin typeface="Roboto" panose="02000000000000000000" pitchFamily="2" charset="0"/>
              </a:rPr>
              <a:t>First of all we need to trigger the ultrasonic sensor module to transmit signal by using Arduino and then wait for receive ECHO. Arduino reads the time between triggering and Received ECHO. We know that speed of sound is around 340m/s. so we can calculate distance by using given formula:</a:t>
            </a:r>
          </a:p>
          <a:p>
            <a:pPr algn="just"/>
            <a:r>
              <a:rPr lang="en-US" sz="2000" b="0" i="0" dirty="0">
                <a:solidFill>
                  <a:srgbClr val="555555"/>
                </a:solidFill>
                <a:effectLst/>
                <a:latin typeface="Roboto" panose="02000000000000000000" pitchFamily="2" charset="0"/>
              </a:rPr>
              <a:t>Distance= (travel time/2) * speed of sound</a:t>
            </a:r>
          </a:p>
          <a:p>
            <a:pPr algn="just"/>
            <a:r>
              <a:rPr lang="en-US" sz="2000" b="0" i="0" dirty="0">
                <a:solidFill>
                  <a:srgbClr val="555555"/>
                </a:solidFill>
                <a:effectLst/>
                <a:latin typeface="Roboto" panose="02000000000000000000" pitchFamily="2" charset="0"/>
              </a:rPr>
              <a:t>Where speed of sound around 340m per second.</a:t>
            </a:r>
          </a:p>
          <a:p>
            <a:pPr algn="just"/>
            <a:r>
              <a:rPr lang="en-US" sz="2000" b="0" i="0" dirty="0">
                <a:solidFill>
                  <a:srgbClr val="555555"/>
                </a:solidFill>
                <a:effectLst/>
                <a:latin typeface="Roboto" panose="02000000000000000000" pitchFamily="2" charset="0"/>
              </a:rPr>
              <a:t>A 16x2 LCD is used for displaying distance.</a:t>
            </a:r>
          </a:p>
          <a:p>
            <a:pPr algn="just"/>
            <a:endParaRPr lang="en-US" sz="2000" dirty="0">
              <a:solidFill>
                <a:srgbClr val="555555"/>
              </a:solidFill>
              <a:latin typeface="Roboto" panose="02000000000000000000" pitchFamily="2" charset="0"/>
            </a:endParaRPr>
          </a:p>
          <a:p>
            <a:pPr algn="just"/>
            <a:endParaRPr lang="en-US" sz="2000" b="0" i="0" dirty="0">
              <a:solidFill>
                <a:srgbClr val="555555"/>
              </a:solidFill>
              <a:effectLst/>
              <a:latin typeface="Roboto" panose="02000000000000000000" pitchFamily="2" charset="0"/>
            </a:endParaRPr>
          </a:p>
          <a:p>
            <a:pPr algn="just"/>
            <a:endParaRPr lang="en-US" sz="2000" b="0" i="0" dirty="0">
              <a:solidFill>
                <a:srgbClr val="555555"/>
              </a:solidFill>
              <a:effectLst/>
              <a:latin typeface="Roboto" panose="02000000000000000000" pitchFamily="2" charset="0"/>
            </a:endParaRPr>
          </a:p>
          <a:p>
            <a:pPr marL="0" indent="0">
              <a:buNone/>
            </a:pPr>
            <a:endParaRPr lang="en-IN" sz="2000" dirty="0"/>
          </a:p>
        </p:txBody>
      </p:sp>
    </p:spTree>
    <p:extLst>
      <p:ext uri="{BB962C8B-B14F-4D97-AF65-F5344CB8AC3E}">
        <p14:creationId xmlns:p14="http://schemas.microsoft.com/office/powerpoint/2010/main" val="58077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737B-3560-4CBD-A9FF-A03D13D9380F}"/>
              </a:ext>
            </a:extLst>
          </p:cNvPr>
          <p:cNvSpPr>
            <a:spLocks noGrp="1"/>
          </p:cNvSpPr>
          <p:nvPr>
            <p:ph type="title"/>
          </p:nvPr>
        </p:nvSpPr>
        <p:spPr>
          <a:xfrm>
            <a:off x="838200" y="184486"/>
            <a:ext cx="10527632" cy="810126"/>
          </a:xfrm>
        </p:spPr>
        <p:txBody>
          <a:bodyPr/>
          <a:lstStyle/>
          <a:p>
            <a:pPr algn="ctr"/>
            <a:r>
              <a:rPr lang="en-US" b="1" dirty="0">
                <a:solidFill>
                  <a:srgbClr val="FF0000"/>
                </a:solidFill>
              </a:rPr>
              <a:t>Related Work</a:t>
            </a:r>
            <a:endParaRPr lang="en-IN" b="1" dirty="0">
              <a:solidFill>
                <a:srgbClr val="FF0000"/>
              </a:solidFill>
            </a:endParaRPr>
          </a:p>
        </p:txBody>
      </p:sp>
      <p:graphicFrame>
        <p:nvGraphicFramePr>
          <p:cNvPr id="4" name="Content Placeholder 3">
            <a:extLst>
              <a:ext uri="{FF2B5EF4-FFF2-40B4-BE49-F238E27FC236}">
                <a16:creationId xmlns:a16="http://schemas.microsoft.com/office/drawing/2014/main" id="{F22D9295-D7B3-4FD1-8FBC-7306605E268E}"/>
              </a:ext>
            </a:extLst>
          </p:cNvPr>
          <p:cNvGraphicFramePr>
            <a:graphicFrameLocks noGrp="1"/>
          </p:cNvGraphicFramePr>
          <p:nvPr>
            <p:ph idx="1"/>
            <p:extLst>
              <p:ext uri="{D42A27DB-BD31-4B8C-83A1-F6EECF244321}">
                <p14:modId xmlns:p14="http://schemas.microsoft.com/office/powerpoint/2010/main" val="1815033549"/>
              </p:ext>
            </p:extLst>
          </p:nvPr>
        </p:nvGraphicFramePr>
        <p:xfrm>
          <a:off x="2414337" y="1475874"/>
          <a:ext cx="7339263" cy="5197641"/>
        </p:xfrm>
        <a:graphic>
          <a:graphicData uri="http://schemas.openxmlformats.org/drawingml/2006/table">
            <a:tbl>
              <a:tblPr firstRow="1" firstCol="1" bandRow="1">
                <a:tableStyleId>{5C22544A-7EE6-4342-B048-85BDC9FD1C3A}</a:tableStyleId>
              </a:tblPr>
              <a:tblGrid>
                <a:gridCol w="951896">
                  <a:extLst>
                    <a:ext uri="{9D8B030D-6E8A-4147-A177-3AD203B41FA5}">
                      <a16:colId xmlns:a16="http://schemas.microsoft.com/office/drawing/2014/main" val="925624562"/>
                    </a:ext>
                  </a:extLst>
                </a:gridCol>
                <a:gridCol w="2717734">
                  <a:extLst>
                    <a:ext uri="{9D8B030D-6E8A-4147-A177-3AD203B41FA5}">
                      <a16:colId xmlns:a16="http://schemas.microsoft.com/office/drawing/2014/main" val="2464981618"/>
                    </a:ext>
                  </a:extLst>
                </a:gridCol>
                <a:gridCol w="1736714">
                  <a:extLst>
                    <a:ext uri="{9D8B030D-6E8A-4147-A177-3AD203B41FA5}">
                      <a16:colId xmlns:a16="http://schemas.microsoft.com/office/drawing/2014/main" val="108330898"/>
                    </a:ext>
                  </a:extLst>
                </a:gridCol>
                <a:gridCol w="1932919">
                  <a:extLst>
                    <a:ext uri="{9D8B030D-6E8A-4147-A177-3AD203B41FA5}">
                      <a16:colId xmlns:a16="http://schemas.microsoft.com/office/drawing/2014/main" val="4021486891"/>
                    </a:ext>
                  </a:extLst>
                </a:gridCol>
              </a:tblGrid>
              <a:tr h="401194">
                <a:tc>
                  <a:txBody>
                    <a:bodyPr/>
                    <a:lstStyle/>
                    <a:p>
                      <a:pPr>
                        <a:lnSpc>
                          <a:spcPct val="200000"/>
                        </a:lnSpc>
                        <a:spcAft>
                          <a:spcPts val="1000"/>
                        </a:spcAft>
                      </a:pPr>
                      <a:r>
                        <a:rPr lang="en-US" sz="1300" dirty="0">
                          <a:effectLst/>
                        </a:rPr>
                        <a:t>SR 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300" dirty="0">
                          <a:effectLst/>
                        </a:rPr>
                        <a:t>Research Paper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300" dirty="0">
                          <a:effectLst/>
                        </a:rPr>
                        <a:t>Positive Aspects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200000"/>
                        </a:lnSpc>
                        <a:spcAft>
                          <a:spcPts val="1000"/>
                        </a:spcAft>
                      </a:pPr>
                      <a:r>
                        <a:rPr lang="en-US" sz="1300" dirty="0">
                          <a:effectLst/>
                        </a:rPr>
                        <a:t>Negative Aspects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4260198916"/>
                  </a:ext>
                </a:extLst>
              </a:tr>
              <a:tr h="1047257">
                <a:tc>
                  <a:txBody>
                    <a:bodyPr/>
                    <a:lstStyle/>
                    <a:p>
                      <a:pPr algn="ctr">
                        <a:lnSpc>
                          <a:spcPct val="200000"/>
                        </a:lnSpc>
                        <a:spcAft>
                          <a:spcPts val="1000"/>
                        </a:spcAft>
                      </a:pPr>
                      <a:r>
                        <a:rPr lang="en-US" sz="1300" dirty="0">
                          <a:effectLst/>
                        </a:rPr>
                        <a:t>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Design of an Ultrasonic Distance Meter[1]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It can measure distance very accurately</a:t>
                      </a:r>
                      <a:endParaRPr lang="en-IN" sz="1000" dirty="0">
                        <a:effectLst/>
                      </a:endParaRPr>
                    </a:p>
                    <a:p>
                      <a:pPr>
                        <a:lnSpc>
                          <a:spcPct val="115000"/>
                        </a:lnSpc>
                        <a:spcAft>
                          <a:spcPts val="1000"/>
                        </a:spcAft>
                      </a:pPr>
                      <a:r>
                        <a:rPr lang="en-US" sz="11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But the range of measurement is 2.5 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1651971911"/>
                  </a:ext>
                </a:extLst>
              </a:tr>
              <a:tr h="1121546">
                <a:tc>
                  <a:txBody>
                    <a:bodyPr/>
                    <a:lstStyle/>
                    <a:p>
                      <a:pPr algn="ctr">
                        <a:lnSpc>
                          <a:spcPct val="200000"/>
                        </a:lnSpc>
                        <a:spcAft>
                          <a:spcPts val="1000"/>
                        </a:spcAft>
                      </a:pPr>
                      <a:r>
                        <a:rPr lang="en-US" sz="1300" dirty="0">
                          <a:effectLst/>
                        </a:rPr>
                        <a:t>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Obstacle Detection Using the Concept of Ultrasound[4]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It can detect obstacles in its path</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It can only detect obstacle not the distance </a:t>
                      </a:r>
                      <a:endParaRPr lang="en-IN" sz="1000" dirty="0">
                        <a:effectLst/>
                      </a:endParaRPr>
                    </a:p>
                    <a:p>
                      <a:pPr algn="just">
                        <a:lnSpc>
                          <a:spcPct val="115000"/>
                        </a:lnSpc>
                        <a:spcAft>
                          <a:spcPts val="1000"/>
                        </a:spcAft>
                      </a:pPr>
                      <a:r>
                        <a:rPr lang="en-US" sz="11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3766105027"/>
                  </a:ext>
                </a:extLst>
              </a:tr>
              <a:tr h="1313822">
                <a:tc>
                  <a:txBody>
                    <a:bodyPr/>
                    <a:lstStyle/>
                    <a:p>
                      <a:pPr algn="ctr">
                        <a:lnSpc>
                          <a:spcPct val="200000"/>
                        </a:lnSpc>
                        <a:spcAft>
                          <a:spcPts val="1000"/>
                        </a:spcAft>
                      </a:pPr>
                      <a:r>
                        <a:rPr lang="en-US" sz="1300" dirty="0">
                          <a:effectLst/>
                        </a:rPr>
                        <a:t>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Optical Sensor for Noncontact Measurement of Lignin Content in High-Speed Moving Paper Surfaces[8]</a:t>
                      </a:r>
                      <a:endParaRPr lang="en-IN" sz="1000" dirty="0">
                        <a:effectLst/>
                      </a:endParaRPr>
                    </a:p>
                    <a:p>
                      <a:pPr algn="just">
                        <a:lnSpc>
                          <a:spcPct val="115000"/>
                        </a:lnSpc>
                        <a:spcAft>
                          <a:spcPts val="1000"/>
                        </a:spcAft>
                      </a:pPr>
                      <a:r>
                        <a:rPr lang="en-US" sz="13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The optical sensor is faster than ultrasonic sensor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But optical sensor cannot be used in direct sunlight or high temperature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2478053837"/>
                  </a:ext>
                </a:extLst>
              </a:tr>
              <a:tr h="1313822">
                <a:tc>
                  <a:txBody>
                    <a:bodyPr/>
                    <a:lstStyle/>
                    <a:p>
                      <a:pPr algn="ctr">
                        <a:lnSpc>
                          <a:spcPct val="200000"/>
                        </a:lnSpc>
                        <a:spcAft>
                          <a:spcPts val="1000"/>
                        </a:spcAft>
                      </a:pPr>
                      <a:r>
                        <a:rPr lang="en-US" sz="1300" dirty="0">
                          <a:effectLst/>
                        </a:rPr>
                        <a:t>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gn="just">
                        <a:lnSpc>
                          <a:spcPct val="115000"/>
                        </a:lnSpc>
                        <a:spcAft>
                          <a:spcPts val="1000"/>
                        </a:spcAft>
                      </a:pPr>
                      <a:r>
                        <a:rPr lang="en-US" sz="1100" dirty="0">
                          <a:effectLst/>
                        </a:rPr>
                        <a:t>Embedded System Based Radio Detection and Ranging (RADAR) System Using Arduino and Ultra-Sonic Sensor[6]</a:t>
                      </a:r>
                      <a:endParaRPr lang="en-IN" sz="1000" dirty="0">
                        <a:effectLst/>
                      </a:endParaRPr>
                    </a:p>
                    <a:p>
                      <a:pPr algn="just">
                        <a:lnSpc>
                          <a:spcPct val="115000"/>
                        </a:lnSpc>
                        <a:spcAft>
                          <a:spcPts val="1000"/>
                        </a:spcAft>
                      </a:pPr>
                      <a:r>
                        <a:rPr lang="en-US" sz="13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It uses high intensity ultrasonic waves which can travel distance up-to 3 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tc>
                  <a:txBody>
                    <a:bodyPr/>
                    <a:lstStyle/>
                    <a:p>
                      <a:pPr>
                        <a:lnSpc>
                          <a:spcPct val="115000"/>
                        </a:lnSpc>
                        <a:spcAft>
                          <a:spcPts val="1000"/>
                        </a:spcAft>
                      </a:pPr>
                      <a:r>
                        <a:rPr lang="en-US" sz="1100" dirty="0">
                          <a:effectLst/>
                        </a:rPr>
                        <a:t>It is not portable which makes it hard to transport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875" marR="63875" marT="0" marB="0"/>
                </a:tc>
                <a:extLst>
                  <a:ext uri="{0D108BD9-81ED-4DB2-BD59-A6C34878D82A}">
                    <a16:rowId xmlns:a16="http://schemas.microsoft.com/office/drawing/2014/main" val="3430964750"/>
                  </a:ext>
                </a:extLst>
              </a:tr>
            </a:tbl>
          </a:graphicData>
        </a:graphic>
      </p:graphicFrame>
    </p:spTree>
    <p:extLst>
      <p:ext uri="{BB962C8B-B14F-4D97-AF65-F5344CB8AC3E}">
        <p14:creationId xmlns:p14="http://schemas.microsoft.com/office/powerpoint/2010/main" val="185303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8FAE-F8B3-47D6-A36C-6C9E7BB60696}"/>
              </a:ext>
            </a:extLst>
          </p:cNvPr>
          <p:cNvSpPr>
            <a:spLocks noGrp="1"/>
          </p:cNvSpPr>
          <p:nvPr>
            <p:ph type="title"/>
          </p:nvPr>
        </p:nvSpPr>
        <p:spPr/>
        <p:txBody>
          <a:bodyPr/>
          <a:lstStyle/>
          <a:p>
            <a:pPr algn="ctr"/>
            <a:r>
              <a:rPr lang="en-US" b="1" dirty="0">
                <a:solidFill>
                  <a:srgbClr val="FF0000"/>
                </a:solidFill>
              </a:rPr>
              <a:t>List of Hardware Required</a:t>
            </a:r>
            <a:endParaRPr lang="en-IN" b="1" dirty="0">
              <a:solidFill>
                <a:srgbClr val="FF0000"/>
              </a:solidFill>
            </a:endParaRPr>
          </a:p>
        </p:txBody>
      </p:sp>
      <p:sp>
        <p:nvSpPr>
          <p:cNvPr id="3" name="Content Placeholder 2">
            <a:extLst>
              <a:ext uri="{FF2B5EF4-FFF2-40B4-BE49-F238E27FC236}">
                <a16:creationId xmlns:a16="http://schemas.microsoft.com/office/drawing/2014/main" id="{354A9B0E-31FE-4927-B79B-92C9E89269B8}"/>
              </a:ext>
            </a:extLst>
          </p:cNvPr>
          <p:cNvSpPr>
            <a:spLocks noGrp="1"/>
          </p:cNvSpPr>
          <p:nvPr>
            <p:ph idx="1"/>
          </p:nvPr>
        </p:nvSpPr>
        <p:spPr/>
        <p:txBody>
          <a:bodyPr/>
          <a:lstStyle/>
          <a:p>
            <a:r>
              <a:rPr lang="en-US" dirty="0"/>
              <a:t>Arduino UNO Board.</a:t>
            </a:r>
          </a:p>
          <a:p>
            <a:r>
              <a:rPr lang="en-US" dirty="0"/>
              <a:t>Ultrasonic Sensor(HC-SR04)</a:t>
            </a:r>
          </a:p>
          <a:p>
            <a:r>
              <a:rPr lang="en-US" dirty="0"/>
              <a:t>LCD Screen(16*2)</a:t>
            </a:r>
          </a:p>
          <a:p>
            <a:r>
              <a:rPr lang="en-US" dirty="0"/>
              <a:t>Battery(9V)</a:t>
            </a:r>
          </a:p>
          <a:p>
            <a:r>
              <a:rPr lang="en-US" dirty="0"/>
              <a:t>Jumper Wires</a:t>
            </a:r>
          </a:p>
          <a:p>
            <a:r>
              <a:rPr lang="en-US" dirty="0"/>
              <a:t>SPST switch</a:t>
            </a:r>
          </a:p>
        </p:txBody>
      </p:sp>
    </p:spTree>
    <p:extLst>
      <p:ext uri="{BB962C8B-B14F-4D97-AF65-F5344CB8AC3E}">
        <p14:creationId xmlns:p14="http://schemas.microsoft.com/office/powerpoint/2010/main" val="88008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EC17-1E81-4305-A36B-F1AC7FDF5D05}"/>
              </a:ext>
            </a:extLst>
          </p:cNvPr>
          <p:cNvSpPr>
            <a:spLocks noGrp="1"/>
          </p:cNvSpPr>
          <p:nvPr>
            <p:ph type="title"/>
          </p:nvPr>
        </p:nvSpPr>
        <p:spPr/>
        <p:txBody>
          <a:bodyPr/>
          <a:lstStyle/>
          <a:p>
            <a:pPr algn="ctr"/>
            <a:r>
              <a:rPr lang="en-US" b="1" dirty="0">
                <a:solidFill>
                  <a:srgbClr val="FF0000"/>
                </a:solidFill>
              </a:rPr>
              <a:t>Algorithm</a:t>
            </a:r>
            <a:endParaRPr lang="en-IN" b="1" dirty="0">
              <a:solidFill>
                <a:srgbClr val="FF0000"/>
              </a:solidFill>
            </a:endParaRPr>
          </a:p>
        </p:txBody>
      </p:sp>
      <p:sp>
        <p:nvSpPr>
          <p:cNvPr id="3" name="Content Placeholder 2">
            <a:extLst>
              <a:ext uri="{FF2B5EF4-FFF2-40B4-BE49-F238E27FC236}">
                <a16:creationId xmlns:a16="http://schemas.microsoft.com/office/drawing/2014/main" id="{175755EF-4D2B-4DE7-9547-C4EC2166755F}"/>
              </a:ext>
            </a:extLst>
          </p:cNvPr>
          <p:cNvSpPr>
            <a:spLocks noGrp="1"/>
          </p:cNvSpPr>
          <p:nvPr>
            <p:ph idx="1"/>
          </p:nvPr>
        </p:nvSpPr>
        <p:spPr/>
        <p:txBody>
          <a:bodyPr>
            <a:normAutofit fontScale="92500" lnSpcReduction="10000"/>
          </a:bodyPr>
          <a:lstStyle/>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Transmit pulse and initialize the timer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Count time until getting reflected pulse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get reflected pulse then stop the timer, else wait until getting reflected pulse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send counted time to MCU for calculations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6: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calculation send the results to display them on lcd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Step 7: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345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9672-398C-4F6F-88F4-EB481C42F5E7}"/>
              </a:ext>
            </a:extLst>
          </p:cNvPr>
          <p:cNvSpPr>
            <a:spLocks noGrp="1"/>
          </p:cNvSpPr>
          <p:nvPr>
            <p:ph type="title"/>
          </p:nvPr>
        </p:nvSpPr>
        <p:spPr>
          <a:xfrm>
            <a:off x="838200" y="112296"/>
            <a:ext cx="10515600" cy="689810"/>
          </a:xfrm>
        </p:spPr>
        <p:txBody>
          <a:bodyPr>
            <a:normAutofit fontScale="90000"/>
          </a:bodyPr>
          <a:lstStyle/>
          <a:p>
            <a:pPr algn="ctr"/>
            <a:r>
              <a:rPr lang="en-US" b="1" dirty="0">
                <a:solidFill>
                  <a:srgbClr val="FF0000"/>
                </a:solidFill>
              </a:rPr>
              <a:t>Flowchart</a:t>
            </a:r>
            <a:endParaRPr lang="en-IN" b="1" dirty="0">
              <a:solidFill>
                <a:srgbClr val="FF0000"/>
              </a:solidFill>
            </a:endParaRPr>
          </a:p>
        </p:txBody>
      </p:sp>
      <p:pic>
        <p:nvPicPr>
          <p:cNvPr id="4" name="Content Placeholder 3">
            <a:extLst>
              <a:ext uri="{FF2B5EF4-FFF2-40B4-BE49-F238E27FC236}">
                <a16:creationId xmlns:a16="http://schemas.microsoft.com/office/drawing/2014/main" id="{4075F0F9-27FB-4628-BCF8-F27AFF206E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9706" y="1203159"/>
            <a:ext cx="4531897" cy="5418054"/>
          </a:xfrm>
          <a:prstGeom prst="rect">
            <a:avLst/>
          </a:prstGeom>
          <a:noFill/>
          <a:ln>
            <a:noFill/>
          </a:ln>
        </p:spPr>
      </p:pic>
    </p:spTree>
    <p:extLst>
      <p:ext uri="{BB962C8B-B14F-4D97-AF65-F5344CB8AC3E}">
        <p14:creationId xmlns:p14="http://schemas.microsoft.com/office/powerpoint/2010/main" val="181862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C840-9EC6-4169-98F0-64321650DFE0}"/>
              </a:ext>
            </a:extLst>
          </p:cNvPr>
          <p:cNvSpPr>
            <a:spLocks noGrp="1"/>
          </p:cNvSpPr>
          <p:nvPr>
            <p:ph type="title"/>
          </p:nvPr>
        </p:nvSpPr>
        <p:spPr/>
        <p:txBody>
          <a:bodyPr/>
          <a:lstStyle/>
          <a:p>
            <a:pPr algn="ctr"/>
            <a:r>
              <a:rPr lang="en-IN" b="1" dirty="0">
                <a:solidFill>
                  <a:srgbClr val="FF0000"/>
                </a:solidFill>
              </a:rPr>
              <a:t>Advantages and Disadvantages</a:t>
            </a:r>
          </a:p>
        </p:txBody>
      </p:sp>
      <p:sp>
        <p:nvSpPr>
          <p:cNvPr id="3" name="Content Placeholder 2">
            <a:extLst>
              <a:ext uri="{FF2B5EF4-FFF2-40B4-BE49-F238E27FC236}">
                <a16:creationId xmlns:a16="http://schemas.microsoft.com/office/drawing/2014/main" id="{93B5BEEA-2A5C-48A7-BD1A-F43E47654CDB}"/>
              </a:ext>
            </a:extLst>
          </p:cNvPr>
          <p:cNvSpPr>
            <a:spLocks noGrp="1"/>
          </p:cNvSpPr>
          <p:nvPr>
            <p:ph idx="1"/>
          </p:nvPr>
        </p:nvSpPr>
        <p:spPr/>
        <p:txBody>
          <a:bodyPr>
            <a:normAutofit/>
          </a:bodyPr>
          <a:lstStyle/>
          <a:p>
            <a:r>
              <a:rPr lang="en-IN" b="1" dirty="0"/>
              <a:t>Advantages:</a:t>
            </a:r>
          </a:p>
          <a:p>
            <a:pPr marL="0" indent="0">
              <a:buNone/>
            </a:pPr>
            <a:r>
              <a:rPr lang="en-US" sz="2400" b="0" i="0" dirty="0">
                <a:solidFill>
                  <a:srgbClr val="555555"/>
                </a:solidFill>
                <a:effectLst/>
                <a:latin typeface="Arial" panose="020B0604020202020204" pitchFamily="34" charset="0"/>
              </a:rPr>
              <a:t>.It has sensing capability to sense all the material types.</a:t>
            </a:r>
            <a:br>
              <a:rPr lang="en-US" sz="2400" dirty="0"/>
            </a:br>
            <a:r>
              <a:rPr lang="en-US" sz="2400" dirty="0"/>
              <a:t>.</a:t>
            </a:r>
            <a:r>
              <a:rPr lang="en-US" sz="2400" b="0" i="0" dirty="0">
                <a:solidFill>
                  <a:srgbClr val="555555"/>
                </a:solidFill>
                <a:effectLst/>
                <a:latin typeface="Arial" panose="020B0604020202020204" pitchFamily="34" charset="0"/>
              </a:rPr>
              <a:t>This sensor is not affected due to atmospheric dust, rain, snow etc.</a:t>
            </a:r>
            <a:br>
              <a:rPr lang="en-US" sz="2400" dirty="0"/>
            </a:br>
            <a:r>
              <a:rPr lang="en-US" sz="2400" dirty="0"/>
              <a:t>.</a:t>
            </a:r>
            <a:r>
              <a:rPr lang="en-US" sz="2400" b="0" i="0" dirty="0">
                <a:solidFill>
                  <a:srgbClr val="555555"/>
                </a:solidFill>
                <a:effectLst/>
                <a:latin typeface="Arial" panose="020B0604020202020204" pitchFamily="34" charset="0"/>
              </a:rPr>
              <a:t>It can work in any adverse conditions.</a:t>
            </a:r>
            <a:br>
              <a:rPr lang="en-US" sz="2400" dirty="0"/>
            </a:br>
            <a:r>
              <a:rPr lang="en-US" sz="2400" dirty="0"/>
              <a:t>.</a:t>
            </a:r>
            <a:r>
              <a:rPr lang="en-US" sz="2400" b="0" i="0" dirty="0">
                <a:solidFill>
                  <a:srgbClr val="555555"/>
                </a:solidFill>
                <a:effectLst/>
                <a:latin typeface="Arial" panose="020B0604020202020204" pitchFamily="34" charset="0"/>
              </a:rPr>
              <a:t>It has higher sensing distance (in centimeters and inches) compare to          inductive/capacitive proximity sensor types.</a:t>
            </a:r>
            <a:br>
              <a:rPr lang="en-US" sz="2400" dirty="0"/>
            </a:br>
            <a:r>
              <a:rPr lang="en-US" sz="2400" dirty="0"/>
              <a:t>.</a:t>
            </a:r>
            <a:r>
              <a:rPr lang="en-US" sz="2400" b="0" i="0" dirty="0">
                <a:solidFill>
                  <a:srgbClr val="555555"/>
                </a:solidFill>
                <a:effectLst/>
                <a:latin typeface="Arial" panose="020B0604020202020204" pitchFamily="34" charset="0"/>
              </a:rPr>
              <a:t>It provides good readings in sensing large sized objects with hard surfaces.</a:t>
            </a:r>
            <a:endParaRPr lang="en-IN" sz="2400" b="1" dirty="0"/>
          </a:p>
          <a:p>
            <a:r>
              <a:rPr lang="en-IN" b="1" dirty="0"/>
              <a:t>Disadvantages:</a:t>
            </a:r>
          </a:p>
          <a:p>
            <a:pPr marL="0" indent="0">
              <a:buNone/>
            </a:pPr>
            <a:r>
              <a:rPr lang="en-US" b="0" i="0" dirty="0">
                <a:solidFill>
                  <a:srgbClr val="555555"/>
                </a:solidFill>
                <a:effectLst/>
                <a:latin typeface="Arial" panose="020B0604020202020204" pitchFamily="34" charset="0"/>
              </a:rPr>
              <a:t>.</a:t>
            </a:r>
            <a:r>
              <a:rPr lang="en-US" sz="2400" b="0" i="0" dirty="0">
                <a:solidFill>
                  <a:srgbClr val="555555"/>
                </a:solidFill>
                <a:effectLst/>
                <a:latin typeface="Arial" panose="020B0604020202020204" pitchFamily="34" charset="0"/>
              </a:rPr>
              <a:t>It is very sensitive to variation in the temperature.</a:t>
            </a:r>
            <a:br>
              <a:rPr lang="en-US" sz="2400" dirty="0"/>
            </a:br>
            <a:r>
              <a:rPr lang="en-US" sz="2400" dirty="0"/>
              <a:t>.</a:t>
            </a:r>
            <a:r>
              <a:rPr lang="en-US" sz="2400" b="0" i="0" dirty="0">
                <a:solidFill>
                  <a:srgbClr val="555555"/>
                </a:solidFill>
                <a:effectLst/>
                <a:latin typeface="Arial" panose="020B0604020202020204" pitchFamily="34" charset="0"/>
              </a:rPr>
              <a:t>It has more difficulties in reading reflections from soft, curved,     thin and small objects.</a:t>
            </a:r>
            <a:endParaRPr lang="en-IN" b="1" dirty="0"/>
          </a:p>
        </p:txBody>
      </p:sp>
    </p:spTree>
    <p:extLst>
      <p:ext uri="{BB962C8B-B14F-4D97-AF65-F5344CB8AC3E}">
        <p14:creationId xmlns:p14="http://schemas.microsoft.com/office/powerpoint/2010/main" val="59166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206D-6EE8-4CF4-BB4C-DFAAAA842938}"/>
              </a:ext>
            </a:extLst>
          </p:cNvPr>
          <p:cNvSpPr>
            <a:spLocks noGrp="1"/>
          </p:cNvSpPr>
          <p:nvPr>
            <p:ph type="title"/>
          </p:nvPr>
        </p:nvSpPr>
        <p:spPr/>
        <p:txBody>
          <a:bodyPr/>
          <a:lstStyle/>
          <a:p>
            <a:pPr algn="ctr"/>
            <a:r>
              <a:rPr lang="en-IN" b="1" dirty="0">
                <a:solidFill>
                  <a:srgbClr val="FF0000"/>
                </a:solidFill>
              </a:rPr>
              <a:t>Image of Hardware prototype</a:t>
            </a:r>
          </a:p>
        </p:txBody>
      </p:sp>
      <p:pic>
        <p:nvPicPr>
          <p:cNvPr id="5" name="Content Placeholder 4">
            <a:extLst>
              <a:ext uri="{FF2B5EF4-FFF2-40B4-BE49-F238E27FC236}">
                <a16:creationId xmlns:a16="http://schemas.microsoft.com/office/drawing/2014/main" id="{95EAD0DF-6B79-40BC-AA17-6CE8DFF4E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990" y="1804737"/>
            <a:ext cx="6697578" cy="4688138"/>
          </a:xfrm>
        </p:spPr>
      </p:pic>
    </p:spTree>
    <p:extLst>
      <p:ext uri="{BB962C8B-B14F-4D97-AF65-F5344CB8AC3E}">
        <p14:creationId xmlns:p14="http://schemas.microsoft.com/office/powerpoint/2010/main" val="78710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61A4-797D-471D-86FE-99E857D99794}"/>
              </a:ext>
            </a:extLst>
          </p:cNvPr>
          <p:cNvSpPr>
            <a:spLocks noGrp="1"/>
          </p:cNvSpPr>
          <p:nvPr>
            <p:ph type="title"/>
          </p:nvPr>
        </p:nvSpPr>
        <p:spPr/>
        <p:txBody>
          <a:bodyPr/>
          <a:lstStyle/>
          <a:p>
            <a:pPr algn="ctr"/>
            <a:r>
              <a:rPr lang="en-IN" b="1" dirty="0">
                <a:solidFill>
                  <a:srgbClr val="FF0000"/>
                </a:solidFill>
              </a:rPr>
              <a:t>Conclusion</a:t>
            </a:r>
          </a:p>
        </p:txBody>
      </p:sp>
      <p:sp>
        <p:nvSpPr>
          <p:cNvPr id="3" name="Content Placeholder 2">
            <a:extLst>
              <a:ext uri="{FF2B5EF4-FFF2-40B4-BE49-F238E27FC236}">
                <a16:creationId xmlns:a16="http://schemas.microsoft.com/office/drawing/2014/main" id="{D6E12FCC-430F-4682-8B90-A158F6244103}"/>
              </a:ext>
            </a:extLst>
          </p:cNvPr>
          <p:cNvSpPr>
            <a:spLocks noGrp="1"/>
          </p:cNvSpPr>
          <p:nvPr>
            <p:ph idx="1"/>
          </p:nvPr>
        </p:nvSpPr>
        <p:spPr/>
        <p:txBody>
          <a:bodyPr>
            <a:normAutofit/>
          </a:bodyPr>
          <a:lstStyle/>
          <a:p>
            <a:r>
              <a:rPr lang="en-US" sz="2000" b="0" i="0" dirty="0">
                <a:effectLst/>
                <a:latin typeface="Lora" panose="020B0604020202020204" pitchFamily="2" charset="0"/>
              </a:rPr>
              <a:t>The objective of the project was to design and implement an ultrasonic distance meter. The device described here can detect the target and calculate the distance of the target. The ultrasonic distance meter is a low cost, low a simple device for distance measurement. The device calculates the distance with suitable accuracy and resolution. It is a handy system for non-contact measurement of distance. The device has its application in many fields. It can be used in car backing system, automation and robotics, detecting the depth of the snow, water level of the tank, production line. This device will also have its application in civil and mechanical field for precise and small measurements. For calculating the distance using this device, the target whose distance is to be measured should always be perpendicular to the plane of propagation of the ultrasonic waves. Hence the orientation of the target is a limitation of this system. The ultrasonic detection range also depends on the size and position of the target. The bigger is the target, stronger will be the reflected signal and more accurate will be the distance calculated. Hence the ultrasonic distance meter is an extremely useful device.</a:t>
            </a:r>
            <a:endParaRPr lang="en-IN" sz="2000" dirty="0"/>
          </a:p>
        </p:txBody>
      </p:sp>
    </p:spTree>
    <p:extLst>
      <p:ext uri="{BB962C8B-B14F-4D97-AF65-F5344CB8AC3E}">
        <p14:creationId xmlns:p14="http://schemas.microsoft.com/office/powerpoint/2010/main" val="410779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31B3-373C-4F3A-9B5F-BE40AE4FFBC1}"/>
              </a:ext>
            </a:extLst>
          </p:cNvPr>
          <p:cNvSpPr>
            <a:spLocks noGrp="1"/>
          </p:cNvSpPr>
          <p:nvPr>
            <p:ph type="title"/>
          </p:nvPr>
        </p:nvSpPr>
        <p:spPr/>
        <p:txBody>
          <a:bodyPr/>
          <a:lstStyle/>
          <a:p>
            <a:pPr algn="ctr"/>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1F6E70DD-DE14-4330-8FB8-7F435814E534}"/>
              </a:ext>
            </a:extLst>
          </p:cNvPr>
          <p:cNvSpPr>
            <a:spLocks noGrp="1"/>
          </p:cNvSpPr>
          <p:nvPr>
            <p:ph idx="1"/>
          </p:nvPr>
        </p:nvSpPr>
        <p:spPr/>
        <p:txBody>
          <a:bodyPr>
            <a:normAutofit/>
          </a:bodyPr>
          <a:lstStyle/>
          <a:p>
            <a:pPr marL="342900" indent="-342900">
              <a:lnSpc>
                <a:spcPct val="115000"/>
              </a:lnSpc>
              <a:spcAft>
                <a:spcPts val="1000"/>
              </a:spcAft>
              <a:buFont typeface="+mj-lt"/>
              <a:buAutoNum type="arabicParen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Arefin Shamsul MD., &amp; Mollick Tajrian (2013). Design of an Ultrasonic Distance Meter. International Journal of Scientific &amp; Engineering Research Volume 4, Issue 3 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aren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Rüeger, J. (1980). Recent developments in electronic distance measurement. Australian Surveyor. 30. 10.1080/00050326.1980.10442489.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Jetzt, J. J. (1979). Critical distance measurement of rooms from the sound energy spectral response. The Journal of the Acoustical Society of America, 65(5), 1204-1211. </a:t>
            </a:r>
          </a:p>
          <a:p>
            <a:pPr marL="342900" indent="-342900">
              <a:lnSpc>
                <a:spcPct val="115000"/>
              </a:lnSpc>
              <a:spcAft>
                <a:spcPts val="1000"/>
              </a:spcAft>
              <a:buFont typeface="+mj-lt"/>
              <a:buAutoNum type="arabicParen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Suleiman Khayal, Osama. (2016). Obstacle Detection Using the Concept of Ultrasound. 10.13140/RG.2.2.15918.82246.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aren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Huang, C. F., Young, M. S., &amp; Li, Y. C. (1999). Multiple-frequency continuous wave ultrasonic system for accurate distance measurement. Review of scientific instruments, 70(2), 1452-1458.</a:t>
            </a:r>
          </a:p>
          <a:p>
            <a:pPr marL="342900" indent="-342900">
              <a:lnSpc>
                <a:spcPct val="115000"/>
              </a:lnSpc>
              <a:spcAft>
                <a:spcPts val="1000"/>
              </a:spcAft>
              <a:buFont typeface="+mj-lt"/>
              <a:buAutoNum type="arabicParen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Ahman, Emmanuel &amp; Maryam Oluwadamilola, Abdusalaam &amp; Lukman, Ajao. (2017). Embedded System Based Radio Detection and Ranging (RADAR) System Using Arduino and Ultra-Sonic Sensor. American Journal of Embedded Systems and Applications. 5. 7-12. 10.11648/j.ajesa.20170501.12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065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CF8-7318-404E-AC1A-738F6BD8464C}"/>
              </a:ext>
            </a:extLst>
          </p:cNvPr>
          <p:cNvSpPr>
            <a:spLocks noGrp="1"/>
          </p:cNvSpPr>
          <p:nvPr>
            <p:ph type="title"/>
          </p:nvPr>
        </p:nvSpPr>
        <p:spPr/>
        <p:txBody>
          <a:bodyPr/>
          <a:lstStyle/>
          <a:p>
            <a:pPr algn="ctr"/>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95488872-891B-4358-A9A3-6363ACFEE743}"/>
              </a:ext>
            </a:extLst>
          </p:cNvPr>
          <p:cNvSpPr>
            <a:spLocks noGrp="1"/>
          </p:cNvSpPr>
          <p:nvPr>
            <p:ph idx="1"/>
          </p:nvPr>
        </p:nvSpPr>
        <p:spPr/>
        <p:txBody>
          <a:bodyPr>
            <a:normAutofit fontScale="85000" lnSpcReduction="20000"/>
          </a:bodyPr>
          <a:lstStyle/>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H. Bhuyan, M. A. Rabby, M. A. Parvez and M. M. G. Tarik, “Microcontroller Based Display System Design using LED Array,”   Proceedings of the Conference on Engineering Research, Innovation and Education, Shahjalal University of Science and Technology, Sylhet, Bangladesh, 11-13 Jan 2010, pp. 417-420.</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Duval, “Advances in Analog Distance Sensing”, Sensors Magazine, September 2004.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K. Ramasubramanian, R. A. Chandini and V. Mallapragada, “Optical Sensor for Noncontact Measurement of Lignin Content in       High-Speed Moving Paper Surfaces,” IEEE Sensors J., vol. 5, no. 5, pp. 1132-1139,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BLOGS:</a:t>
            </a:r>
            <a:endParaRPr lang="en-US" sz="18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ultrasonic sensor tutorial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https://lastminuteengineers.com/arduino-sr04-ultrasonic-sensor-tutorial/</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Arduino complete </a:t>
            </a:r>
            <a:r>
              <a:rPr lang="en-US" sz="1800" dirty="0">
                <a:effectLst/>
                <a:latin typeface="Times New Roman" panose="02020603050405020304" pitchFamily="18" charset="0"/>
                <a:ea typeface="Calibri" panose="020F0502020204030204" pitchFamily="34" charset="0"/>
              </a:rPr>
              <a:t>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https://howtomechatronics.com/tutorials/arduino/ultrasonic-sensor-hc-sr04/</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7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48112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49D3-09E9-494C-8CE3-661E230AF9F5}"/>
              </a:ext>
            </a:extLst>
          </p:cNvPr>
          <p:cNvSpPr>
            <a:spLocks noGrp="1"/>
          </p:cNvSpPr>
          <p:nvPr>
            <p:ph type="title"/>
          </p:nvPr>
        </p:nvSpPr>
        <p:spPr>
          <a:xfrm>
            <a:off x="838200" y="96254"/>
            <a:ext cx="10515600" cy="1026694"/>
          </a:xfrm>
        </p:spPr>
        <p:txBody>
          <a:bodyPr/>
          <a:lstStyle/>
          <a:p>
            <a:pPr algn="ctr"/>
            <a:r>
              <a:rPr lang="en-US" b="1" dirty="0">
                <a:solidFill>
                  <a:srgbClr val="FF0000"/>
                </a:solidFill>
              </a:rPr>
              <a:t>Presentation Outline</a:t>
            </a:r>
            <a:endParaRPr lang="en-IN" b="1" dirty="0">
              <a:solidFill>
                <a:srgbClr val="FF0000"/>
              </a:solidFill>
            </a:endParaRPr>
          </a:p>
        </p:txBody>
      </p:sp>
      <p:sp>
        <p:nvSpPr>
          <p:cNvPr id="3" name="Content Placeholder 2">
            <a:extLst>
              <a:ext uri="{FF2B5EF4-FFF2-40B4-BE49-F238E27FC236}">
                <a16:creationId xmlns:a16="http://schemas.microsoft.com/office/drawing/2014/main" id="{3977FB6A-7282-4573-8492-0072E1942A48}"/>
              </a:ext>
            </a:extLst>
          </p:cNvPr>
          <p:cNvSpPr>
            <a:spLocks noGrp="1"/>
          </p:cNvSpPr>
          <p:nvPr>
            <p:ph idx="1"/>
          </p:nvPr>
        </p:nvSpPr>
        <p:spPr>
          <a:xfrm>
            <a:off x="838200" y="1275347"/>
            <a:ext cx="10515600" cy="4901616"/>
          </a:xfrm>
        </p:spPr>
        <p:txBody>
          <a:bodyPr>
            <a:normAutofit fontScale="62500" lnSpcReduction="20000"/>
          </a:bodyPr>
          <a:lstStyle/>
          <a:p>
            <a:r>
              <a:rPr lang="en-IN" dirty="0"/>
              <a:t>Introduction</a:t>
            </a:r>
          </a:p>
          <a:p>
            <a:r>
              <a:rPr lang="en-IN" dirty="0"/>
              <a:t>Research Motivation</a:t>
            </a:r>
          </a:p>
          <a:p>
            <a:r>
              <a:rPr lang="en-IN" dirty="0"/>
              <a:t>Problem statement</a:t>
            </a:r>
          </a:p>
          <a:p>
            <a:r>
              <a:rPr lang="en-IN" dirty="0"/>
              <a:t>Aim and Objectives</a:t>
            </a:r>
          </a:p>
          <a:p>
            <a:r>
              <a:rPr lang="en-IN" dirty="0"/>
              <a:t>Application of  Project</a:t>
            </a:r>
          </a:p>
          <a:p>
            <a:r>
              <a:rPr lang="en-IN" dirty="0"/>
              <a:t>Block Diagram</a:t>
            </a:r>
          </a:p>
          <a:p>
            <a:r>
              <a:rPr lang="en-IN" dirty="0"/>
              <a:t>Working</a:t>
            </a:r>
          </a:p>
          <a:p>
            <a:r>
              <a:rPr lang="en-IN" dirty="0"/>
              <a:t>Related Work</a:t>
            </a:r>
          </a:p>
          <a:p>
            <a:r>
              <a:rPr lang="en-IN" dirty="0"/>
              <a:t>List of Hardware Required</a:t>
            </a:r>
          </a:p>
          <a:p>
            <a:r>
              <a:rPr lang="en-IN" dirty="0"/>
              <a:t>Algorithm</a:t>
            </a:r>
          </a:p>
          <a:p>
            <a:r>
              <a:rPr lang="en-IN" dirty="0"/>
              <a:t>Flowchart</a:t>
            </a:r>
          </a:p>
          <a:p>
            <a:r>
              <a:rPr lang="en-IN" dirty="0"/>
              <a:t>Advantages and Disadvantages</a:t>
            </a:r>
          </a:p>
          <a:p>
            <a:r>
              <a:rPr lang="en-IN" dirty="0"/>
              <a:t>Image of Hardware</a:t>
            </a:r>
          </a:p>
          <a:p>
            <a:r>
              <a:rPr lang="en-IN" dirty="0"/>
              <a:t>conclusion</a:t>
            </a:r>
          </a:p>
          <a:p>
            <a:r>
              <a:rPr lang="en-IN" dirty="0"/>
              <a:t>References</a:t>
            </a:r>
          </a:p>
          <a:p>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01594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0E1B-8A39-4861-A05D-8C49C5DB1CC7}"/>
              </a:ext>
            </a:extLst>
          </p:cNvPr>
          <p:cNvSpPr>
            <a:spLocks noGrp="1"/>
          </p:cNvSpPr>
          <p:nvPr>
            <p:ph type="ctrTitle"/>
          </p:nvPr>
        </p:nvSpPr>
        <p:spPr/>
        <p:txBody>
          <a:bodyPr>
            <a:normAutofit/>
          </a:bodyPr>
          <a:lstStyle/>
          <a:p>
            <a:r>
              <a:rPr lang="en-IN" sz="7200" b="1" i="1" dirty="0">
                <a:solidFill>
                  <a:srgbClr val="FF0000"/>
                </a:solidFill>
              </a:rPr>
              <a:t>THANK YOU</a:t>
            </a:r>
          </a:p>
        </p:txBody>
      </p:sp>
    </p:spTree>
    <p:extLst>
      <p:ext uri="{BB962C8B-B14F-4D97-AF65-F5344CB8AC3E}">
        <p14:creationId xmlns:p14="http://schemas.microsoft.com/office/powerpoint/2010/main" val="97746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E13A-1809-4B2F-8909-E3A1E24E3B26}"/>
              </a:ext>
            </a:extLst>
          </p:cNvPr>
          <p:cNvSpPr>
            <a:spLocks noGrp="1"/>
          </p:cNvSpPr>
          <p:nvPr>
            <p:ph type="title"/>
          </p:nvPr>
        </p:nvSpPr>
        <p:spPr/>
        <p:txBody>
          <a:bodyPr/>
          <a:lstStyle/>
          <a:p>
            <a:pPr algn="ctr"/>
            <a:r>
              <a:rPr lang="en-US" b="1" dirty="0">
                <a:solidFill>
                  <a:srgbClr val="FF0000"/>
                </a:solidFill>
              </a:rPr>
              <a:t>Introduction</a:t>
            </a:r>
            <a:endParaRPr lang="en-IN" b="1" dirty="0">
              <a:solidFill>
                <a:srgbClr val="FF0000"/>
              </a:solidFill>
            </a:endParaRPr>
          </a:p>
        </p:txBody>
      </p:sp>
      <p:sp>
        <p:nvSpPr>
          <p:cNvPr id="3" name="Content Placeholder 2">
            <a:extLst>
              <a:ext uri="{FF2B5EF4-FFF2-40B4-BE49-F238E27FC236}">
                <a16:creationId xmlns:a16="http://schemas.microsoft.com/office/drawing/2014/main" id="{E32D2DEB-9A4C-4EB5-9996-6FDC2AF161CA}"/>
              </a:ext>
            </a:extLst>
          </p:cNvPr>
          <p:cNvSpPr>
            <a:spLocks noGrp="1"/>
          </p:cNvSpPr>
          <p:nvPr>
            <p:ph idx="1"/>
          </p:nvPr>
        </p:nvSpPr>
        <p:spPr/>
        <p:txBody>
          <a:bodyPr>
            <a:normAutofit fontScale="92500" lnSpcReduction="20000"/>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Distance measurement of an object in front or by the side of a moving entity is required in a large number of devices. These devices may be small or large and also quite simple or complicated. Such distance measurement systems are available. These uses various kinds of sensors and systems. Low cost and accuracy as well as speed is important in most of the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Among the various techniques of noncontact measurement, ultrasonic technique is the best when we need stable and accurate distance of obstacle, no matter what colour it is. It is also usable outside in the sun. As the human ear’s audible range is 20 Hz to 20 kHz, it is insensitive to ultrasonic waves, and hence the ultrasound waves can be used for applications in industries or vehicles without hindering human/other activity.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this project, we are going implement such a measurement system which uses ultrasonic sensor unit and an Arduino Uno based system. The Arduino Uno is easily available at low cost. An error correction is applied to minimize the error in the measured distance. Ultrasound sensors are very versatile in distance measurement. They are also providing the cheapest solutions. Ultrasound waves are useful for both the air and underwater. Ultrasonic sensors are also quite fast for most of the common applications. The working of this system is to take input from ultrasonic sensor about the obstacle and send it for processing to Arduino, then display the results on the lcd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449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4430-6049-403D-8CCA-5C17245F504E}"/>
              </a:ext>
            </a:extLst>
          </p:cNvPr>
          <p:cNvSpPr>
            <a:spLocks noGrp="1"/>
          </p:cNvSpPr>
          <p:nvPr>
            <p:ph type="title"/>
          </p:nvPr>
        </p:nvSpPr>
        <p:spPr/>
        <p:txBody>
          <a:bodyPr/>
          <a:lstStyle/>
          <a:p>
            <a:pPr algn="ctr"/>
            <a:r>
              <a:rPr lang="en-US" b="1" dirty="0">
                <a:solidFill>
                  <a:srgbClr val="FF0000"/>
                </a:solidFill>
              </a:rPr>
              <a:t>Research Motivation</a:t>
            </a:r>
            <a:endParaRPr lang="en-IN" b="1" dirty="0">
              <a:solidFill>
                <a:srgbClr val="FF0000"/>
              </a:solidFill>
            </a:endParaRPr>
          </a:p>
        </p:txBody>
      </p:sp>
      <p:sp>
        <p:nvSpPr>
          <p:cNvPr id="3" name="Content Placeholder 2">
            <a:extLst>
              <a:ext uri="{FF2B5EF4-FFF2-40B4-BE49-F238E27FC236}">
                <a16:creationId xmlns:a16="http://schemas.microsoft.com/office/drawing/2014/main" id="{8AA5C648-A732-435A-AB62-2BAFD0A7ABD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measuring with a tape, there is a chance that it will bend and may lead to inaccurate readings. With a typical tape measure, it requires two-hand operation in many cases. Also, in market the laser-based measurement devices are available but they can’t be used in direct sunlight. As IR sensors distance measurement systems cannot work good in different light conditions and also cannot work in water, hence to overcome all these drawbacks we are going to build a low-cost system to measure the distance which will work under water and is not affected by varying light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09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D244-4D4D-4C6B-BEA1-F69829D172EF}"/>
              </a:ext>
            </a:extLst>
          </p:cNvPr>
          <p:cNvSpPr>
            <a:spLocks noGrp="1"/>
          </p:cNvSpPr>
          <p:nvPr>
            <p:ph type="title"/>
          </p:nvPr>
        </p:nvSpPr>
        <p:spPr/>
        <p:txBody>
          <a:bodyPr/>
          <a:lstStyle/>
          <a:p>
            <a:pPr algn="ctr"/>
            <a:r>
              <a:rPr lang="en-US" b="1" dirty="0">
                <a:solidFill>
                  <a:srgbClr val="FF0000"/>
                </a:solidFill>
              </a:rPr>
              <a:t>Problem statement </a:t>
            </a:r>
            <a:endParaRPr lang="en-IN" b="1" dirty="0">
              <a:solidFill>
                <a:srgbClr val="FF0000"/>
              </a:solidFill>
            </a:endParaRPr>
          </a:p>
        </p:txBody>
      </p:sp>
      <p:sp>
        <p:nvSpPr>
          <p:cNvPr id="3" name="Content Placeholder 2">
            <a:extLst>
              <a:ext uri="{FF2B5EF4-FFF2-40B4-BE49-F238E27FC236}">
                <a16:creationId xmlns:a16="http://schemas.microsoft.com/office/drawing/2014/main" id="{B86552DB-880C-472C-9DA0-6E81A8DE66D5}"/>
              </a:ext>
            </a:extLst>
          </p:cNvPr>
          <p:cNvSpPr>
            <a:spLocks noGrp="1"/>
          </p:cNvSpPr>
          <p:nvPr>
            <p:ph idx="1"/>
          </p:nvPr>
        </p:nvSpPr>
        <p:spPr/>
        <p:txBody>
          <a:bodyPr/>
          <a:lstStyle/>
          <a:p>
            <a:pPr marL="0" indent="0">
              <a:buNone/>
            </a:pPr>
            <a:r>
              <a:rPr lang="en-US" dirty="0"/>
              <a:t>To design and develop contactless distance measurement system which uses ultrasonic waves to detect obstacle, by using ultrasonic distance measurement sensor HC SR-04 and Arduino Uno consisting of microcontroller Atmega 328P</a:t>
            </a:r>
            <a:endParaRPr lang="en-IN" dirty="0"/>
          </a:p>
        </p:txBody>
      </p:sp>
    </p:spTree>
    <p:extLst>
      <p:ext uri="{BB962C8B-B14F-4D97-AF65-F5344CB8AC3E}">
        <p14:creationId xmlns:p14="http://schemas.microsoft.com/office/powerpoint/2010/main" val="247163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C13A-6964-4A89-A352-CF34D3D90E76}"/>
              </a:ext>
            </a:extLst>
          </p:cNvPr>
          <p:cNvSpPr>
            <a:spLocks noGrp="1"/>
          </p:cNvSpPr>
          <p:nvPr>
            <p:ph type="title"/>
          </p:nvPr>
        </p:nvSpPr>
        <p:spPr/>
        <p:txBody>
          <a:bodyPr>
            <a:normAutofit/>
          </a:bodyPr>
          <a:lstStyle/>
          <a:p>
            <a:pPr algn="ctr"/>
            <a:r>
              <a:rPr lang="en-US" b="1" dirty="0">
                <a:solidFill>
                  <a:srgbClr val="FF0000"/>
                </a:solidFill>
              </a:rPr>
              <a:t>Aim and Objectives </a:t>
            </a:r>
            <a:br>
              <a:rPr lang="en-US" dirty="0"/>
            </a:br>
            <a:r>
              <a:rPr lang="en-US" sz="2000" b="1" dirty="0"/>
              <a:t>Research Title: contactless Distance Measurement System.</a:t>
            </a:r>
            <a:endParaRPr lang="en-IN" b="1" dirty="0"/>
          </a:p>
        </p:txBody>
      </p:sp>
      <p:sp>
        <p:nvSpPr>
          <p:cNvPr id="3" name="Content Placeholder 2">
            <a:extLst>
              <a:ext uri="{FF2B5EF4-FFF2-40B4-BE49-F238E27FC236}">
                <a16:creationId xmlns:a16="http://schemas.microsoft.com/office/drawing/2014/main" id="{DE9E892D-2B53-433A-A2F5-B80FF6474F37}"/>
              </a:ext>
            </a:extLst>
          </p:cNvPr>
          <p:cNvSpPr>
            <a:spLocks noGrp="1"/>
          </p:cNvSpPr>
          <p:nvPr>
            <p:ph idx="1"/>
          </p:nvPr>
        </p:nvSpPr>
        <p:spPr/>
        <p:txBody>
          <a:bodyPr>
            <a:normAutofit/>
          </a:bodyPr>
          <a:lstStyle/>
          <a:p>
            <a:r>
              <a:rPr lang="en-US" dirty="0"/>
              <a:t>Aim: </a:t>
            </a: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aim of this project is to design and develop contactless distance measurement system which uses ultrasonic waves to detect obstacle.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Objectives: </a:t>
            </a: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study the working of ultrasonic sensor, Arduino uno, lcd display.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study the behavior of ultrasonic waves i.e., reflection of ultrasound.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measure distance without direct contact with the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measure the distance with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system is to measure the distance between system and the object without any physical contact with the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919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D075-D2FE-4F0A-BF83-F7A03621878A}"/>
              </a:ext>
            </a:extLst>
          </p:cNvPr>
          <p:cNvSpPr>
            <a:spLocks noGrp="1"/>
          </p:cNvSpPr>
          <p:nvPr>
            <p:ph type="title"/>
          </p:nvPr>
        </p:nvSpPr>
        <p:spPr/>
        <p:txBody>
          <a:bodyPr/>
          <a:lstStyle/>
          <a:p>
            <a:pPr algn="ctr"/>
            <a:r>
              <a:rPr lang="en-US" b="1" dirty="0">
                <a:solidFill>
                  <a:srgbClr val="FF0000"/>
                </a:solidFill>
              </a:rPr>
              <a:t>Application of Project</a:t>
            </a:r>
            <a:endParaRPr lang="en-IN" b="1" dirty="0">
              <a:solidFill>
                <a:srgbClr val="FF0000"/>
              </a:solidFill>
            </a:endParaRPr>
          </a:p>
        </p:txBody>
      </p:sp>
      <p:sp>
        <p:nvSpPr>
          <p:cNvPr id="3" name="Content Placeholder 2">
            <a:extLst>
              <a:ext uri="{FF2B5EF4-FFF2-40B4-BE49-F238E27FC236}">
                <a16:creationId xmlns:a16="http://schemas.microsoft.com/office/drawing/2014/main" id="{77ACB867-484B-48F4-9A5C-BCB5BD892C91}"/>
              </a:ext>
            </a:extLst>
          </p:cNvPr>
          <p:cNvSpPr>
            <a:spLocks noGrp="1"/>
          </p:cNvSpPr>
          <p:nvPr>
            <p:ph idx="1"/>
          </p:nvPr>
        </p:nvSpPr>
        <p:spPr/>
        <p:txBody>
          <a:bodyPr/>
          <a:lstStyle/>
          <a:p>
            <a:pPr marL="0" indent="0">
              <a:buNone/>
            </a:pPr>
            <a:r>
              <a:rPr lang="en-US" dirty="0"/>
              <a:t>The proposed system can be used in following places.</a:t>
            </a:r>
          </a:p>
          <a:p>
            <a:pPr marL="514350" indent="-514350">
              <a:buFont typeface="+mj-lt"/>
              <a:buAutoNum type="arabicPeriod"/>
            </a:pPr>
            <a:r>
              <a:rPr lang="en-US" dirty="0"/>
              <a:t>Automobile self parking technology</a:t>
            </a:r>
          </a:p>
          <a:p>
            <a:pPr marL="514350" indent="-514350">
              <a:buFont typeface="+mj-lt"/>
              <a:buAutoNum type="arabicPeriod"/>
            </a:pPr>
            <a:r>
              <a:rPr lang="en-US" dirty="0"/>
              <a:t>Anti-Collision safety systems</a:t>
            </a:r>
          </a:p>
          <a:p>
            <a:pPr marL="514350" indent="-514350">
              <a:buFont typeface="+mj-lt"/>
              <a:buAutoNum type="arabicPeriod"/>
            </a:pPr>
            <a:r>
              <a:rPr lang="en-US" dirty="0"/>
              <a:t>Robotic obstacles detection system</a:t>
            </a:r>
          </a:p>
          <a:p>
            <a:pPr marL="514350" indent="-514350">
              <a:buFont typeface="+mj-lt"/>
              <a:buAutoNum type="arabicPeriod"/>
            </a:pPr>
            <a:r>
              <a:rPr lang="en-US" dirty="0"/>
              <a:t>Manufacturing technology</a:t>
            </a:r>
          </a:p>
          <a:p>
            <a:pPr marL="0" indent="0">
              <a:buNone/>
            </a:pPr>
            <a:endParaRPr lang="en-US" dirty="0"/>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20152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1E63-C397-4807-92C2-6A67D8DBEA8F}"/>
              </a:ext>
            </a:extLst>
          </p:cNvPr>
          <p:cNvSpPr>
            <a:spLocks noGrp="1"/>
          </p:cNvSpPr>
          <p:nvPr>
            <p:ph type="title"/>
          </p:nvPr>
        </p:nvSpPr>
        <p:spPr>
          <a:xfrm>
            <a:off x="838200" y="166689"/>
            <a:ext cx="10515600" cy="1204911"/>
          </a:xfrm>
        </p:spPr>
        <p:txBody>
          <a:bodyPr/>
          <a:lstStyle/>
          <a:p>
            <a:pPr algn="ctr"/>
            <a:r>
              <a:rPr lang="en-US" b="1" dirty="0">
                <a:solidFill>
                  <a:srgbClr val="FF0000"/>
                </a:solidFill>
              </a:rPr>
              <a:t>System Block Diagram</a:t>
            </a:r>
            <a:endParaRPr lang="en-IN" b="1" dirty="0">
              <a:solidFill>
                <a:srgbClr val="FF0000"/>
              </a:solidFill>
            </a:endParaRPr>
          </a:p>
        </p:txBody>
      </p:sp>
      <p:cxnSp>
        <p:nvCxnSpPr>
          <p:cNvPr id="10" name="Straight Arrow Connector 9">
            <a:extLst>
              <a:ext uri="{FF2B5EF4-FFF2-40B4-BE49-F238E27FC236}">
                <a16:creationId xmlns:a16="http://schemas.microsoft.com/office/drawing/2014/main" id="{C170F120-4CC3-4CDD-ABF1-0EC1BF7D472B}"/>
              </a:ext>
            </a:extLst>
          </p:cNvPr>
          <p:cNvCxnSpPr/>
          <p:nvPr/>
        </p:nvCxnSpPr>
        <p:spPr>
          <a:xfrm flipH="1">
            <a:off x="5052060" y="7226300"/>
            <a:ext cx="7620" cy="403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9">
            <a:extLst>
              <a:ext uri="{FF2B5EF4-FFF2-40B4-BE49-F238E27FC236}">
                <a16:creationId xmlns:a16="http://schemas.microsoft.com/office/drawing/2014/main" id="{80501DDD-3523-4A54-B8AD-8823583588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3" name="Rectangle 12">
            <a:extLst>
              <a:ext uri="{FF2B5EF4-FFF2-40B4-BE49-F238E27FC236}">
                <a16:creationId xmlns:a16="http://schemas.microsoft.com/office/drawing/2014/main" id="{B2FBB8F4-D2B7-4BAD-B39A-A55B8A469A66}"/>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36E327CF-5225-466D-BD66-8FFB7A324A5A}"/>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15" name="Rectangle 14">
            <a:extLst>
              <a:ext uri="{FF2B5EF4-FFF2-40B4-BE49-F238E27FC236}">
                <a16:creationId xmlns:a16="http://schemas.microsoft.com/office/drawing/2014/main" id="{C1FF61ED-92C5-4827-BF6D-35E0FA013879}"/>
              </a:ext>
            </a:extLst>
          </p:cNvPr>
          <p:cNvSpPr/>
          <p:nvPr/>
        </p:nvSpPr>
        <p:spPr>
          <a:xfrm>
            <a:off x="1026695" y="1828800"/>
            <a:ext cx="1499937" cy="521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a:t>
            </a:r>
            <a:endParaRPr lang="en-IN" dirty="0"/>
          </a:p>
        </p:txBody>
      </p:sp>
      <p:sp>
        <p:nvSpPr>
          <p:cNvPr id="16" name="Rectangle: Rounded Corners 15">
            <a:extLst>
              <a:ext uri="{FF2B5EF4-FFF2-40B4-BE49-F238E27FC236}">
                <a16:creationId xmlns:a16="http://schemas.microsoft.com/office/drawing/2014/main" id="{2DB3B824-ECDD-461C-AAEA-9D1469624A94}"/>
              </a:ext>
            </a:extLst>
          </p:cNvPr>
          <p:cNvSpPr/>
          <p:nvPr/>
        </p:nvSpPr>
        <p:spPr>
          <a:xfrm>
            <a:off x="1026695" y="3256548"/>
            <a:ext cx="1367591" cy="1892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a:t>
            </a:r>
          </a:p>
          <a:p>
            <a:pPr algn="ctr"/>
            <a:r>
              <a:rPr lang="en-US" dirty="0"/>
              <a:t>Uno</a:t>
            </a:r>
            <a:endParaRPr lang="en-IN" dirty="0"/>
          </a:p>
        </p:txBody>
      </p:sp>
      <p:sp>
        <p:nvSpPr>
          <p:cNvPr id="17" name="Rectangle 16">
            <a:extLst>
              <a:ext uri="{FF2B5EF4-FFF2-40B4-BE49-F238E27FC236}">
                <a16:creationId xmlns:a16="http://schemas.microsoft.com/office/drawing/2014/main" id="{63789F76-5B0C-4011-BD67-518836BAFE82}"/>
              </a:ext>
            </a:extLst>
          </p:cNvPr>
          <p:cNvSpPr/>
          <p:nvPr/>
        </p:nvSpPr>
        <p:spPr>
          <a:xfrm>
            <a:off x="3994886" y="2350168"/>
            <a:ext cx="117187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Ultrasonic </a:t>
            </a:r>
          </a:p>
          <a:p>
            <a:pPr algn="ctr"/>
            <a:r>
              <a:rPr lang="en-US" dirty="0"/>
              <a:t>Sensor</a:t>
            </a:r>
          </a:p>
          <a:p>
            <a:pPr algn="ctr"/>
            <a:r>
              <a:rPr lang="en-US" dirty="0"/>
              <a:t>HC-SR04</a:t>
            </a:r>
            <a:endParaRPr lang="en-IN" dirty="0"/>
          </a:p>
        </p:txBody>
      </p:sp>
      <p:sp>
        <p:nvSpPr>
          <p:cNvPr id="18" name="Oval 17">
            <a:extLst>
              <a:ext uri="{FF2B5EF4-FFF2-40B4-BE49-F238E27FC236}">
                <a16:creationId xmlns:a16="http://schemas.microsoft.com/office/drawing/2014/main" id="{A026F0FE-98EE-41F4-8731-FACC02AD3907}"/>
              </a:ext>
            </a:extLst>
          </p:cNvPr>
          <p:cNvSpPr/>
          <p:nvPr/>
        </p:nvSpPr>
        <p:spPr>
          <a:xfrm>
            <a:off x="6157762" y="2213810"/>
            <a:ext cx="1219200" cy="898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endParaRPr lang="en-IN" dirty="0"/>
          </a:p>
        </p:txBody>
      </p:sp>
      <p:sp>
        <p:nvSpPr>
          <p:cNvPr id="19" name="Rectangle 18">
            <a:extLst>
              <a:ext uri="{FF2B5EF4-FFF2-40B4-BE49-F238E27FC236}">
                <a16:creationId xmlns:a16="http://schemas.microsoft.com/office/drawing/2014/main" id="{8AA996C5-B826-418A-8FFC-2725E0693836}"/>
              </a:ext>
            </a:extLst>
          </p:cNvPr>
          <p:cNvSpPr/>
          <p:nvPr/>
        </p:nvSpPr>
        <p:spPr>
          <a:xfrm>
            <a:off x="3133024" y="4328947"/>
            <a:ext cx="4067475" cy="713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16*2 LCD Display</a:t>
            </a:r>
            <a:endParaRPr lang="en-IN" dirty="0"/>
          </a:p>
        </p:txBody>
      </p:sp>
      <p:sp>
        <p:nvSpPr>
          <p:cNvPr id="20" name="Arrow: Down 19">
            <a:extLst>
              <a:ext uri="{FF2B5EF4-FFF2-40B4-BE49-F238E27FC236}">
                <a16:creationId xmlns:a16="http://schemas.microsoft.com/office/drawing/2014/main" id="{CFB00AD4-EEED-48D0-AB07-45EDFDE39C37}"/>
              </a:ext>
            </a:extLst>
          </p:cNvPr>
          <p:cNvSpPr/>
          <p:nvPr/>
        </p:nvSpPr>
        <p:spPr>
          <a:xfrm>
            <a:off x="1597192" y="2516354"/>
            <a:ext cx="226595" cy="521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Bent 20">
            <a:extLst>
              <a:ext uri="{FF2B5EF4-FFF2-40B4-BE49-F238E27FC236}">
                <a16:creationId xmlns:a16="http://schemas.microsoft.com/office/drawing/2014/main" id="{3527FB16-47CA-405A-A8E6-BDD08BE2D8EE}"/>
              </a:ext>
            </a:extLst>
          </p:cNvPr>
          <p:cNvSpPr/>
          <p:nvPr/>
        </p:nvSpPr>
        <p:spPr>
          <a:xfrm>
            <a:off x="8141368" y="2749133"/>
            <a:ext cx="45719" cy="457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4" name="Arrow: Right 23">
            <a:extLst>
              <a:ext uri="{FF2B5EF4-FFF2-40B4-BE49-F238E27FC236}">
                <a16:creationId xmlns:a16="http://schemas.microsoft.com/office/drawing/2014/main" id="{0DA15934-0495-4DE0-85BF-F68144FD6C86}"/>
              </a:ext>
            </a:extLst>
          </p:cNvPr>
          <p:cNvSpPr/>
          <p:nvPr/>
        </p:nvSpPr>
        <p:spPr>
          <a:xfrm>
            <a:off x="2526632" y="4577598"/>
            <a:ext cx="521368" cy="216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Left-Right 24">
            <a:extLst>
              <a:ext uri="{FF2B5EF4-FFF2-40B4-BE49-F238E27FC236}">
                <a16:creationId xmlns:a16="http://schemas.microsoft.com/office/drawing/2014/main" id="{C1D3F24A-FCD4-43B7-B296-CC7CF95CB511}"/>
              </a:ext>
            </a:extLst>
          </p:cNvPr>
          <p:cNvSpPr/>
          <p:nvPr/>
        </p:nvSpPr>
        <p:spPr>
          <a:xfrm>
            <a:off x="5269832" y="2588379"/>
            <a:ext cx="826168" cy="183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Arrow: Left-Up 26">
            <a:extLst>
              <a:ext uri="{FF2B5EF4-FFF2-40B4-BE49-F238E27FC236}">
                <a16:creationId xmlns:a16="http://schemas.microsoft.com/office/drawing/2014/main" id="{697EBACE-099A-4D74-9D14-16D8E4660427}"/>
              </a:ext>
            </a:extLst>
          </p:cNvPr>
          <p:cNvSpPr/>
          <p:nvPr/>
        </p:nvSpPr>
        <p:spPr>
          <a:xfrm rot="10800000">
            <a:off x="2159368" y="2659856"/>
            <a:ext cx="1499937" cy="52136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6877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61299E-7F48-4273-B9F2-B9B33523AFCE}"/>
              </a:ext>
            </a:extLst>
          </p:cNvPr>
          <p:cNvPicPr>
            <a:picLocks noChangeAspect="1"/>
          </p:cNvPicPr>
          <p:nvPr/>
        </p:nvPicPr>
        <p:blipFill>
          <a:blip r:embed="rId2"/>
          <a:stretch>
            <a:fillRect/>
          </a:stretch>
        </p:blipFill>
        <p:spPr>
          <a:xfrm>
            <a:off x="1837372" y="1522805"/>
            <a:ext cx="7987348" cy="5081195"/>
          </a:xfrm>
          <a:prstGeom prst="rect">
            <a:avLst/>
          </a:prstGeom>
        </p:spPr>
      </p:pic>
      <p:sp>
        <p:nvSpPr>
          <p:cNvPr id="5" name="Title 1">
            <a:extLst>
              <a:ext uri="{FF2B5EF4-FFF2-40B4-BE49-F238E27FC236}">
                <a16:creationId xmlns:a16="http://schemas.microsoft.com/office/drawing/2014/main" id="{6751319B-9D0A-4D8E-97FD-851231B2F735}"/>
              </a:ext>
            </a:extLst>
          </p:cNvPr>
          <p:cNvSpPr>
            <a:spLocks noGrp="1"/>
          </p:cNvSpPr>
          <p:nvPr>
            <p:ph type="title"/>
          </p:nvPr>
        </p:nvSpPr>
        <p:spPr>
          <a:xfrm>
            <a:off x="838200" y="64167"/>
            <a:ext cx="10515600" cy="1050759"/>
          </a:xfrm>
        </p:spPr>
        <p:txBody>
          <a:bodyPr/>
          <a:lstStyle/>
          <a:p>
            <a:pPr algn="ctr"/>
            <a:r>
              <a:rPr lang="en-US" b="1" dirty="0">
                <a:solidFill>
                  <a:srgbClr val="FF0000"/>
                </a:solidFill>
              </a:rPr>
              <a:t>Working of System</a:t>
            </a:r>
            <a:endParaRPr lang="en-IN" b="1" dirty="0">
              <a:solidFill>
                <a:srgbClr val="FF0000"/>
              </a:solidFill>
            </a:endParaRPr>
          </a:p>
        </p:txBody>
      </p:sp>
    </p:spTree>
    <p:extLst>
      <p:ext uri="{BB962C8B-B14F-4D97-AF65-F5344CB8AC3E}">
        <p14:creationId xmlns:p14="http://schemas.microsoft.com/office/powerpoint/2010/main" val="48794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1804</Words>
  <Application>Microsoft Office PowerPoint</Application>
  <PresentationFormat>Widescreen</PresentationFormat>
  <Paragraphs>153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Lora</vt:lpstr>
      <vt:lpstr>Roboto</vt:lpstr>
      <vt:lpstr>Times New Roman</vt:lpstr>
      <vt:lpstr>Office Theme</vt:lpstr>
      <vt:lpstr>A Presentation on “Contactless Distance Measurement System” </vt:lpstr>
      <vt:lpstr>Presentation Outline</vt:lpstr>
      <vt:lpstr>Introduction</vt:lpstr>
      <vt:lpstr>Research Motivation</vt:lpstr>
      <vt:lpstr>Problem statement </vt:lpstr>
      <vt:lpstr>Aim and Objectives  Research Title: contactless Distance Measurement System.</vt:lpstr>
      <vt:lpstr>Application of Project</vt:lpstr>
      <vt:lpstr>System Block Diagram</vt:lpstr>
      <vt:lpstr>Working of System</vt:lpstr>
      <vt:lpstr>PowerPoint Presentation</vt:lpstr>
      <vt:lpstr>Related Work</vt:lpstr>
      <vt:lpstr>List of Hardware Required</vt:lpstr>
      <vt:lpstr>Algorithm</vt:lpstr>
      <vt:lpstr>Flowchart</vt:lpstr>
      <vt:lpstr>Advantages and Disadvantages</vt:lpstr>
      <vt:lpstr>Image of Hardware prototype</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“Contactless Distance Measurement System”</dc:title>
  <dc:creator>Aditya Varpe</dc:creator>
  <cp:lastModifiedBy>Onkar Waman</cp:lastModifiedBy>
  <cp:revision>8</cp:revision>
  <dcterms:created xsi:type="dcterms:W3CDTF">2022-04-25T14:01:45Z</dcterms:created>
  <dcterms:modified xsi:type="dcterms:W3CDTF">2022-04-27T05:48:58Z</dcterms:modified>
</cp:coreProperties>
</file>