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67" r:id="rId4"/>
    <p:sldId id="268" r:id="rId5"/>
    <p:sldId id="259" r:id="rId6"/>
    <p:sldId id="260" r:id="rId7"/>
    <p:sldId id="264" r:id="rId8"/>
    <p:sldId id="262" r:id="rId9"/>
    <p:sldId id="276" r:id="rId10"/>
    <p:sldId id="278" r:id="rId11"/>
    <p:sldId id="279" r:id="rId12"/>
    <p:sldId id="280" r:id="rId13"/>
    <p:sldId id="281" r:id="rId14"/>
    <p:sldId id="282" r:id="rId15"/>
    <p:sldId id="263" r:id="rId16"/>
    <p:sldId id="269" r:id="rId17"/>
    <p:sldId id="265" r:id="rId18"/>
    <p:sldId id="272" r:id="rId19"/>
    <p:sldId id="261" r:id="rId20"/>
    <p:sldId id="273" r:id="rId21"/>
    <p:sldId id="270" r:id="rId22"/>
    <p:sldId id="277"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1" d="100"/>
          <a:sy n="91" d="100"/>
        </p:scale>
        <p:origin x="2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43275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33941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B999A-4B86-4791-B8C0-9E1C4A1E3977}"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6156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3148498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B999A-4B86-4791-B8C0-9E1C4A1E3977}"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8863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361393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4178319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343274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49574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97743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256258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403911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236553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368101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206892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75C44B-DD50-4E6C-84EA-3A2BD5DBC3D5}" type="datetimeFigureOut">
              <a:rPr lang="en-IN" smtClean="0"/>
              <a:t>08-05-2023</a:t>
            </a:fld>
            <a:endParaRPr lang="en-IN" dirty="0"/>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66386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75C44B-DD50-4E6C-84EA-3A2BD5DBC3D5}" type="datetimeFigureOut">
              <a:rPr lang="en-IN" smtClean="0"/>
              <a:t>08-05-2023</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DB999A-4B86-4791-B8C0-9E1C4A1E3977}" type="slidenum">
              <a:rPr lang="en-IN" smtClean="0"/>
              <a:t>‹#›</a:t>
            </a:fld>
            <a:endParaRPr lang="en-IN" dirty="0"/>
          </a:p>
        </p:txBody>
      </p:sp>
    </p:spTree>
    <p:extLst>
      <p:ext uri="{BB962C8B-B14F-4D97-AF65-F5344CB8AC3E}">
        <p14:creationId xmlns:p14="http://schemas.microsoft.com/office/powerpoint/2010/main" val="1127096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26273DA-926D-4891-ADB5-215AA18CB75E}"/>
              </a:ext>
            </a:extLst>
          </p:cNvPr>
          <p:cNvSpPr>
            <a:spLocks noGrp="1"/>
          </p:cNvSpPr>
          <p:nvPr>
            <p:ph idx="1"/>
          </p:nvPr>
        </p:nvSpPr>
        <p:spPr>
          <a:xfrm>
            <a:off x="915136" y="2189527"/>
            <a:ext cx="9646603" cy="4023455"/>
          </a:xfrm>
        </p:spPr>
        <p:txBody>
          <a:bodyPr>
            <a:normAutofit fontScale="85000" lnSpcReduction="20000"/>
          </a:bodyPr>
          <a:lstStyle/>
          <a:p>
            <a:pPr marL="0" indent="0" algn="ctr">
              <a:buNone/>
            </a:pPr>
            <a:r>
              <a:rPr lang="en-US" sz="3500" b="1" dirty="0">
                <a:solidFill>
                  <a:srgbClr val="FF0000"/>
                </a:solidFill>
                <a:latin typeface="Times New Roman" panose="02020603050405020304" pitchFamily="18" charset="0"/>
                <a:cs typeface="Times New Roman" panose="02020603050405020304" pitchFamily="18" charset="0"/>
              </a:rPr>
              <a:t>A Presentation on</a:t>
            </a:r>
            <a:br>
              <a:rPr lang="en-US" sz="3900" b="1" dirty="0">
                <a:latin typeface="Times New Roman" panose="02020603050405020304" pitchFamily="18" charset="0"/>
                <a:cs typeface="Times New Roman" panose="02020603050405020304" pitchFamily="18" charset="0"/>
              </a:rPr>
            </a:br>
            <a:r>
              <a:rPr lang="en-US" sz="3900" b="1" dirty="0">
                <a:latin typeface="Times New Roman" panose="02020603050405020304" pitchFamily="18" charset="0"/>
                <a:cs typeface="Times New Roman" panose="02020603050405020304" pitchFamily="18" charset="0"/>
              </a:rPr>
              <a:t>“Ultrasonic Glasses for the Blind”</a:t>
            </a:r>
            <a:endParaRPr lang="en-IN" sz="3900" dirty="0"/>
          </a:p>
          <a:p>
            <a:pPr marL="0" indent="0" algn="ctr">
              <a:buNone/>
            </a:pPr>
            <a:r>
              <a:rPr lang="en-IN" sz="2600" b="1" dirty="0">
                <a:latin typeface="Times New Roman" panose="02020603050405020304" pitchFamily="18" charset="0"/>
                <a:cs typeface="Times New Roman" panose="02020603050405020304" pitchFamily="18" charset="0"/>
              </a:rPr>
              <a:t>Under Mini Project</a:t>
            </a:r>
          </a:p>
          <a:p>
            <a:pPr marL="0" indent="0" algn="ctr">
              <a:buNone/>
            </a:pPr>
            <a:r>
              <a:rPr lang="en-IN" sz="2600" b="1" dirty="0">
                <a:solidFill>
                  <a:srgbClr val="FF0000"/>
                </a:solidFill>
                <a:latin typeface="Times New Roman" panose="02020603050405020304" pitchFamily="18" charset="0"/>
                <a:cs typeface="Times New Roman" panose="02020603050405020304" pitchFamily="18" charset="0"/>
              </a:rPr>
              <a:t>Savitribai Phule Pune University, Pune</a:t>
            </a:r>
          </a:p>
          <a:p>
            <a:pPr marL="0" indent="0" algn="ctr">
              <a:buNone/>
            </a:pPr>
            <a:r>
              <a:rPr lang="en-IN" sz="2200" dirty="0">
                <a:latin typeface="Times New Roman" panose="02020603050405020304" pitchFamily="18" charset="0"/>
                <a:cs typeface="Times New Roman" panose="02020603050405020304" pitchFamily="18" charset="0"/>
              </a:rPr>
              <a:t>By</a:t>
            </a:r>
          </a:p>
          <a:p>
            <a:pPr marL="0" indent="0">
              <a:buNone/>
            </a:pPr>
            <a:r>
              <a:rPr lang="en-IN" sz="26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Sarthak Devidas Varade (68)</a:t>
            </a:r>
          </a:p>
          <a:p>
            <a:pPr marL="0" indent="0">
              <a:buNone/>
            </a:pPr>
            <a:r>
              <a:rPr lang="en-IN" sz="2200" dirty="0">
                <a:latin typeface="Times New Roman" panose="02020603050405020304" pitchFamily="18" charset="0"/>
                <a:cs typeface="Times New Roman" panose="02020603050405020304" pitchFamily="18" charset="0"/>
              </a:rPr>
              <a:t>							Onkar Uttam Waman (73)</a:t>
            </a:r>
          </a:p>
          <a:p>
            <a:pPr marL="0" indent="0">
              <a:buNone/>
            </a:pPr>
            <a:r>
              <a:rPr lang="en-IN" sz="2200" dirty="0">
                <a:latin typeface="Times New Roman" panose="02020603050405020304" pitchFamily="18" charset="0"/>
                <a:cs typeface="Times New Roman" panose="02020603050405020304" pitchFamily="18" charset="0"/>
              </a:rPr>
              <a:t>							Omkar Sunil Yelmame (74)</a:t>
            </a:r>
          </a:p>
          <a:p>
            <a:pPr marL="0" indent="0" algn="ctr">
              <a:buNone/>
            </a:pPr>
            <a:r>
              <a:rPr lang="en-IN" sz="2600" dirty="0">
                <a:solidFill>
                  <a:srgbClr val="FF0000"/>
                </a:solidFill>
                <a:latin typeface="Times New Roman" panose="02020603050405020304" pitchFamily="18" charset="0"/>
                <a:cs typeface="Times New Roman" panose="02020603050405020304" pitchFamily="18" charset="0"/>
              </a:rPr>
              <a:t>Under The Guidance of</a:t>
            </a:r>
          </a:p>
          <a:p>
            <a:pPr marL="0" indent="0" algn="ctr">
              <a:buNone/>
            </a:pPr>
            <a:r>
              <a:rPr lang="en-IN" sz="2600" b="1" dirty="0">
                <a:latin typeface="Times New Roman" panose="02020603050405020304" pitchFamily="18" charset="0"/>
                <a:cs typeface="Times New Roman" panose="02020603050405020304" pitchFamily="18" charset="0"/>
              </a:rPr>
              <a:t>Prof. R. K. Kharat</a:t>
            </a:r>
          </a:p>
          <a:p>
            <a:pPr marL="0" indent="0" algn="ctr">
              <a:buNone/>
            </a:pPr>
            <a:endParaRPr lang="en-IN" sz="2000" dirty="0"/>
          </a:p>
          <a:p>
            <a:pPr marL="0" indent="0" algn="ctr">
              <a:buNone/>
            </a:pPr>
            <a:endParaRPr lang="en-IN" sz="2000" dirty="0"/>
          </a:p>
          <a:p>
            <a:pPr marL="0" indent="0" algn="ctr">
              <a:buNone/>
            </a:pPr>
            <a:endParaRPr lang="en-IN" sz="2000" dirty="0"/>
          </a:p>
          <a:p>
            <a:pPr marL="0" indent="0" algn="ctr">
              <a:buNone/>
            </a:pPr>
            <a:endParaRPr lang="en-IN" sz="2000" dirty="0"/>
          </a:p>
          <a:p>
            <a:pPr marL="0" indent="0">
              <a:buNone/>
            </a:pPr>
            <a:endParaRPr lang="en-IN" dirty="0"/>
          </a:p>
        </p:txBody>
      </p:sp>
      <p:pic>
        <p:nvPicPr>
          <p:cNvPr id="13" name="Picture 12">
            <a:extLst>
              <a:ext uri="{FF2B5EF4-FFF2-40B4-BE49-F238E27FC236}">
                <a16:creationId xmlns:a16="http://schemas.microsoft.com/office/drawing/2014/main" id="{62278B7D-3AF6-4809-A542-7DE55ADAB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050" y="242347"/>
            <a:ext cx="1820779" cy="1459832"/>
          </a:xfrm>
          <a:prstGeom prst="rect">
            <a:avLst/>
          </a:prstGeom>
        </p:spPr>
      </p:pic>
    </p:spTree>
    <p:extLst>
      <p:ext uri="{BB962C8B-B14F-4D97-AF65-F5344CB8AC3E}">
        <p14:creationId xmlns:p14="http://schemas.microsoft.com/office/powerpoint/2010/main" val="187791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3BF477-1549-89B3-3C68-62A854CF2ADF}"/>
              </a:ext>
            </a:extLst>
          </p:cNvPr>
          <p:cNvSpPr>
            <a:spLocks noGrp="1"/>
          </p:cNvSpPr>
          <p:nvPr>
            <p:ph type="title"/>
          </p:nvPr>
        </p:nvSpPr>
        <p:spPr>
          <a:xfrm>
            <a:off x="838200" y="64167"/>
            <a:ext cx="10515600" cy="1050759"/>
          </a:xfrm>
        </p:spPr>
        <p:txBody>
          <a:bodyPr/>
          <a:lstStyle/>
          <a:p>
            <a:pPr algn="ctr"/>
            <a:r>
              <a:rPr lang="en-IN" b="1" dirty="0">
                <a:solidFill>
                  <a:srgbClr val="002060"/>
                </a:solidFill>
                <a:latin typeface="Times New Roman" panose="02020603050405020304" pitchFamily="18" charset="0"/>
                <a:cs typeface="Times New Roman" panose="02020603050405020304" pitchFamily="18" charset="0"/>
              </a:rPr>
              <a:t>Components ratings</a:t>
            </a:r>
          </a:p>
        </p:txBody>
      </p:sp>
      <p:pic>
        <p:nvPicPr>
          <p:cNvPr id="2" name="Content Placeholder 1">
            <a:extLst>
              <a:ext uri="{FF2B5EF4-FFF2-40B4-BE49-F238E27FC236}">
                <a16:creationId xmlns:a16="http://schemas.microsoft.com/office/drawing/2014/main" id="{8132919A-ED8A-F525-2CA2-CDF25817C987}"/>
              </a:ext>
            </a:extLst>
          </p:cNvPr>
          <p:cNvPicPr>
            <a:picLocks noGrp="1" noChangeAspect="1"/>
          </p:cNvPicPr>
          <p:nvPr>
            <p:ph idx="1"/>
          </p:nvPr>
        </p:nvPicPr>
        <p:blipFill>
          <a:blip r:embed="rId2"/>
          <a:stretch>
            <a:fillRect/>
          </a:stretch>
        </p:blipFill>
        <p:spPr>
          <a:xfrm>
            <a:off x="7121258" y="766044"/>
            <a:ext cx="4665274" cy="3218727"/>
          </a:xfrm>
          <a:prstGeom prst="rect">
            <a:avLst/>
          </a:prstGeom>
        </p:spPr>
      </p:pic>
      <p:sp>
        <p:nvSpPr>
          <p:cNvPr id="6" name="TextBox 5">
            <a:extLst>
              <a:ext uri="{FF2B5EF4-FFF2-40B4-BE49-F238E27FC236}">
                <a16:creationId xmlns:a16="http://schemas.microsoft.com/office/drawing/2014/main" id="{FBD960F5-3209-219C-4EF9-2D43EBEC6A86}"/>
              </a:ext>
            </a:extLst>
          </p:cNvPr>
          <p:cNvSpPr txBox="1"/>
          <p:nvPr/>
        </p:nvSpPr>
        <p:spPr>
          <a:xfrm>
            <a:off x="1651932" y="2138111"/>
            <a:ext cx="6094602" cy="341632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Microcontroller: ATmega328P</a:t>
            </a:r>
          </a:p>
          <a:p>
            <a:r>
              <a:rPr lang="en-IN" dirty="0">
                <a:latin typeface="Times New Roman" panose="02020603050405020304" pitchFamily="18" charset="0"/>
                <a:cs typeface="Times New Roman" panose="02020603050405020304" pitchFamily="18" charset="0"/>
              </a:rPr>
              <a:t>•	Operating Voltage: 5V</a:t>
            </a:r>
          </a:p>
          <a:p>
            <a:r>
              <a:rPr lang="en-IN" dirty="0">
                <a:latin typeface="Times New Roman" panose="02020603050405020304" pitchFamily="18" charset="0"/>
                <a:cs typeface="Times New Roman" panose="02020603050405020304" pitchFamily="18" charset="0"/>
              </a:rPr>
              <a:t>•	Input Voltage (recommended): 7-12V</a:t>
            </a:r>
          </a:p>
          <a:p>
            <a:r>
              <a:rPr lang="en-IN" dirty="0">
                <a:latin typeface="Times New Roman" panose="02020603050405020304" pitchFamily="18" charset="0"/>
                <a:cs typeface="Times New Roman" panose="02020603050405020304" pitchFamily="18" charset="0"/>
              </a:rPr>
              <a:t>•	Input Voltage (limits): 6-20V</a:t>
            </a:r>
          </a:p>
          <a:p>
            <a:r>
              <a:rPr lang="en-IN" dirty="0">
                <a:latin typeface="Times New Roman" panose="02020603050405020304" pitchFamily="18" charset="0"/>
                <a:cs typeface="Times New Roman" panose="02020603050405020304" pitchFamily="18" charset="0"/>
              </a:rPr>
              <a:t>•	Digital I/O Pins: 14 (of which 6 provide PWM output)</a:t>
            </a:r>
          </a:p>
          <a:p>
            <a:r>
              <a:rPr lang="en-IN" dirty="0">
                <a:latin typeface="Times New Roman" panose="02020603050405020304" pitchFamily="18" charset="0"/>
                <a:cs typeface="Times New Roman" panose="02020603050405020304" pitchFamily="18" charset="0"/>
              </a:rPr>
              <a:t>•	Analog Input Pins: 6</a:t>
            </a:r>
          </a:p>
          <a:p>
            <a:r>
              <a:rPr lang="en-IN" dirty="0">
                <a:latin typeface="Times New Roman" panose="02020603050405020304" pitchFamily="18" charset="0"/>
                <a:cs typeface="Times New Roman" panose="02020603050405020304" pitchFamily="18" charset="0"/>
              </a:rPr>
              <a:t>•	DC Current per I/O Pin: 40 mA</a:t>
            </a:r>
          </a:p>
          <a:p>
            <a:r>
              <a:rPr lang="en-IN" dirty="0">
                <a:latin typeface="Times New Roman" panose="02020603050405020304" pitchFamily="18" charset="0"/>
                <a:cs typeface="Times New Roman" panose="02020603050405020304" pitchFamily="18" charset="0"/>
              </a:rPr>
              <a:t>•	DC Current for 3.3V Pin: 50 mA</a:t>
            </a:r>
          </a:p>
          <a:p>
            <a:r>
              <a:rPr lang="en-IN" dirty="0">
                <a:latin typeface="Times New Roman" panose="02020603050405020304" pitchFamily="18" charset="0"/>
                <a:cs typeface="Times New Roman" panose="02020603050405020304" pitchFamily="18" charset="0"/>
              </a:rPr>
              <a:t>•	Flash Memory: 32 KB of which 0.5 KB used by bootloader</a:t>
            </a:r>
          </a:p>
          <a:p>
            <a:r>
              <a:rPr lang="en-IN" dirty="0">
                <a:latin typeface="Times New Roman" panose="02020603050405020304" pitchFamily="18" charset="0"/>
                <a:cs typeface="Times New Roman" panose="02020603050405020304" pitchFamily="18" charset="0"/>
              </a:rPr>
              <a:t>•	SRAM: 2 KB (ATmega328)</a:t>
            </a:r>
          </a:p>
          <a:p>
            <a:r>
              <a:rPr lang="en-IN" dirty="0">
                <a:latin typeface="Times New Roman" panose="02020603050405020304" pitchFamily="18" charset="0"/>
                <a:cs typeface="Times New Roman" panose="02020603050405020304" pitchFamily="18" charset="0"/>
              </a:rPr>
              <a:t>•	EEPROM: 1 KB (ATmega328)</a:t>
            </a:r>
          </a:p>
          <a:p>
            <a:r>
              <a:rPr lang="en-IN" dirty="0">
                <a:latin typeface="Times New Roman" panose="02020603050405020304" pitchFamily="18" charset="0"/>
                <a:cs typeface="Times New Roman" panose="02020603050405020304" pitchFamily="18" charset="0"/>
              </a:rPr>
              <a:t>•	Clock Speed: 16 MHz</a:t>
            </a:r>
          </a:p>
        </p:txBody>
      </p:sp>
      <p:sp>
        <p:nvSpPr>
          <p:cNvPr id="7" name="Title 1">
            <a:extLst>
              <a:ext uri="{FF2B5EF4-FFF2-40B4-BE49-F238E27FC236}">
                <a16:creationId xmlns:a16="http://schemas.microsoft.com/office/drawing/2014/main" id="{A377DAE8-52C8-83DF-B74B-097E0CCEAB5C}"/>
              </a:ext>
            </a:extLst>
          </p:cNvPr>
          <p:cNvSpPr txBox="1">
            <a:spLocks/>
          </p:cNvSpPr>
          <p:nvPr/>
        </p:nvSpPr>
        <p:spPr>
          <a:xfrm>
            <a:off x="1526797" y="1001990"/>
            <a:ext cx="3687660" cy="10507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b="1" dirty="0">
                <a:solidFill>
                  <a:srgbClr val="002060"/>
                </a:solidFill>
                <a:latin typeface="Times New Roman" panose="02020603050405020304" pitchFamily="18" charset="0"/>
                <a:cs typeface="Times New Roman" panose="02020603050405020304" pitchFamily="18" charset="0"/>
              </a:rPr>
              <a:t>Arduino Uno R3</a:t>
            </a:r>
          </a:p>
        </p:txBody>
      </p:sp>
    </p:spTree>
    <p:extLst>
      <p:ext uri="{BB962C8B-B14F-4D97-AF65-F5344CB8AC3E}">
        <p14:creationId xmlns:p14="http://schemas.microsoft.com/office/powerpoint/2010/main" val="310971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A0C4-4D5B-4BAF-68FD-B9D49B8066E2}"/>
              </a:ext>
            </a:extLst>
          </p:cNvPr>
          <p:cNvSpPr>
            <a:spLocks noGrp="1"/>
          </p:cNvSpPr>
          <p:nvPr>
            <p:ph type="title"/>
          </p:nvPr>
        </p:nvSpPr>
        <p:spPr>
          <a:xfrm>
            <a:off x="2148309" y="501396"/>
            <a:ext cx="4764219" cy="1280890"/>
          </a:xfrm>
        </p:spPr>
        <p:txBody>
          <a:bodyPr>
            <a:normAutofit/>
          </a:bodyPr>
          <a:lstStyle/>
          <a:p>
            <a:r>
              <a:rPr lang="en-US" sz="2800" b="1" dirty="0">
                <a:effectLst/>
                <a:latin typeface="Times New Roman" panose="02020603050405020304" pitchFamily="18" charset="0"/>
                <a:ea typeface="Times New Roman" panose="02020603050405020304" pitchFamily="18" charset="0"/>
              </a:rPr>
              <a:t>Ultrasonic sensor (HC SR-04)</a:t>
            </a:r>
            <a:endParaRPr lang="en-IN" sz="2800" dirty="0"/>
          </a:p>
        </p:txBody>
      </p:sp>
      <p:pic>
        <p:nvPicPr>
          <p:cNvPr id="4" name="Content Placeholder 3">
            <a:extLst>
              <a:ext uri="{FF2B5EF4-FFF2-40B4-BE49-F238E27FC236}">
                <a16:creationId xmlns:a16="http://schemas.microsoft.com/office/drawing/2014/main" id="{C142798A-91A5-7E8A-FB51-27272681959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62163" y="501396"/>
            <a:ext cx="4572000" cy="2807208"/>
          </a:xfrm>
          <a:prstGeom prst="rect">
            <a:avLst/>
          </a:prstGeom>
          <a:noFill/>
          <a:ln>
            <a:noFill/>
          </a:ln>
        </p:spPr>
      </p:pic>
      <p:pic>
        <p:nvPicPr>
          <p:cNvPr id="5" name="Picture 4">
            <a:extLst>
              <a:ext uri="{FF2B5EF4-FFF2-40B4-BE49-F238E27FC236}">
                <a16:creationId xmlns:a16="http://schemas.microsoft.com/office/drawing/2014/main" id="{9CE1AE78-4538-75D7-05B3-022B130D4009}"/>
              </a:ext>
            </a:extLst>
          </p:cNvPr>
          <p:cNvPicPr>
            <a:picLocks noChangeAspect="1"/>
          </p:cNvPicPr>
          <p:nvPr/>
        </p:nvPicPr>
        <p:blipFill>
          <a:blip r:embed="rId3"/>
          <a:stretch>
            <a:fillRect/>
          </a:stretch>
        </p:blipFill>
        <p:spPr>
          <a:xfrm>
            <a:off x="2443837" y="2000425"/>
            <a:ext cx="4983725" cy="3972536"/>
          </a:xfrm>
          <a:prstGeom prst="rect">
            <a:avLst/>
          </a:prstGeom>
        </p:spPr>
      </p:pic>
    </p:spTree>
    <p:extLst>
      <p:ext uri="{BB962C8B-B14F-4D97-AF65-F5344CB8AC3E}">
        <p14:creationId xmlns:p14="http://schemas.microsoft.com/office/powerpoint/2010/main" val="99526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A0C4-4D5B-4BAF-68FD-B9D49B8066E2}"/>
              </a:ext>
            </a:extLst>
          </p:cNvPr>
          <p:cNvSpPr>
            <a:spLocks noGrp="1"/>
          </p:cNvSpPr>
          <p:nvPr>
            <p:ph type="title"/>
          </p:nvPr>
        </p:nvSpPr>
        <p:spPr>
          <a:xfrm>
            <a:off x="2148309" y="501396"/>
            <a:ext cx="4764219" cy="1280890"/>
          </a:xfrm>
        </p:spPr>
        <p:txBody>
          <a:bodyPr>
            <a:normAutofit/>
          </a:bodyPr>
          <a:lstStyle/>
          <a:p>
            <a:r>
              <a:rPr lang="en-US" sz="2800" b="1" dirty="0">
                <a:latin typeface="Times New Roman" panose="02020603050405020304" pitchFamily="18" charset="0"/>
                <a:cs typeface="Times New Roman" panose="02020603050405020304" pitchFamily="18" charset="0"/>
              </a:rPr>
              <a:t>PIR Motion Detector Sensor Module (HC-SR501)</a:t>
            </a:r>
          </a:p>
        </p:txBody>
      </p:sp>
      <p:pic>
        <p:nvPicPr>
          <p:cNvPr id="8" name="Content Placeholder 7">
            <a:extLst>
              <a:ext uri="{FF2B5EF4-FFF2-40B4-BE49-F238E27FC236}">
                <a16:creationId xmlns:a16="http://schemas.microsoft.com/office/drawing/2014/main" id="{C2623628-E40D-8464-01C5-28A44C13C8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9652" y="501396"/>
            <a:ext cx="3778250" cy="3778250"/>
          </a:xfrm>
        </p:spPr>
      </p:pic>
      <p:sp>
        <p:nvSpPr>
          <p:cNvPr id="10" name="TextBox 9">
            <a:extLst>
              <a:ext uri="{FF2B5EF4-FFF2-40B4-BE49-F238E27FC236}">
                <a16:creationId xmlns:a16="http://schemas.microsoft.com/office/drawing/2014/main" id="{8D3C8C8B-0BD6-9DC7-1C53-9CD88D7B2683}"/>
              </a:ext>
            </a:extLst>
          </p:cNvPr>
          <p:cNvSpPr txBox="1"/>
          <p:nvPr/>
        </p:nvSpPr>
        <p:spPr>
          <a:xfrm>
            <a:off x="1856065" y="2328149"/>
            <a:ext cx="6094602" cy="3693319"/>
          </a:xfrm>
          <a:prstGeom prst="rect">
            <a:avLst/>
          </a:prstGeom>
          <a:noFill/>
        </p:spPr>
        <p:txBody>
          <a:bodyPr wrap="square">
            <a:sp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Working Voltage Range: DC 4.5V- 20V</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Current Drain: &lt;60uA</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Detection Range: &lt;140°</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Voltage Output: High/Low level Signal: 3.3V TTL output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Detection Distance: 3 to 7m (can be adjusted)</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Delay Time: 5 to 200s (Can be Adjusted, Default 5s +/- 3%)</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Blockade time: 2.5s (Default)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Work temperature: -20-+80°C</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Dimension: 3.2cm x 2.4cm x 1.8cm (Approx)</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Sensitive Setting: Turn to Right, Distance Increases (About 7M); Turn to Left, Distance Reduce (About 3M)</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Time Setting: Turn to Right, Time Increases (About 200S);     Turn to Left, Time Reduce (About 5S).</a:t>
            </a:r>
          </a:p>
        </p:txBody>
      </p:sp>
    </p:spTree>
    <p:extLst>
      <p:ext uri="{BB962C8B-B14F-4D97-AF65-F5344CB8AC3E}">
        <p14:creationId xmlns:p14="http://schemas.microsoft.com/office/powerpoint/2010/main" val="346703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A0C4-4D5B-4BAF-68FD-B9D49B8066E2}"/>
              </a:ext>
            </a:extLst>
          </p:cNvPr>
          <p:cNvSpPr>
            <a:spLocks noGrp="1"/>
          </p:cNvSpPr>
          <p:nvPr>
            <p:ph type="title"/>
          </p:nvPr>
        </p:nvSpPr>
        <p:spPr>
          <a:xfrm>
            <a:off x="2148309" y="501396"/>
            <a:ext cx="4764219" cy="128089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Flat Vibration Motor Module (1034)</a:t>
            </a:r>
          </a:p>
        </p:txBody>
      </p:sp>
      <p:pic>
        <p:nvPicPr>
          <p:cNvPr id="6" name="Content Placeholder 5">
            <a:extLst>
              <a:ext uri="{FF2B5EF4-FFF2-40B4-BE49-F238E27FC236}">
                <a16:creationId xmlns:a16="http://schemas.microsoft.com/office/drawing/2014/main" id="{C3A9B778-6A7B-B676-21CC-C5E7D83664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8041" y="396558"/>
            <a:ext cx="3778250" cy="3778250"/>
          </a:xfrm>
        </p:spPr>
      </p:pic>
      <p:graphicFrame>
        <p:nvGraphicFramePr>
          <p:cNvPr id="7" name="Table 6">
            <a:extLst>
              <a:ext uri="{FF2B5EF4-FFF2-40B4-BE49-F238E27FC236}">
                <a16:creationId xmlns:a16="http://schemas.microsoft.com/office/drawing/2014/main" id="{99B77289-4207-193C-48E3-8B8D9A3D3B9A}"/>
              </a:ext>
            </a:extLst>
          </p:cNvPr>
          <p:cNvGraphicFramePr>
            <a:graphicFrameLocks noGrp="1"/>
          </p:cNvGraphicFramePr>
          <p:nvPr>
            <p:extLst>
              <p:ext uri="{D42A27DB-BD31-4B8C-83A1-F6EECF244321}">
                <p14:modId xmlns:p14="http://schemas.microsoft.com/office/powerpoint/2010/main" val="3019544894"/>
              </p:ext>
            </p:extLst>
          </p:nvPr>
        </p:nvGraphicFramePr>
        <p:xfrm>
          <a:off x="2059756" y="2085943"/>
          <a:ext cx="5557448" cy="3897624"/>
        </p:xfrm>
        <a:graphic>
          <a:graphicData uri="http://schemas.openxmlformats.org/drawingml/2006/table">
            <a:tbl>
              <a:tblPr/>
              <a:tblGrid>
                <a:gridCol w="2778724">
                  <a:extLst>
                    <a:ext uri="{9D8B030D-6E8A-4147-A177-3AD203B41FA5}">
                      <a16:colId xmlns:a16="http://schemas.microsoft.com/office/drawing/2014/main" val="2059203041"/>
                    </a:ext>
                  </a:extLst>
                </a:gridCol>
                <a:gridCol w="2778724">
                  <a:extLst>
                    <a:ext uri="{9D8B030D-6E8A-4147-A177-3AD203B41FA5}">
                      <a16:colId xmlns:a16="http://schemas.microsoft.com/office/drawing/2014/main" val="873344188"/>
                    </a:ext>
                  </a:extLst>
                </a:gridCol>
              </a:tblGrid>
              <a:tr h="323850">
                <a:tc>
                  <a:txBody>
                    <a:bodyPr/>
                    <a:lstStyle/>
                    <a:p>
                      <a:r>
                        <a:rPr lang="en-IN" sz="1600">
                          <a:effectLst/>
                          <a:latin typeface="Verdana" panose="020B0604030504040204" pitchFamily="34" charset="0"/>
                        </a:rPr>
                        <a:t>Operating Voltage</a:t>
                      </a:r>
                      <a:endParaRPr lang="en-IN" sz="1600">
                        <a:effectLst/>
                      </a:endParaRPr>
                    </a:p>
                  </a:txBody>
                  <a:tcPr marL="80962" marR="80962" marT="40481" marB="40481" anchor="ctr">
                    <a:lnL>
                      <a:noFill/>
                    </a:lnL>
                    <a:lnR>
                      <a:noFill/>
                    </a:lnR>
                    <a:lnT>
                      <a:noFill/>
                    </a:lnT>
                    <a:lnB>
                      <a:noFill/>
                    </a:lnB>
                    <a:solidFill>
                      <a:srgbClr val="FFFFFF"/>
                    </a:solidFill>
                  </a:tcPr>
                </a:tc>
                <a:tc>
                  <a:txBody>
                    <a:bodyPr/>
                    <a:lstStyle/>
                    <a:p>
                      <a:r>
                        <a:rPr lang="en-IN" sz="1600">
                          <a:effectLst/>
                          <a:latin typeface="Verdana" panose="020B0604030504040204" pitchFamily="34" charset="0"/>
                        </a:rPr>
                        <a:t>3 5.3 VDC</a:t>
                      </a:r>
                      <a:endParaRPr lang="en-IN" sz="1600">
                        <a:effectLst/>
                      </a:endParaRP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171165937"/>
                  </a:ext>
                </a:extLst>
              </a:tr>
              <a:tr h="323850">
                <a:tc>
                  <a:txBody>
                    <a:bodyPr/>
                    <a:lstStyle/>
                    <a:p>
                      <a:r>
                        <a:rPr lang="en-IN" sz="1600">
                          <a:effectLst/>
                          <a:latin typeface="Verdana" panose="020B0604030504040204" pitchFamily="34" charset="0"/>
                        </a:rPr>
                        <a:t>Motor Diameter</a:t>
                      </a:r>
                      <a:endParaRPr lang="en-IN" sz="1600">
                        <a:effectLst/>
                      </a:endParaRPr>
                    </a:p>
                  </a:txBody>
                  <a:tcPr marL="80962" marR="80962" marT="40481" marB="40481" anchor="ctr">
                    <a:lnL>
                      <a:noFill/>
                    </a:lnL>
                    <a:lnR>
                      <a:noFill/>
                    </a:lnR>
                    <a:lnT>
                      <a:noFill/>
                    </a:lnT>
                    <a:lnB>
                      <a:noFill/>
                    </a:lnB>
                    <a:solidFill>
                      <a:srgbClr val="FFFFFF"/>
                    </a:solidFill>
                  </a:tcPr>
                </a:tc>
                <a:tc>
                  <a:txBody>
                    <a:bodyPr/>
                    <a:lstStyle/>
                    <a:p>
                      <a:r>
                        <a:rPr lang="en-IN" sz="1600">
                          <a:effectLst/>
                          <a:latin typeface="Verdana" panose="020B0604030504040204" pitchFamily="34" charset="0"/>
                        </a:rPr>
                        <a:t>10mm</a:t>
                      </a:r>
                      <a:endParaRPr lang="en-IN" sz="1600">
                        <a:effectLst/>
                      </a:endParaRP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1721057017"/>
                  </a:ext>
                </a:extLst>
              </a:tr>
              <a:tr h="323850">
                <a:tc>
                  <a:txBody>
                    <a:bodyPr/>
                    <a:lstStyle/>
                    <a:p>
                      <a:r>
                        <a:rPr lang="en-IN" sz="1600">
                          <a:effectLst/>
                          <a:latin typeface="Verdana" panose="020B0604030504040204" pitchFamily="34" charset="0"/>
                        </a:rPr>
                        <a:t>Rated Speed</a:t>
                      </a:r>
                      <a:endParaRPr lang="en-IN" sz="1600">
                        <a:effectLst/>
                      </a:endParaRPr>
                    </a:p>
                  </a:txBody>
                  <a:tcPr marL="80962" marR="80962" marT="40481" marB="40481" anchor="ctr">
                    <a:lnL>
                      <a:noFill/>
                    </a:lnL>
                    <a:lnR>
                      <a:noFill/>
                    </a:lnR>
                    <a:lnT>
                      <a:noFill/>
                    </a:lnT>
                    <a:lnB>
                      <a:noFill/>
                    </a:lnB>
                    <a:solidFill>
                      <a:srgbClr val="FFFFFF"/>
                    </a:solidFill>
                  </a:tcPr>
                </a:tc>
                <a:tc>
                  <a:txBody>
                    <a:bodyPr/>
                    <a:lstStyle/>
                    <a:p>
                      <a:r>
                        <a:rPr lang="en-IN" sz="1600">
                          <a:effectLst/>
                          <a:latin typeface="Verdana" panose="020B0604030504040204" pitchFamily="34" charset="0"/>
                        </a:rPr>
                        <a:t>9000 RPM (min)</a:t>
                      </a:r>
                      <a:endParaRPr lang="en-IN" sz="1600">
                        <a:effectLst/>
                      </a:endParaRP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1994411689"/>
                  </a:ext>
                </a:extLst>
              </a:tr>
              <a:tr h="323850">
                <a:tc>
                  <a:txBody>
                    <a:bodyPr/>
                    <a:lstStyle/>
                    <a:p>
                      <a:r>
                        <a:rPr lang="en-IN" sz="1600" dirty="0">
                          <a:effectLst/>
                          <a:latin typeface="Verdana" panose="020B0604030504040204" pitchFamily="34" charset="0"/>
                        </a:rPr>
                        <a:t>Rated Voltage</a:t>
                      </a:r>
                      <a:endParaRPr lang="en-IN" sz="1600" dirty="0">
                        <a:effectLst/>
                      </a:endParaRPr>
                    </a:p>
                  </a:txBody>
                  <a:tcPr marL="80962" marR="80962" marT="40481" marB="40481" anchor="ctr">
                    <a:lnL>
                      <a:noFill/>
                    </a:lnL>
                    <a:lnR>
                      <a:noFill/>
                    </a:lnR>
                    <a:lnT>
                      <a:noFill/>
                    </a:lnT>
                    <a:lnB>
                      <a:noFill/>
                    </a:lnB>
                    <a:solidFill>
                      <a:srgbClr val="FFFFFF"/>
                    </a:solidFill>
                  </a:tcPr>
                </a:tc>
                <a:tc>
                  <a:txBody>
                    <a:bodyPr/>
                    <a:lstStyle/>
                    <a:p>
                      <a:r>
                        <a:rPr lang="en-IN" sz="1600">
                          <a:effectLst/>
                          <a:latin typeface="Verdana" panose="020B0604030504040204" pitchFamily="34" charset="0"/>
                        </a:rPr>
                        <a:t>5 VDC</a:t>
                      </a:r>
                      <a:endParaRPr lang="en-IN" sz="1600">
                        <a:effectLst/>
                      </a:endParaRP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3889703530"/>
                  </a:ext>
                </a:extLst>
              </a:tr>
              <a:tr h="323850">
                <a:tc>
                  <a:txBody>
                    <a:bodyPr/>
                    <a:lstStyle/>
                    <a:p>
                      <a:r>
                        <a:rPr lang="en-IN" sz="1600">
                          <a:effectLst/>
                          <a:latin typeface="Verdana" panose="020B0604030504040204" pitchFamily="34" charset="0"/>
                        </a:rPr>
                        <a:t>Rated Current</a:t>
                      </a:r>
                      <a:endParaRPr lang="en-IN" sz="1600">
                        <a:effectLst/>
                      </a:endParaRPr>
                    </a:p>
                  </a:txBody>
                  <a:tcPr marL="80962" marR="80962" marT="40481" marB="40481" anchor="ctr">
                    <a:lnL>
                      <a:noFill/>
                    </a:lnL>
                    <a:lnR>
                      <a:noFill/>
                    </a:lnR>
                    <a:lnT>
                      <a:noFill/>
                    </a:lnT>
                    <a:lnB>
                      <a:noFill/>
                    </a:lnB>
                    <a:solidFill>
                      <a:srgbClr val="FFFFFF"/>
                    </a:solidFill>
                  </a:tcPr>
                </a:tc>
                <a:tc>
                  <a:txBody>
                    <a:bodyPr/>
                    <a:lstStyle/>
                    <a:p>
                      <a:r>
                        <a:rPr lang="en-IN" sz="1600">
                          <a:effectLst/>
                          <a:latin typeface="Verdana" panose="020B0604030504040204" pitchFamily="34" charset="0"/>
                        </a:rPr>
                        <a:t>up to 60 mA</a:t>
                      </a:r>
                      <a:endParaRPr lang="en-IN" sz="1600">
                        <a:effectLst/>
                      </a:endParaRP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3545939687"/>
                  </a:ext>
                </a:extLst>
              </a:tr>
              <a:tr h="323850">
                <a:tc>
                  <a:txBody>
                    <a:bodyPr/>
                    <a:lstStyle/>
                    <a:p>
                      <a:r>
                        <a:rPr lang="en-IN" sz="1600">
                          <a:effectLst/>
                          <a:latin typeface="Verdana" panose="020B0604030504040204" pitchFamily="34" charset="0"/>
                        </a:rPr>
                        <a:t>Starting Current</a:t>
                      </a:r>
                      <a:endParaRPr lang="en-IN" sz="1600">
                        <a:effectLst/>
                      </a:endParaRPr>
                    </a:p>
                  </a:txBody>
                  <a:tcPr marL="80962" marR="80962" marT="40481" marB="40481" anchor="ctr">
                    <a:lnL>
                      <a:noFill/>
                    </a:lnL>
                    <a:lnR>
                      <a:noFill/>
                    </a:lnR>
                    <a:lnT>
                      <a:noFill/>
                    </a:lnT>
                    <a:lnB>
                      <a:noFill/>
                    </a:lnB>
                    <a:solidFill>
                      <a:srgbClr val="FFFFFF"/>
                    </a:solidFill>
                  </a:tcPr>
                </a:tc>
                <a:tc>
                  <a:txBody>
                    <a:bodyPr/>
                    <a:lstStyle/>
                    <a:p>
                      <a:r>
                        <a:rPr lang="en-IN" sz="1600" dirty="0">
                          <a:effectLst/>
                          <a:latin typeface="Verdana" panose="020B0604030504040204" pitchFamily="34" charset="0"/>
                        </a:rPr>
                        <a:t>up to 90 mA</a:t>
                      </a:r>
                      <a:endParaRPr lang="en-IN" sz="1600" dirty="0">
                        <a:effectLst/>
                      </a:endParaRP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3428042946"/>
                  </a:ext>
                </a:extLst>
              </a:tr>
              <a:tr h="323850">
                <a:tc>
                  <a:txBody>
                    <a:bodyPr/>
                    <a:lstStyle/>
                    <a:p>
                      <a:r>
                        <a:rPr lang="en-IN" sz="1600">
                          <a:effectLst/>
                          <a:latin typeface="Verdana" panose="020B0604030504040204" pitchFamily="34" charset="0"/>
                        </a:rPr>
                        <a:t>Starting Voltage</a:t>
                      </a:r>
                      <a:endParaRPr lang="en-IN" sz="1600">
                        <a:effectLst/>
                      </a:endParaRPr>
                    </a:p>
                  </a:txBody>
                  <a:tcPr marL="80962" marR="80962" marT="40481" marB="40481" anchor="ctr">
                    <a:lnL>
                      <a:noFill/>
                    </a:lnL>
                    <a:lnR>
                      <a:noFill/>
                    </a:lnR>
                    <a:lnT>
                      <a:noFill/>
                    </a:lnT>
                    <a:lnB>
                      <a:noFill/>
                    </a:lnB>
                    <a:solidFill>
                      <a:srgbClr val="FFFFFF"/>
                    </a:solidFill>
                  </a:tcPr>
                </a:tc>
                <a:tc>
                  <a:txBody>
                    <a:bodyPr/>
                    <a:lstStyle/>
                    <a:p>
                      <a:r>
                        <a:rPr lang="en-IN" sz="1600">
                          <a:effectLst/>
                          <a:latin typeface="Verdana" panose="020B0604030504040204" pitchFamily="34" charset="0"/>
                        </a:rPr>
                        <a:t>3.7 VDC</a:t>
                      </a:r>
                      <a:endParaRPr lang="en-IN" sz="1600">
                        <a:effectLst/>
                      </a:endParaRP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2741835661"/>
                  </a:ext>
                </a:extLst>
              </a:tr>
              <a:tr h="323850">
                <a:tc>
                  <a:txBody>
                    <a:bodyPr/>
                    <a:lstStyle/>
                    <a:p>
                      <a:r>
                        <a:rPr lang="en-IN" sz="1600">
                          <a:effectLst/>
                          <a:latin typeface="Verdana" panose="020B0604030504040204" pitchFamily="34" charset="0"/>
                        </a:rPr>
                        <a:t>Insulation Resistance</a:t>
                      </a:r>
                      <a:endParaRPr lang="en-IN" sz="1600">
                        <a:effectLst/>
                      </a:endParaRPr>
                    </a:p>
                  </a:txBody>
                  <a:tcPr marL="80962" marR="80962" marT="40481" marB="40481" anchor="ctr">
                    <a:lnL>
                      <a:noFill/>
                    </a:lnL>
                    <a:lnR>
                      <a:noFill/>
                    </a:lnR>
                    <a:lnT>
                      <a:noFill/>
                    </a:lnT>
                    <a:lnB>
                      <a:noFill/>
                    </a:lnB>
                    <a:solidFill>
                      <a:srgbClr val="FFFFFF"/>
                    </a:solidFill>
                  </a:tcPr>
                </a:tc>
                <a:tc>
                  <a:txBody>
                    <a:bodyPr/>
                    <a:lstStyle/>
                    <a:p>
                      <a:r>
                        <a:rPr lang="en-IN" sz="1600">
                          <a:effectLst/>
                          <a:latin typeface="Verdana" panose="020B0604030504040204" pitchFamily="34" charset="0"/>
                        </a:rPr>
                        <a:t>10 M</a:t>
                      </a:r>
                      <a:endParaRPr lang="en-IN" sz="1600">
                        <a:effectLst/>
                      </a:endParaRP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375069738"/>
                  </a:ext>
                </a:extLst>
              </a:tr>
              <a:tr h="323850">
                <a:tc>
                  <a:txBody>
                    <a:bodyPr/>
                    <a:lstStyle/>
                    <a:p>
                      <a:r>
                        <a:rPr lang="en-IN" sz="1600">
                          <a:effectLst/>
                          <a:latin typeface="Verdana" panose="020B0604030504040204" pitchFamily="34" charset="0"/>
                        </a:rPr>
                        <a:t>Length (mm)</a:t>
                      </a:r>
                      <a:endParaRPr lang="en-IN" sz="1600">
                        <a:effectLst/>
                      </a:endParaRPr>
                    </a:p>
                  </a:txBody>
                  <a:tcPr marL="80962" marR="80962" marT="40481" marB="40481" anchor="ctr">
                    <a:lnL>
                      <a:noFill/>
                    </a:lnL>
                    <a:lnR>
                      <a:noFill/>
                    </a:lnR>
                    <a:lnT>
                      <a:noFill/>
                    </a:lnT>
                    <a:lnB>
                      <a:noFill/>
                    </a:lnB>
                    <a:solidFill>
                      <a:srgbClr val="FFFFFF"/>
                    </a:solidFill>
                  </a:tcPr>
                </a:tc>
                <a:tc>
                  <a:txBody>
                    <a:bodyPr/>
                    <a:lstStyle/>
                    <a:p>
                      <a:r>
                        <a:rPr lang="en-IN" sz="1600">
                          <a:effectLst/>
                          <a:latin typeface="Verdana" panose="020B0604030504040204" pitchFamily="34" charset="0"/>
                        </a:rPr>
                        <a:t>23.5</a:t>
                      </a:r>
                      <a:endParaRPr lang="en-IN" sz="1600">
                        <a:effectLst/>
                      </a:endParaRP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3293912094"/>
                  </a:ext>
                </a:extLst>
              </a:tr>
              <a:tr h="323850">
                <a:tc>
                  <a:txBody>
                    <a:bodyPr/>
                    <a:lstStyle/>
                    <a:p>
                      <a:r>
                        <a:rPr lang="en-IN" sz="1600">
                          <a:effectLst/>
                          <a:latin typeface="Verdana" panose="020B0604030504040204" pitchFamily="34" charset="0"/>
                        </a:rPr>
                        <a:t>Width (mm)</a:t>
                      </a:r>
                      <a:endParaRPr lang="en-IN" sz="1600">
                        <a:effectLst/>
                      </a:endParaRPr>
                    </a:p>
                  </a:txBody>
                  <a:tcPr marL="80962" marR="80962" marT="40481" marB="40481" anchor="ctr">
                    <a:lnL>
                      <a:noFill/>
                    </a:lnL>
                    <a:lnR>
                      <a:noFill/>
                    </a:lnR>
                    <a:lnT>
                      <a:noFill/>
                    </a:lnT>
                    <a:lnB>
                      <a:noFill/>
                    </a:lnB>
                    <a:solidFill>
                      <a:srgbClr val="FFFFFF"/>
                    </a:solidFill>
                  </a:tcPr>
                </a:tc>
                <a:tc>
                  <a:txBody>
                    <a:bodyPr/>
                    <a:lstStyle/>
                    <a:p>
                      <a:r>
                        <a:rPr lang="en-IN" sz="1600">
                          <a:effectLst/>
                          <a:latin typeface="Verdana" panose="020B0604030504040204" pitchFamily="34" charset="0"/>
                        </a:rPr>
                        <a:t>21</a:t>
                      </a:r>
                      <a:endParaRPr lang="en-IN" sz="1600">
                        <a:effectLst/>
                      </a:endParaRP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3115401840"/>
                  </a:ext>
                </a:extLst>
              </a:tr>
              <a:tr h="323850">
                <a:tc>
                  <a:txBody>
                    <a:bodyPr/>
                    <a:lstStyle/>
                    <a:p>
                      <a:r>
                        <a:rPr lang="en-IN" sz="1600">
                          <a:effectLst/>
                          <a:latin typeface="Verdana" panose="020B0604030504040204" pitchFamily="34" charset="0"/>
                        </a:rPr>
                        <a:t>Height (mm)</a:t>
                      </a:r>
                      <a:endParaRPr lang="en-IN" sz="1600">
                        <a:effectLst/>
                      </a:endParaRPr>
                    </a:p>
                  </a:txBody>
                  <a:tcPr marL="80962" marR="80962" marT="40481" marB="40481" anchor="ctr">
                    <a:lnL>
                      <a:noFill/>
                    </a:lnL>
                    <a:lnR>
                      <a:noFill/>
                    </a:lnR>
                    <a:lnT>
                      <a:noFill/>
                    </a:lnT>
                    <a:lnB>
                      <a:noFill/>
                    </a:lnB>
                    <a:solidFill>
                      <a:srgbClr val="FFFFFF"/>
                    </a:solidFill>
                  </a:tcPr>
                </a:tc>
                <a:tc>
                  <a:txBody>
                    <a:bodyPr/>
                    <a:lstStyle/>
                    <a:p>
                      <a:r>
                        <a:rPr lang="en-IN" sz="1600">
                          <a:effectLst/>
                          <a:latin typeface="Verdana" panose="020B0604030504040204" pitchFamily="34" charset="0"/>
                        </a:rPr>
                        <a:t>8</a:t>
                      </a:r>
                      <a:endParaRPr lang="en-IN" sz="1600">
                        <a:effectLst/>
                      </a:endParaRP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143807115"/>
                  </a:ext>
                </a:extLst>
              </a:tr>
              <a:tr h="323850">
                <a:tc>
                  <a:txBody>
                    <a:bodyPr/>
                    <a:lstStyle/>
                    <a:p>
                      <a:r>
                        <a:rPr lang="en-IN" sz="1600">
                          <a:effectLst/>
                          <a:latin typeface="Verdana" panose="020B0604030504040204" pitchFamily="34" charset="0"/>
                        </a:rPr>
                        <a:t>Weight (gm)</a:t>
                      </a:r>
                      <a:endParaRPr lang="en-IN" sz="1600">
                        <a:effectLst/>
                      </a:endParaRPr>
                    </a:p>
                  </a:txBody>
                  <a:tcPr marL="80962" marR="80962" marT="40481" marB="40481" anchor="ctr">
                    <a:lnL>
                      <a:noFill/>
                    </a:lnL>
                    <a:lnR>
                      <a:noFill/>
                    </a:lnR>
                    <a:lnT>
                      <a:noFill/>
                    </a:lnT>
                    <a:lnB>
                      <a:noFill/>
                    </a:lnB>
                    <a:solidFill>
                      <a:srgbClr val="FFFFFF"/>
                    </a:solidFill>
                  </a:tcPr>
                </a:tc>
                <a:tc>
                  <a:txBody>
                    <a:bodyPr/>
                    <a:lstStyle/>
                    <a:p>
                      <a:r>
                        <a:rPr lang="en-IN" sz="1600" dirty="0">
                          <a:effectLst/>
                          <a:latin typeface="Verdana" panose="020B0604030504040204" pitchFamily="34" charset="0"/>
                        </a:rPr>
                        <a:t>3</a:t>
                      </a:r>
                      <a:endParaRPr lang="en-IN" sz="1600" dirty="0">
                        <a:effectLst/>
                      </a:endParaRP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1178814044"/>
                  </a:ext>
                </a:extLst>
              </a:tr>
            </a:tbl>
          </a:graphicData>
        </a:graphic>
      </p:graphicFrame>
    </p:spTree>
    <p:extLst>
      <p:ext uri="{BB962C8B-B14F-4D97-AF65-F5344CB8AC3E}">
        <p14:creationId xmlns:p14="http://schemas.microsoft.com/office/powerpoint/2010/main" val="1387906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A0C4-4D5B-4BAF-68FD-B9D49B8066E2}"/>
              </a:ext>
            </a:extLst>
          </p:cNvPr>
          <p:cNvSpPr>
            <a:spLocks noGrp="1"/>
          </p:cNvSpPr>
          <p:nvPr>
            <p:ph type="title"/>
          </p:nvPr>
        </p:nvSpPr>
        <p:spPr>
          <a:xfrm>
            <a:off x="2148309" y="501396"/>
            <a:ext cx="4764219" cy="128089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Active Buzzer Module (5V)</a:t>
            </a:r>
          </a:p>
        </p:txBody>
      </p:sp>
      <p:pic>
        <p:nvPicPr>
          <p:cNvPr id="8" name="Content Placeholder 7">
            <a:extLst>
              <a:ext uri="{FF2B5EF4-FFF2-40B4-BE49-F238E27FC236}">
                <a16:creationId xmlns:a16="http://schemas.microsoft.com/office/drawing/2014/main" id="{F7FC42FE-9553-2333-A0F0-67F76587DA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6489" y="413856"/>
            <a:ext cx="3778250" cy="3778250"/>
          </a:xfrm>
        </p:spPr>
      </p:pic>
      <p:sp>
        <p:nvSpPr>
          <p:cNvPr id="10" name="TextBox 9">
            <a:extLst>
              <a:ext uri="{FF2B5EF4-FFF2-40B4-BE49-F238E27FC236}">
                <a16:creationId xmlns:a16="http://schemas.microsoft.com/office/drawing/2014/main" id="{EA9457F7-C785-B7BD-49D0-D5938CCC7B01}"/>
              </a:ext>
            </a:extLst>
          </p:cNvPr>
          <p:cNvSpPr txBox="1"/>
          <p:nvPr/>
        </p:nvSpPr>
        <p:spPr>
          <a:xfrm>
            <a:off x="1603025" y="1674674"/>
            <a:ext cx="6094602" cy="1754326"/>
          </a:xfrm>
          <a:prstGeom prst="rect">
            <a:avLst/>
          </a:prstGeom>
          <a:noFill/>
        </p:spPr>
        <p:txBody>
          <a:bodyPr wrap="square">
            <a:spAutoFit/>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Name</a:t>
            </a:r>
            <a:r>
              <a:rPr lang="en-IN" b="0" i="0" dirty="0">
                <a:effectLst/>
                <a:latin typeface="Times New Roman" panose="02020603050405020304" pitchFamily="18" charset="0"/>
                <a:cs typeface="Times New Roman" panose="02020603050405020304" pitchFamily="18" charset="0"/>
              </a:rPr>
              <a:t>:3.3 to 5V Active Buzzer Alarm Module Sensor</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Transistor drive module uses 8550</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With fixed bolt hole- easy installation- 2.6mm aperture.</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Operating voltage 3.3V-5V</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PCB Dimensions: 34.28 mm (L) * 13.29 mm (W) * 11.5 mm (H)</a:t>
            </a:r>
          </a:p>
        </p:txBody>
      </p:sp>
    </p:spTree>
    <p:extLst>
      <p:ext uri="{BB962C8B-B14F-4D97-AF65-F5344CB8AC3E}">
        <p14:creationId xmlns:p14="http://schemas.microsoft.com/office/powerpoint/2010/main" val="1382225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3BF477-1549-89B3-3C68-62A854CF2ADF}"/>
              </a:ext>
            </a:extLst>
          </p:cNvPr>
          <p:cNvSpPr>
            <a:spLocks noGrp="1"/>
          </p:cNvSpPr>
          <p:nvPr>
            <p:ph type="title"/>
          </p:nvPr>
        </p:nvSpPr>
        <p:spPr>
          <a:xfrm>
            <a:off x="838200" y="374560"/>
            <a:ext cx="10515600" cy="732787"/>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Working</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FB64E7-A3CE-4FB1-A5AC-027E57AA03B0}"/>
              </a:ext>
            </a:extLst>
          </p:cNvPr>
          <p:cNvSpPr>
            <a:spLocks noGrp="1"/>
          </p:cNvSpPr>
          <p:nvPr>
            <p:ph idx="1"/>
          </p:nvPr>
        </p:nvSpPr>
        <p:spPr>
          <a:xfrm>
            <a:off x="1409349" y="892028"/>
            <a:ext cx="10186519" cy="5354321"/>
          </a:xfrm>
        </p:spPr>
        <p:txBody>
          <a:bodyPr>
            <a:noAutofit/>
          </a:bodyPr>
          <a:lstStyle/>
          <a:p>
            <a:pPr marL="0" indent="0">
              <a:buNone/>
            </a:pPr>
            <a:endParaRPr lang="en-US" sz="2000" dirty="0"/>
          </a:p>
          <a:p>
            <a:pPr marL="252095" algn="just"/>
            <a:r>
              <a:rPr lang="en-US" sz="1800" dirty="0">
                <a:effectLst/>
                <a:latin typeface="Times New Roman" panose="02020603050405020304" pitchFamily="18" charset="0"/>
                <a:ea typeface="Times New Roman" panose="02020603050405020304" pitchFamily="18" charset="0"/>
              </a:rPr>
              <a:t>Ultrasonic glasses for the blind are a wearable device designed to help people who are visually impaired or blind navigate their surroundings using ultrasonic sensor, PIR sensor as input </a:t>
            </a:r>
            <a:r>
              <a:rPr lang="en-US" sz="1800" dirty="0">
                <a:latin typeface="Times New Roman" panose="02020603050405020304" pitchFamily="18" charset="0"/>
                <a:ea typeface="Times New Roman" panose="02020603050405020304" pitchFamily="18" charset="0"/>
              </a:rPr>
              <a:t>devices </a:t>
            </a:r>
            <a:r>
              <a:rPr lang="en-US" sz="1800" dirty="0">
                <a:effectLst/>
                <a:latin typeface="Times New Roman" panose="02020603050405020304" pitchFamily="18" charset="0"/>
                <a:ea typeface="Times New Roman" panose="02020603050405020304" pitchFamily="18" charset="0"/>
              </a:rPr>
              <a:t>and a haptic vibration motor, buzzer as the output device. The glasses work by emitting high-frequency sound waves from ultrasonic sensors, which bounce off objects in the environment and return to the sensors, also PIR sensor detect heat radiation radiated by the obstacle. The time taken for the sound waves to return to the sensors is used to determine the distance of the objects from the wearer, also radiations is detected or not. This information is then transmitted to a control unit i.e., Arduino Uno, which is usually located in a box which is placed in pocket of wearer. The control unit processes the data and sends signals to a haptic vibration motor as well as buzzer located in the same box. The buzzer generates sound &amp; haptic vibration motor generates vibrations that correspond to the distance and location of objects in the wearer's environment.</a:t>
            </a:r>
            <a:endParaRPr lang="en-IN" sz="1800" dirty="0">
              <a:effectLst/>
              <a:latin typeface="Times New Roman" panose="02020603050405020304" pitchFamily="18" charset="0"/>
              <a:ea typeface="Times New Roman" panose="02020603050405020304" pitchFamily="18" charset="0"/>
            </a:endParaRPr>
          </a:p>
          <a:p>
            <a:pPr marL="252095" algn="just"/>
            <a:r>
              <a:rPr lang="en-US" sz="1800" dirty="0">
                <a:effectLst/>
                <a:latin typeface="Times New Roman" panose="02020603050405020304" pitchFamily="18" charset="0"/>
                <a:ea typeface="Times New Roman" panose="02020603050405020304" pitchFamily="18" charset="0"/>
              </a:rPr>
              <a:t>            For example, if an object is very close to the wearer, the motor may generate a rapid vibration, while a slower vibration may indicate an object that is further away. Also if obstacle is living thing then buzzer generates sound. By feeling these vibrations and sound, the wearer can gain a better understanding of their surroundings and avoid obstacles. Overall, Ultrasonic glasses for the blind provide a valuable tool for people with visual impairments to navigate their surroundings and improve their independence and quality of life.</a:t>
            </a:r>
            <a:endParaRPr lang="en-IN" sz="1800" dirty="0">
              <a:effectLst/>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b="0" i="0" dirty="0">
              <a:solidFill>
                <a:srgbClr val="555555"/>
              </a:solidFill>
              <a:effectLst/>
              <a:latin typeface="Roboto" panose="02000000000000000000" pitchFamily="2" charset="0"/>
            </a:endParaRPr>
          </a:p>
          <a:p>
            <a:pPr algn="just"/>
            <a:endParaRPr lang="en-US" sz="2000" b="0" i="0" dirty="0">
              <a:solidFill>
                <a:srgbClr val="555555"/>
              </a:solidFill>
              <a:effectLst/>
              <a:latin typeface="Roboto" panose="02000000000000000000" pitchFamily="2" charset="0"/>
            </a:endParaRPr>
          </a:p>
          <a:p>
            <a:pPr marL="0" indent="0">
              <a:buNone/>
            </a:pPr>
            <a:endParaRPr lang="en-IN" sz="2000" dirty="0"/>
          </a:p>
        </p:txBody>
      </p:sp>
    </p:spTree>
    <p:extLst>
      <p:ext uri="{BB962C8B-B14F-4D97-AF65-F5344CB8AC3E}">
        <p14:creationId xmlns:p14="http://schemas.microsoft.com/office/powerpoint/2010/main" val="58077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737B-3560-4CBD-A9FF-A03D13D9380F}"/>
              </a:ext>
            </a:extLst>
          </p:cNvPr>
          <p:cNvSpPr>
            <a:spLocks noGrp="1"/>
          </p:cNvSpPr>
          <p:nvPr>
            <p:ph type="title"/>
          </p:nvPr>
        </p:nvSpPr>
        <p:spPr>
          <a:xfrm>
            <a:off x="3480732" y="-100740"/>
            <a:ext cx="4438475" cy="810126"/>
          </a:xfrm>
        </p:spPr>
        <p:txBody>
          <a:bodyPr>
            <a:normAutofit/>
          </a:bodyPr>
          <a:lstStyle/>
          <a:p>
            <a:pPr algn="ctr"/>
            <a:r>
              <a:rPr lang="en-US" b="1" dirty="0">
                <a:solidFill>
                  <a:srgbClr val="002060"/>
                </a:solidFill>
                <a:latin typeface="Times New Roman" panose="02020603050405020304" pitchFamily="18" charset="0"/>
                <a:cs typeface="Times New Roman" panose="02020603050405020304" pitchFamily="18" charset="0"/>
              </a:rPr>
              <a:t>Related Work</a:t>
            </a:r>
            <a:endParaRPr lang="en-IN"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22D9295-D7B3-4FD1-8FBC-7306605E268E}"/>
              </a:ext>
            </a:extLst>
          </p:cNvPr>
          <p:cNvGraphicFramePr>
            <a:graphicFrameLocks noGrp="1"/>
          </p:cNvGraphicFramePr>
          <p:nvPr>
            <p:ph idx="1"/>
            <p:extLst>
              <p:ext uri="{D42A27DB-BD31-4B8C-83A1-F6EECF244321}">
                <p14:modId xmlns:p14="http://schemas.microsoft.com/office/powerpoint/2010/main" val="3819883033"/>
              </p:ext>
            </p:extLst>
          </p:nvPr>
        </p:nvGraphicFramePr>
        <p:xfrm>
          <a:off x="2232024" y="600329"/>
          <a:ext cx="7425949" cy="6143274"/>
        </p:xfrm>
        <a:graphic>
          <a:graphicData uri="http://schemas.openxmlformats.org/drawingml/2006/table">
            <a:tbl>
              <a:tblPr firstRow="1" firstCol="1" bandRow="1">
                <a:tableStyleId>{5C22544A-7EE6-4342-B048-85BDC9FD1C3A}</a:tableStyleId>
              </a:tblPr>
              <a:tblGrid>
                <a:gridCol w="963139">
                  <a:extLst>
                    <a:ext uri="{9D8B030D-6E8A-4147-A177-3AD203B41FA5}">
                      <a16:colId xmlns:a16="http://schemas.microsoft.com/office/drawing/2014/main" val="925624562"/>
                    </a:ext>
                  </a:extLst>
                </a:gridCol>
                <a:gridCol w="2734596">
                  <a:extLst>
                    <a:ext uri="{9D8B030D-6E8A-4147-A177-3AD203B41FA5}">
                      <a16:colId xmlns:a16="http://schemas.microsoft.com/office/drawing/2014/main" val="2464981618"/>
                    </a:ext>
                  </a:extLst>
                </a:gridCol>
                <a:gridCol w="1760220">
                  <a:extLst>
                    <a:ext uri="{9D8B030D-6E8A-4147-A177-3AD203B41FA5}">
                      <a16:colId xmlns:a16="http://schemas.microsoft.com/office/drawing/2014/main" val="108330898"/>
                    </a:ext>
                  </a:extLst>
                </a:gridCol>
                <a:gridCol w="1967994">
                  <a:extLst>
                    <a:ext uri="{9D8B030D-6E8A-4147-A177-3AD203B41FA5}">
                      <a16:colId xmlns:a16="http://schemas.microsoft.com/office/drawing/2014/main" val="4021486891"/>
                    </a:ext>
                  </a:extLst>
                </a:gridCol>
              </a:tblGrid>
              <a:tr h="380433">
                <a:tc>
                  <a:txBody>
                    <a:bodyPr/>
                    <a:lstStyle/>
                    <a:p>
                      <a:pPr>
                        <a:lnSpc>
                          <a:spcPct val="200000"/>
                        </a:lnSpc>
                        <a:spcAft>
                          <a:spcPts val="1000"/>
                        </a:spcAft>
                      </a:pPr>
                      <a:r>
                        <a:rPr lang="en-US" sz="1400" dirty="0">
                          <a:effectLst/>
                          <a:latin typeface="Times New Roman" panose="02020603050405020304" pitchFamily="18" charset="0"/>
                          <a:cs typeface="Times New Roman" panose="02020603050405020304" pitchFamily="18" charset="0"/>
                        </a:rPr>
                        <a:t>SR NO.</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200000"/>
                        </a:lnSpc>
                        <a:spcAft>
                          <a:spcPts val="1000"/>
                        </a:spcAft>
                      </a:pPr>
                      <a:r>
                        <a:rPr lang="en-US" sz="1400" dirty="0">
                          <a:effectLst/>
                          <a:latin typeface="Times New Roman" panose="02020603050405020304" pitchFamily="18" charset="0"/>
                          <a:cs typeface="Times New Roman" panose="02020603050405020304" pitchFamily="18" charset="0"/>
                        </a:rPr>
                        <a:t>Research Paper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200000"/>
                        </a:lnSpc>
                        <a:spcAft>
                          <a:spcPts val="1000"/>
                        </a:spcAft>
                      </a:pPr>
                      <a:r>
                        <a:rPr lang="en-US" sz="1400" dirty="0">
                          <a:effectLst/>
                          <a:latin typeface="Times New Roman" panose="02020603050405020304" pitchFamily="18" charset="0"/>
                          <a:cs typeface="Times New Roman" panose="02020603050405020304" pitchFamily="18" charset="0"/>
                        </a:rPr>
                        <a:t>Positive Aspects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200000"/>
                        </a:lnSpc>
                        <a:spcAft>
                          <a:spcPts val="1000"/>
                        </a:spcAft>
                      </a:pPr>
                      <a:r>
                        <a:rPr lang="en-US" sz="1400" dirty="0">
                          <a:effectLst/>
                          <a:latin typeface="Times New Roman" panose="02020603050405020304" pitchFamily="18" charset="0"/>
                          <a:cs typeface="Times New Roman" panose="02020603050405020304" pitchFamily="18" charset="0"/>
                        </a:rPr>
                        <a:t>Negative Aspects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extLst>
                  <a:ext uri="{0D108BD9-81ED-4DB2-BD59-A6C34878D82A}">
                    <a16:rowId xmlns:a16="http://schemas.microsoft.com/office/drawing/2014/main" val="4260198916"/>
                  </a:ext>
                </a:extLst>
              </a:tr>
              <a:tr h="941435">
                <a:tc>
                  <a:txBody>
                    <a:bodyPr/>
                    <a:lstStyle/>
                    <a:p>
                      <a:pPr algn="ctr">
                        <a:lnSpc>
                          <a:spcPct val="200000"/>
                        </a:lnSpc>
                        <a:spcAft>
                          <a:spcPts val="1000"/>
                        </a:spcAft>
                      </a:pPr>
                      <a:r>
                        <a:rPr lang="en-US"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Automated Walk-in Assistant for the Blinds [1]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proposed system consumes lower cost, lesser weight and simpler design.</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But it uses an alarm which will produce noise pollution and disturbance to other people.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extLst>
                  <a:ext uri="{0D108BD9-81ED-4DB2-BD59-A6C34878D82A}">
                    <a16:rowId xmlns:a16="http://schemas.microsoft.com/office/drawing/2014/main" val="1651971911"/>
                  </a:ext>
                </a:extLst>
              </a:tr>
              <a:tr h="1063507">
                <a:tc>
                  <a:txBody>
                    <a:bodyPr/>
                    <a:lstStyle/>
                    <a:p>
                      <a:pPr algn="ctr">
                        <a:lnSpc>
                          <a:spcPct val="200000"/>
                        </a:lnSpc>
                        <a:spcAft>
                          <a:spcPts val="1000"/>
                        </a:spcAft>
                      </a:pPr>
                      <a:r>
                        <a:rPr lang="en-US"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 Wearable Walking Support System to provide safe direction for the Blind [2]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It uses a vibration motor for haptic feedback.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As all components are assembled on eyewear, it becomes bulky.</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extLst>
                  <a:ext uri="{0D108BD9-81ED-4DB2-BD59-A6C34878D82A}">
                    <a16:rowId xmlns:a16="http://schemas.microsoft.com/office/drawing/2014/main" val="3766105027"/>
                  </a:ext>
                </a:extLst>
              </a:tr>
              <a:tr h="1245833">
                <a:tc>
                  <a:txBody>
                    <a:bodyPr/>
                    <a:lstStyle/>
                    <a:p>
                      <a:pPr algn="ctr">
                        <a:lnSpc>
                          <a:spcPct val="200000"/>
                        </a:lnSpc>
                        <a:spcAft>
                          <a:spcPts val="1000"/>
                        </a:spcAft>
                      </a:pPr>
                      <a:r>
                        <a:rPr lang="en-US" sz="1400" dirty="0">
                          <a:effectLst/>
                          <a:latin typeface="Times New Roman" panose="02020603050405020304" pitchFamily="18" charset="0"/>
                          <a:cs typeface="Times New Roman" panose="02020603050405020304" pitchFamily="18" charset="0"/>
                        </a:rPr>
                        <a:t>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Development of Glasses for Guiding Visually Impaired Using Ultrasonic Sensor and Microcontroller [3]</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As all other components are assembled in a box, eyewear becomes lightweight.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But only one sensor is used which may not give accurate information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extLst>
                  <a:ext uri="{0D108BD9-81ED-4DB2-BD59-A6C34878D82A}">
                    <a16:rowId xmlns:a16="http://schemas.microsoft.com/office/drawing/2014/main" val="2478053837"/>
                  </a:ext>
                </a:extLst>
              </a:tr>
              <a:tr h="1245833">
                <a:tc>
                  <a:txBody>
                    <a:bodyPr/>
                    <a:lstStyle/>
                    <a:p>
                      <a:pPr algn="ctr">
                        <a:lnSpc>
                          <a:spcPct val="200000"/>
                        </a:lnSpc>
                        <a:spcAft>
                          <a:spcPts val="1000"/>
                        </a:spcAft>
                      </a:pPr>
                      <a:r>
                        <a:rPr lang="en-US" sz="1400" dirty="0">
                          <a:effectLst/>
                          <a:latin typeface="Times New Roman" panose="02020603050405020304" pitchFamily="18" charset="0"/>
                          <a:cs typeface="Times New Roman" panose="02020603050405020304" pitchFamily="18" charset="0"/>
                        </a:rPr>
                        <a:t>4.</a:t>
                      </a:r>
                    </a:p>
                  </a:txBody>
                  <a:tcPr marL="63875" marR="63875" marT="0" marB="0"/>
                </a:tc>
                <a:tc>
                  <a:txBody>
                    <a:bodyPr/>
                    <a:lstStyle/>
                    <a:p>
                      <a:pPr algn="just">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 Unique smart Eye Glass for Visually Impaired People [4]</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As it has three sensors, so more accurate distance is calculated.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As it uses earphones, it cannot be used for deaf people.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extLst>
                  <a:ext uri="{0D108BD9-81ED-4DB2-BD59-A6C34878D82A}">
                    <a16:rowId xmlns:a16="http://schemas.microsoft.com/office/drawing/2014/main" val="3430964750"/>
                  </a:ext>
                </a:extLst>
              </a:tr>
              <a:tr h="1245833">
                <a:tc>
                  <a:txBody>
                    <a:bodyPr/>
                    <a:lstStyle/>
                    <a:p>
                      <a:pPr algn="ctr">
                        <a:lnSpc>
                          <a:spcPct val="200000"/>
                        </a:lnSpc>
                        <a:spcAft>
                          <a:spcPts val="1000"/>
                        </a:spcAft>
                      </a:pPr>
                      <a:r>
                        <a:rPr lang="en-US" sz="1400" dirty="0">
                          <a:effectLst/>
                          <a:latin typeface="Times New Roman" panose="02020603050405020304" pitchFamily="18" charset="0"/>
                          <a:cs typeface="Times New Roman" panose="02020603050405020304" pitchFamily="18" charset="0"/>
                        </a:rPr>
                        <a:t>5.</a:t>
                      </a:r>
                    </a:p>
                  </a:txBody>
                  <a:tcPr marL="63875" marR="63875" marT="0" marB="0"/>
                </a:tc>
                <a:tc>
                  <a:txBody>
                    <a:bodyPr/>
                    <a:lstStyle/>
                    <a:p>
                      <a:pPr algn="just">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Smart Guiding Glasses for Visually Impaired People in Indoor Environment [5]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depth camera gives extra information about obstacle.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But the circuit is bulky as well as consumes large amount of power.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875" marR="63875" marT="0" marB="0"/>
                </a:tc>
                <a:extLst>
                  <a:ext uri="{0D108BD9-81ED-4DB2-BD59-A6C34878D82A}">
                    <a16:rowId xmlns:a16="http://schemas.microsoft.com/office/drawing/2014/main" val="3022040114"/>
                  </a:ext>
                </a:extLst>
              </a:tr>
            </a:tbl>
          </a:graphicData>
        </a:graphic>
      </p:graphicFrame>
    </p:spTree>
    <p:extLst>
      <p:ext uri="{BB962C8B-B14F-4D97-AF65-F5344CB8AC3E}">
        <p14:creationId xmlns:p14="http://schemas.microsoft.com/office/powerpoint/2010/main" val="185303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EC17-1E81-4305-A36B-F1AC7FDF5D05}"/>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Algorithm</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5755EF-4D2B-4DE7-9547-C4EC2166755F}"/>
              </a:ext>
            </a:extLst>
          </p:cNvPr>
          <p:cNvSpPr>
            <a:spLocks noGrp="1"/>
          </p:cNvSpPr>
          <p:nvPr>
            <p:ph idx="1"/>
          </p:nvPr>
        </p:nvSpPr>
        <p:spPr>
          <a:xfrm>
            <a:off x="838200" y="1927412"/>
            <a:ext cx="10515600" cy="4249551"/>
          </a:xfrm>
        </p:spPr>
        <p:txBody>
          <a:bodyPr>
            <a:normAutofit fontScale="92500" lnSpcReduction="20000"/>
          </a:bodyPr>
          <a:lstStyle/>
          <a:p>
            <a:pPr marL="0" indent="0" algn="just">
              <a:lnSpc>
                <a:spcPct val="150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Transmit pulse and initialize the timer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Count time until getting reflected pulse, get signal from PIR sensor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4: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get reflected pulse then stop the timer, else wait until getting reflected pulse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5: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Then send counted time to MCU for calculations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6: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calculation send the </a:t>
            </a:r>
            <a:r>
              <a:rPr lang="en-US" sz="1800" dirty="0">
                <a:latin typeface="Times New Roman" panose="02020603050405020304" pitchFamily="18" charset="0"/>
                <a:ea typeface="Calibri" panose="020F0502020204030204" pitchFamily="34" charset="0"/>
                <a:cs typeface="Times New Roman" panose="02020603050405020304" pitchFamily="18" charset="0"/>
              </a:rPr>
              <a:t>signal to vibration motor.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7: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3451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C840-9EC6-4169-98F0-64321650DFE0}"/>
              </a:ext>
            </a:extLst>
          </p:cNvPr>
          <p:cNvSpPr>
            <a:spLocks noGrp="1"/>
          </p:cNvSpPr>
          <p:nvPr>
            <p:ph type="title"/>
          </p:nvPr>
        </p:nvSpPr>
        <p:spPr>
          <a:xfrm>
            <a:off x="838200" y="218114"/>
            <a:ext cx="10515600" cy="851789"/>
          </a:xfrm>
        </p:spPr>
        <p:txBody>
          <a:bodyPr>
            <a:normAutofit/>
          </a:bodyPr>
          <a:lstStyle/>
          <a:p>
            <a:pPr algn="ctr"/>
            <a:r>
              <a:rPr lang="en-IN" b="1" dirty="0">
                <a:solidFill>
                  <a:srgbClr val="002060"/>
                </a:solidFill>
                <a:latin typeface="Times New Roman" panose="02020603050405020304" pitchFamily="18" charset="0"/>
                <a:cs typeface="Times New Roman" panose="02020603050405020304" pitchFamily="18" charset="0"/>
              </a:rPr>
              <a:t>Advantages and Disadvantages</a:t>
            </a:r>
          </a:p>
        </p:txBody>
      </p:sp>
      <p:sp>
        <p:nvSpPr>
          <p:cNvPr id="3" name="Content Placeholder 2">
            <a:extLst>
              <a:ext uri="{FF2B5EF4-FFF2-40B4-BE49-F238E27FC236}">
                <a16:creationId xmlns:a16="http://schemas.microsoft.com/office/drawing/2014/main" id="{93B5BEEA-2A5C-48A7-BD1A-F43E47654CDB}"/>
              </a:ext>
            </a:extLst>
          </p:cNvPr>
          <p:cNvSpPr>
            <a:spLocks noGrp="1"/>
          </p:cNvSpPr>
          <p:nvPr>
            <p:ph idx="1"/>
          </p:nvPr>
        </p:nvSpPr>
        <p:spPr>
          <a:xfrm>
            <a:off x="838200" y="1229294"/>
            <a:ext cx="10515600" cy="4802187"/>
          </a:xfrm>
        </p:spPr>
        <p:txBody>
          <a:bodyPr>
            <a:normAutofit fontScale="92500" lnSpcReduction="10000"/>
          </a:bodyPr>
          <a:lstStyle/>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has sensing capability to sense all the material types.</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This sensor is not affected due to atmospheric dust, rain, snow etc.</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PIR sensor can detect whether obstacle is living thing or not.</a:t>
            </a:r>
            <a:endParaRPr lang="en-US" sz="24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Ultrasonic sensor</a:t>
            </a:r>
            <a:r>
              <a:rPr lang="en-US" sz="2400" b="0" i="0" dirty="0">
                <a:effectLst/>
                <a:latin typeface="Times New Roman" panose="02020603050405020304" pitchFamily="18" charset="0"/>
                <a:cs typeface="Times New Roman" panose="02020603050405020304" pitchFamily="18" charset="0"/>
              </a:rPr>
              <a:t> has higher sensing distance (in centimeters and inches) compare to inductive/capacitive proximity sensor types.</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provides haptic(vibration) feedback as well as sound from buzzer.</a:t>
            </a:r>
          </a:p>
          <a:p>
            <a:pPr marL="0" indent="0">
              <a:buNone/>
            </a:pPr>
            <a:endParaRPr lang="en-I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Ultrasonic sensor</a:t>
            </a:r>
            <a:r>
              <a:rPr lang="en-US" sz="2400" b="0" i="0" dirty="0">
                <a:effectLst/>
                <a:latin typeface="Times New Roman" panose="02020603050405020304" pitchFamily="18" charset="0"/>
                <a:cs typeface="Times New Roman" panose="02020603050405020304" pitchFamily="18" charset="0"/>
              </a:rPr>
              <a:t> is very sensitive to variation in the temperature.</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PIR sensor can be triggered by sources of infrared radiation other than human or animal motion, such as changes in temperature, sunlight</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662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D075-D2FE-4F0A-BF83-F7A03621878A}"/>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Application of Project</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ACB867-484B-48F4-9A5C-BCB5BD892C9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proposed system can be used in following places: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As a navigation guide for the blind or people with impaired vision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Obstacle Detection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Classify obstacle as living or non-living</a:t>
            </a:r>
          </a:p>
          <a:p>
            <a:pPr marL="0" indent="0">
              <a:buNone/>
            </a:pPr>
            <a:endParaRPr lang="en-US" dirty="0"/>
          </a:p>
          <a:p>
            <a:pPr marL="514350" indent="-514350">
              <a:buFont typeface="+mj-lt"/>
              <a:buAutoNum type="arabicPeriod"/>
            </a:pPr>
            <a:endParaRPr lang="en-US" dirty="0"/>
          </a:p>
          <a:p>
            <a:endParaRPr lang="en-IN" dirty="0"/>
          </a:p>
        </p:txBody>
      </p:sp>
    </p:spTree>
    <p:extLst>
      <p:ext uri="{BB962C8B-B14F-4D97-AF65-F5344CB8AC3E}">
        <p14:creationId xmlns:p14="http://schemas.microsoft.com/office/powerpoint/2010/main" val="233232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49D3-09E9-494C-8CE3-661E230AF9F5}"/>
              </a:ext>
            </a:extLst>
          </p:cNvPr>
          <p:cNvSpPr>
            <a:spLocks noGrp="1"/>
          </p:cNvSpPr>
          <p:nvPr>
            <p:ph type="title"/>
          </p:nvPr>
        </p:nvSpPr>
        <p:spPr>
          <a:xfrm>
            <a:off x="838200" y="96254"/>
            <a:ext cx="10515600" cy="1026694"/>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Presentation Outline</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77FB6A-7282-4573-8492-0072E1942A48}"/>
              </a:ext>
            </a:extLst>
          </p:cNvPr>
          <p:cNvSpPr>
            <a:spLocks noGrp="1"/>
          </p:cNvSpPr>
          <p:nvPr>
            <p:ph idx="1"/>
          </p:nvPr>
        </p:nvSpPr>
        <p:spPr>
          <a:xfrm>
            <a:off x="1879134" y="1275347"/>
            <a:ext cx="9474665" cy="4901616"/>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Research Motivation</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Aim and Objectives</a:t>
            </a:r>
          </a:p>
          <a:p>
            <a:r>
              <a:rPr lang="en-IN" dirty="0">
                <a:latin typeface="Times New Roman" panose="02020603050405020304" pitchFamily="18" charset="0"/>
                <a:cs typeface="Times New Roman" panose="02020603050405020304" pitchFamily="18" charset="0"/>
              </a:rPr>
              <a:t>List of Hardware Required</a:t>
            </a:r>
          </a:p>
          <a:p>
            <a:r>
              <a:rPr lang="en-IN" dirty="0">
                <a:latin typeface="Times New Roman" panose="02020603050405020304" pitchFamily="18" charset="0"/>
                <a:cs typeface="Times New Roman" panose="02020603050405020304" pitchFamily="18" charset="0"/>
              </a:rPr>
              <a:t>Block Diagram</a:t>
            </a:r>
          </a:p>
          <a:p>
            <a:r>
              <a:rPr lang="en-IN" dirty="0">
                <a:latin typeface="Times New Roman" panose="02020603050405020304" pitchFamily="18" charset="0"/>
                <a:cs typeface="Times New Roman" panose="02020603050405020304" pitchFamily="18" charset="0"/>
              </a:rPr>
              <a:t>Circuit Diagram</a:t>
            </a:r>
          </a:p>
          <a:p>
            <a:r>
              <a:rPr lang="en-IN" dirty="0">
                <a:latin typeface="Times New Roman" panose="02020603050405020304" pitchFamily="18" charset="0"/>
                <a:cs typeface="Times New Roman" panose="02020603050405020304" pitchFamily="18" charset="0"/>
              </a:rPr>
              <a:t>Components rating</a:t>
            </a:r>
          </a:p>
          <a:p>
            <a:r>
              <a:rPr lang="en-IN" dirty="0">
                <a:latin typeface="Times New Roman" panose="02020603050405020304" pitchFamily="18" charset="0"/>
                <a:cs typeface="Times New Roman" panose="02020603050405020304" pitchFamily="18" charset="0"/>
              </a:rPr>
              <a:t>Working</a:t>
            </a:r>
          </a:p>
          <a:p>
            <a:r>
              <a:rPr lang="en-IN" dirty="0">
                <a:latin typeface="Times New Roman" panose="02020603050405020304" pitchFamily="18" charset="0"/>
                <a:cs typeface="Times New Roman" panose="02020603050405020304" pitchFamily="18" charset="0"/>
              </a:rPr>
              <a:t>Related Work</a:t>
            </a:r>
          </a:p>
          <a:p>
            <a:r>
              <a:rPr lang="en-IN" dirty="0">
                <a:latin typeface="Times New Roman" panose="02020603050405020304" pitchFamily="18" charset="0"/>
                <a:cs typeface="Times New Roman" panose="02020603050405020304" pitchFamily="18" charset="0"/>
              </a:rPr>
              <a:t>Algorithm</a:t>
            </a:r>
          </a:p>
          <a:p>
            <a:r>
              <a:rPr lang="en-IN" dirty="0">
                <a:latin typeface="Times New Roman" panose="02020603050405020304" pitchFamily="18" charset="0"/>
                <a:cs typeface="Times New Roman" panose="02020603050405020304" pitchFamily="18" charset="0"/>
              </a:rPr>
              <a:t>Advantages and Disadvantages</a:t>
            </a:r>
          </a:p>
          <a:p>
            <a:r>
              <a:rPr lang="en-IN" dirty="0">
                <a:latin typeface="Times New Roman" panose="02020603050405020304" pitchFamily="18" charset="0"/>
                <a:cs typeface="Times New Roman" panose="02020603050405020304" pitchFamily="18" charset="0"/>
              </a:rPr>
              <a:t>Application of  Project</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101594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61A4-797D-471D-86FE-99E857D99794}"/>
              </a:ext>
            </a:extLst>
          </p:cNvPr>
          <p:cNvSpPr>
            <a:spLocks noGrp="1"/>
          </p:cNvSpPr>
          <p:nvPr>
            <p:ph type="title"/>
          </p:nvPr>
        </p:nvSpPr>
        <p:spPr/>
        <p:txBody>
          <a:bodyPr/>
          <a:lstStyle/>
          <a:p>
            <a:pPr algn="ctr"/>
            <a:r>
              <a:rPr lang="en-IN" b="1" dirty="0">
                <a:solidFill>
                  <a:srgbClr val="00206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6E12FCC-430F-4682-8B90-A158F6244103}"/>
              </a:ext>
            </a:extLst>
          </p:cNvPr>
          <p:cNvSpPr>
            <a:spLocks noGrp="1"/>
          </p:cNvSpPr>
          <p:nvPr>
            <p:ph idx="1"/>
          </p:nvPr>
        </p:nvSpPr>
        <p:spPr/>
        <p:txBody>
          <a:bodyPr>
            <a:normAutofit fontScale="77500" lnSpcReduction="20000"/>
          </a:bodyPr>
          <a:lstStyle/>
          <a:p>
            <a:r>
              <a:rPr lang="en-US" sz="2400" b="0" i="0" dirty="0">
                <a:effectLst/>
                <a:latin typeface="Times New Roman" panose="02020603050405020304" pitchFamily="18" charset="0"/>
                <a:cs typeface="Times New Roman" panose="02020603050405020304" pitchFamily="18" charset="0"/>
              </a:rPr>
              <a:t>Ultrasonic glasses for the blind are a promising technology that can significantly improve the daily lives of visually impaired individuals. These glasses use ultrasonic waves to detect obstacles and provide haptic feedback to the wearer, as well as use Infrared Radiation to state whether obstacle is living thing or not and provide sound to the wearer allowing them to navigate their surroundings with greater ease and independence. The technology is still in the early stages of development, and there are some limitations to consider, such as limited detection range and accuracy. </a:t>
            </a:r>
          </a:p>
          <a:p>
            <a:r>
              <a:rPr lang="en-US" sz="2400" b="0" i="0" dirty="0">
                <a:effectLst/>
                <a:latin typeface="Times New Roman" panose="02020603050405020304" pitchFamily="18" charset="0"/>
                <a:cs typeface="Times New Roman" panose="02020603050405020304" pitchFamily="18" charset="0"/>
              </a:rPr>
              <a:t>However, with further research and advancements in technology, Ultrasonic glasses have the potential to become an essential tool for the blind and visually impaired community. They offer a new level of freedom and independence that was previously unavailable, and it is exciting to think about the possibilities that these glasses may bring in the future. We can add camera and Artificial Intelligence to the glasses to recognize obstacle &amp; also can provide GPS navigation and voice calling.</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79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31B3-373C-4F3A-9B5F-BE40AE4FFBC1}"/>
              </a:ext>
            </a:extLst>
          </p:cNvPr>
          <p:cNvSpPr>
            <a:spLocks noGrp="1"/>
          </p:cNvSpPr>
          <p:nvPr>
            <p:ph type="title"/>
          </p:nvPr>
        </p:nvSpPr>
        <p:spPr>
          <a:xfrm>
            <a:off x="4203933" y="134224"/>
            <a:ext cx="3784134" cy="667231"/>
          </a:xfrm>
        </p:spPr>
        <p:txBody>
          <a:bodyPr>
            <a:normAutofit/>
          </a:bodyPr>
          <a:lstStyle/>
          <a:p>
            <a:pPr algn="ctr"/>
            <a:r>
              <a:rPr lang="en-US" b="1" dirty="0">
                <a:solidFill>
                  <a:srgbClr val="002060"/>
                </a:solidFill>
                <a:latin typeface="Times New Roman" panose="02020603050405020304" pitchFamily="18" charset="0"/>
                <a:cs typeface="Times New Roman" panose="02020603050405020304" pitchFamily="18" charset="0"/>
              </a:rPr>
              <a:t>References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6E70DD-DE14-4330-8FB8-7F435814E534}"/>
              </a:ext>
            </a:extLst>
          </p:cNvPr>
          <p:cNvSpPr>
            <a:spLocks noGrp="1"/>
          </p:cNvSpPr>
          <p:nvPr>
            <p:ph idx="1"/>
          </p:nvPr>
        </p:nvSpPr>
        <p:spPr>
          <a:xfrm>
            <a:off x="838200" y="860890"/>
            <a:ext cx="10515600" cy="5862885"/>
          </a:xfrm>
        </p:spPr>
        <p:txBody>
          <a:bodyPr>
            <a:normAutofit/>
          </a:bodyPr>
          <a:lstStyle/>
          <a:p>
            <a:pPr>
              <a:lnSpc>
                <a:spcPct val="115000"/>
              </a:lnSpc>
              <a:spcAft>
                <a:spcPts val="1000"/>
              </a:spcAft>
              <a:buFont typeface="+mj-lt"/>
              <a:buAutoNum type="arabicPeriod"/>
            </a:pPr>
            <a:r>
              <a:rPr lang="en-US" sz="1800" dirty="0">
                <a:effectLst/>
                <a:latin typeface="Times New Roman" panose="02020603050405020304" pitchFamily="18" charset="0"/>
                <a:ea typeface="Times New Roman" panose="02020603050405020304" pitchFamily="18" charset="0"/>
              </a:rPr>
              <a:t>“Automated Walk-in Assistant for the Blinds” by Muhammad Sheikh Sadi, Saifuddin Mahmud, Md. Mostafa Kamal, Abu Ibne Bayazid. Published in 2014 in the IEEE International Conference on Electrical Engineering and Information &amp; Communication Technology</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buFont typeface="+mj-lt"/>
              <a:buAutoNum type="arabicPeriod"/>
            </a:pPr>
            <a:r>
              <a:rPr lang="en-US" sz="1800" dirty="0">
                <a:effectLst/>
                <a:latin typeface="Times New Roman" panose="02020603050405020304" pitchFamily="18" charset="0"/>
                <a:ea typeface="Times New Roman" panose="02020603050405020304" pitchFamily="18" charset="0"/>
              </a:rPr>
              <a:t>“A Wearable Walking Support System to provide safe direction for the Blind” by Kataoka Hiroto, Harashima Katsumi. Published in 2019 in the IEEE 34th International Technical Conference on Circuits/Systems, Computers and Communications (ITC-CSCC)</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buFont typeface="+mj-lt"/>
              <a:buAutoNum type="arabicPeriod"/>
            </a:pPr>
            <a:r>
              <a:rPr lang="en-US" sz="1800" dirty="0">
                <a:effectLst/>
                <a:latin typeface="Times New Roman" panose="02020603050405020304" pitchFamily="18" charset="0"/>
                <a:ea typeface="Times New Roman" panose="02020603050405020304" pitchFamily="18" charset="0"/>
              </a:rPr>
              <a:t>“Development of Glasses for Guiding Visually Impaired Using Ultrasonic Sensor and Microcontroller” by Wawan Setiawan, Rasim, and Jajang Kusnendar. Published in 2014 in the Journal of Multidisciplinary Engineering Science and Technology (JMEST)</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buFont typeface="+mj-lt"/>
              <a:buAutoNum type="arabicPeriod"/>
            </a:pPr>
            <a:r>
              <a:rPr lang="en-US" sz="1800" dirty="0">
                <a:effectLst/>
                <a:latin typeface="Times New Roman" panose="02020603050405020304" pitchFamily="18" charset="0"/>
                <a:ea typeface="Times New Roman" panose="02020603050405020304" pitchFamily="18" charset="0"/>
              </a:rPr>
              <a:t>“A Unique Smart Eye Glass for Visually Impaired People” by Md. Razu Miah, Md. Sanwar Hussain. Published in 2018 in the IEEE International Conference on Advancement in Electrical and Electronic Engineering (ICAEEE)</a:t>
            </a:r>
          </a:p>
          <a:p>
            <a:pPr>
              <a:lnSpc>
                <a:spcPct val="115000"/>
              </a:lnSpc>
              <a:spcAft>
                <a:spcPts val="1000"/>
              </a:spcAft>
              <a:buFont typeface="+mj-lt"/>
              <a:buAutoNum type="arabicPeriod"/>
            </a:pPr>
            <a:r>
              <a:rPr lang="en-US" sz="1800" dirty="0">
                <a:effectLst/>
                <a:latin typeface="Times New Roman" panose="02020603050405020304" pitchFamily="18" charset="0"/>
                <a:ea typeface="Times New Roman" panose="02020603050405020304" pitchFamily="18" charset="0"/>
              </a:rPr>
              <a:t>“Smart Guiding Glasses for Visually Impaired People in Indoor Environment” by Jinqiang Bai, Shiguo Lian, Zhaoxiang Liu, Kai Wang, Dijun Liu. Published in 2017 in the IEEE Transactions on Consumer Electronics</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buFont typeface="+mj-lt"/>
              <a:buAutoNum type="arabicPeriod"/>
            </a:pP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buFont typeface="+mj-lt"/>
              <a:buAutoNum type="arabicPeriod"/>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30655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422BDA-BF0E-4D74-9315-2428857CB020}"/>
              </a:ext>
            </a:extLst>
          </p:cNvPr>
          <p:cNvSpPr>
            <a:spLocks noGrp="1"/>
          </p:cNvSpPr>
          <p:nvPr>
            <p:ph idx="1"/>
          </p:nvPr>
        </p:nvSpPr>
        <p:spPr>
          <a:xfrm>
            <a:off x="838200" y="886058"/>
            <a:ext cx="10515600" cy="4351338"/>
          </a:xfrm>
        </p:spPr>
        <p:txBody>
          <a:bodyPr/>
          <a:lstStyle/>
          <a:p>
            <a:pPr marL="514350" indent="-514350">
              <a:buFont typeface="+mj-lt"/>
              <a:buAutoNum type="arabicPeriod" startAt="6"/>
            </a:pPr>
            <a:r>
              <a:rPr lang="en-US" sz="1800" dirty="0">
                <a:effectLst/>
                <a:latin typeface="Times New Roman" panose="02020603050405020304" pitchFamily="18" charset="0"/>
                <a:ea typeface="Times New Roman" panose="02020603050405020304" pitchFamily="18" charset="0"/>
              </a:rPr>
              <a:t>“Ultrasonic Glasses for the Blind: A Portable Aid for Obstacle Detection” by P. Mehta, A. Thakur, and A. Sharma. Published in 2017 in the IEEE Sensors Journal.</a:t>
            </a:r>
            <a:endParaRPr lang="en-IN" sz="1800" dirty="0">
              <a:effectLst/>
              <a:latin typeface="Times New Roman" panose="02020603050405020304" pitchFamily="18" charset="0"/>
              <a:ea typeface="Times New Roman" panose="02020603050405020304" pitchFamily="18" charset="0"/>
            </a:endParaRPr>
          </a:p>
          <a:p>
            <a:pPr marL="514350" indent="-514350">
              <a:buFont typeface="+mj-lt"/>
              <a:buAutoNum type="arabicPeriod" startAt="6"/>
            </a:pPr>
            <a:r>
              <a:rPr lang="en-US" sz="1800" dirty="0">
                <a:effectLst/>
                <a:latin typeface="Times New Roman" panose="02020603050405020304" pitchFamily="18" charset="0"/>
                <a:ea typeface="Times New Roman" panose="02020603050405020304" pitchFamily="18" charset="0"/>
              </a:rPr>
              <a:t>“Development of Ultrasonic Glasses for Blind People Using an ATmega328 Microcontroller” by M. Sahin, A. Erol, and H. Koyuncu. Published in 2019 in the journal Keyence of Intelligent &amp; Robotic Systems.</a:t>
            </a:r>
            <a:endParaRPr lang="en-IN" sz="1800" dirty="0">
              <a:effectLst/>
              <a:latin typeface="Times New Roman" panose="02020603050405020304" pitchFamily="18" charset="0"/>
              <a:ea typeface="Times New Roman" panose="02020603050405020304" pitchFamily="18" charset="0"/>
            </a:endParaRPr>
          </a:p>
          <a:p>
            <a:pPr marL="514350" indent="-514350">
              <a:buFont typeface="+mj-lt"/>
              <a:buAutoNum type="arabicPeriod" startAt="6"/>
            </a:pPr>
            <a:r>
              <a:rPr lang="en-US" sz="1800" dirty="0">
                <a:effectLst/>
                <a:latin typeface="Times New Roman" panose="02020603050405020304" pitchFamily="18" charset="0"/>
                <a:ea typeface="Times New Roman" panose="02020603050405020304" pitchFamily="18" charset="0"/>
              </a:rPr>
              <a:t>“Ultrasonic Glasses for Visually Impaired: Human–Machine Interaction and Control System Design” by J. Geng, J. Fang, and J. Zhang. Published in 2021 in the IEEE Transactions on Instrumentation and Measurement.</a:t>
            </a:r>
            <a:endParaRPr lang="en-IN" sz="1800" dirty="0">
              <a:effectLst/>
              <a:latin typeface="Times New Roman" panose="02020603050405020304" pitchFamily="18" charset="0"/>
              <a:ea typeface="Times New Roman" panose="02020603050405020304" pitchFamily="18" charset="0"/>
            </a:endParaRPr>
          </a:p>
          <a:p>
            <a:pPr marL="514350" indent="-514350">
              <a:buFont typeface="+mj-lt"/>
              <a:buAutoNum type="arabicPeriod" startAt="6"/>
            </a:pPr>
            <a:r>
              <a:rPr lang="en-US" sz="1800" dirty="0">
                <a:effectLst/>
                <a:latin typeface="Times New Roman" panose="02020603050405020304" pitchFamily="18" charset="0"/>
                <a:ea typeface="Times New Roman" panose="02020603050405020304" pitchFamily="18" charset="0"/>
              </a:rPr>
              <a:t>“Ultrasonic Glasses for the Blind Using Raspberry Pi and Arduino” by M. Amor, A. Idoudi, and N. Bouden. Published in 2021 in the journal International Journal of Electrical and Computer Engineering (IJECE).</a:t>
            </a:r>
            <a:endParaRPr lang="en-IN" sz="1800" dirty="0">
              <a:effectLst/>
              <a:latin typeface="Times New Roman" panose="02020603050405020304" pitchFamily="18" charset="0"/>
              <a:ea typeface="Times New Roman" panose="02020603050405020304" pitchFamily="18" charset="0"/>
            </a:endParaRPr>
          </a:p>
          <a:p>
            <a:pPr marL="514350" indent="-514350">
              <a:buFont typeface="+mj-lt"/>
              <a:buAutoNum type="arabicPeriod" startAt="6"/>
            </a:pPr>
            <a:r>
              <a:rPr lang="en-US" sz="1800" dirty="0">
                <a:effectLst/>
                <a:latin typeface="Times New Roman" panose="02020603050405020304" pitchFamily="18" charset="0"/>
                <a:ea typeface="Times New Roman" panose="02020603050405020304" pitchFamily="18" charset="0"/>
              </a:rPr>
              <a:t>“Design and Implementation of Ultrasonic Glasses for the Blind Based on Wireless Sensor Network” by W. Zhang, C. Liao, and X. Huang. Published in 2021 in the IEEE International Conference on Artificial Intelligence and Computer Applications (ICAICA).</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53564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0E1B-8A39-4861-A05D-8C49C5DB1CC7}"/>
              </a:ext>
            </a:extLst>
          </p:cNvPr>
          <p:cNvSpPr>
            <a:spLocks noGrp="1"/>
          </p:cNvSpPr>
          <p:nvPr>
            <p:ph type="ctrTitle"/>
          </p:nvPr>
        </p:nvSpPr>
        <p:spPr/>
        <p:txBody>
          <a:bodyPr>
            <a:normAutofit/>
          </a:bodyPr>
          <a:lstStyle/>
          <a:p>
            <a:r>
              <a:rPr lang="en-IN" sz="7200" b="1" i="1" dirty="0">
                <a:solidFill>
                  <a:srgbClr val="002060"/>
                </a:solidFill>
              </a:rPr>
              <a:t>THANK YOU</a:t>
            </a:r>
          </a:p>
        </p:txBody>
      </p:sp>
    </p:spTree>
    <p:extLst>
      <p:ext uri="{BB962C8B-B14F-4D97-AF65-F5344CB8AC3E}">
        <p14:creationId xmlns:p14="http://schemas.microsoft.com/office/powerpoint/2010/main" val="97746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E13A-1809-4B2F-8909-E3A1E24E3B26}"/>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Introduction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2D2DEB-9A4C-4EB5-9996-6FDC2AF161CA}"/>
              </a:ext>
            </a:extLst>
          </p:cNvPr>
          <p:cNvSpPr>
            <a:spLocks noGrp="1"/>
          </p:cNvSpPr>
          <p:nvPr>
            <p:ph idx="1"/>
          </p:nvPr>
        </p:nvSpPr>
        <p:spPr/>
        <p:txBody>
          <a:bodyPr>
            <a:normAutofit fontScale="85000" lnSpcReduction="10000"/>
          </a:bodyPr>
          <a:lstStyle/>
          <a:p>
            <a:pPr marL="279400" algn="just">
              <a:spcBef>
                <a:spcPts val="1200"/>
              </a:spcBef>
              <a:spcAft>
                <a:spcPts val="0"/>
              </a:spcAft>
            </a:pPr>
            <a:r>
              <a:rPr lang="en-US" sz="1800" dirty="0">
                <a:effectLst/>
                <a:latin typeface="Times New Roman" panose="02020603050405020304" pitchFamily="18" charset="0"/>
                <a:ea typeface="Times New Roman" panose="02020603050405020304" pitchFamily="18" charset="0"/>
              </a:rPr>
              <a:t> Ultrasonic glasses for the blind is an innovative technology that aims to assist blind or visually impaired individuals in navigating their environment. These glasses use ultrasonic waves to detect objects and obstacles in the wearer's surroundings and convert this information into haptic feedback, providing a clearer picture of their environment, also detect whether obstacle is living thing or not by using PIR sensor.</a:t>
            </a:r>
          </a:p>
          <a:p>
            <a:pPr marL="279400" algn="just">
              <a:spcBef>
                <a:spcPts val="1200"/>
              </a:spcBef>
              <a:spcAft>
                <a:spcPts val="0"/>
              </a:spcAft>
            </a:pPr>
            <a:r>
              <a:rPr lang="en-US" sz="1800" dirty="0">
                <a:effectLst/>
                <a:latin typeface="Times New Roman" panose="02020603050405020304" pitchFamily="18" charset="0"/>
                <a:ea typeface="Times New Roman" panose="02020603050405020304" pitchFamily="18" charset="0"/>
              </a:rPr>
              <a:t>This technology has the potential to improve the quality of life for individuals who are blind or visually impaired, allowing them to navigate unfamiliar environments with more confidence and independence. Additionally, Ultrasonic glasses can offer a more discreet and less invasive alternative to traditional assistive devices such as canes or guide dogs. Guide dogs and white canes are major tools to support the visually impaired. However, the number of guide dogs is predominantly smaller than, the number of visually impaired persons [2]. With the continuous advancements in technology, Ultrasonic glasses for the blind may become more accessible and widely available in the near future.</a:t>
            </a:r>
            <a:endParaRPr lang="en-IN" sz="1800" dirty="0">
              <a:effectLst/>
              <a:latin typeface="Times New Roman" panose="02020603050405020304" pitchFamily="18" charset="0"/>
              <a:ea typeface="Times New Roman" panose="02020603050405020304" pitchFamily="18" charset="0"/>
            </a:endParaRPr>
          </a:p>
          <a:p>
            <a:pPr marL="270510" algn="just">
              <a:spcBef>
                <a:spcPts val="35"/>
              </a:spcBef>
              <a:spcAft>
                <a:spcPts val="0"/>
              </a:spcAft>
            </a:pPr>
            <a:r>
              <a:rPr lang="en-US" sz="1800" dirty="0">
                <a:effectLst/>
                <a:latin typeface="Times New Roman" panose="02020603050405020304" pitchFamily="18" charset="0"/>
                <a:ea typeface="Times New Roman" panose="02020603050405020304" pitchFamily="18" charset="0"/>
              </a:rPr>
              <a:t>            While Ultrasonic glasses for the blind are still a relatively new technology, they are rapidly evolving. Newer versions of the glasses are becoming smaller, lighter, and more affordable. Advances in artificial intelligence and machine learning are also being incorporated into the technology, allowing the glasses to learn from the wearer's movements and adapt to their needs &amp; could recognize the obstacle.</a:t>
            </a:r>
            <a:endParaRPr lang="en-IN" dirty="0"/>
          </a:p>
        </p:txBody>
      </p:sp>
    </p:spTree>
    <p:extLst>
      <p:ext uri="{BB962C8B-B14F-4D97-AF65-F5344CB8AC3E}">
        <p14:creationId xmlns:p14="http://schemas.microsoft.com/office/powerpoint/2010/main" val="163449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4430-6049-403D-8CCA-5C17245F504E}"/>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Research Motivation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A5C648-A732-435A-AB62-2BAFD0A7ABDB}"/>
              </a:ext>
            </a:extLst>
          </p:cNvPr>
          <p:cNvSpPr>
            <a:spLocks noGrp="1"/>
          </p:cNvSpPr>
          <p:nvPr>
            <p:ph idx="1"/>
          </p:nvPr>
        </p:nvSpPr>
        <p:spPr>
          <a:xfrm>
            <a:off x="838200" y="1825625"/>
            <a:ext cx="10515600" cy="1805081"/>
          </a:xfrm>
        </p:spPr>
        <p:txBody>
          <a:bodyPr/>
          <a:lstStyle/>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Blind and visually impaired individuals face significant challenges in navigating their surroundings. With the limitations and drawbacks of traditional assistive devices, such as canes and guide dogs, ultrasonic glasses use ultrasonic waves to detect objects and obstacles in the wearer's surroundings, providing a clearer picture of the environment. This can significantly improve the mobility and independence of blind and visually impaired individuals, allowing them to navigate unfamiliar environments with more confidence and ease.</a:t>
            </a:r>
            <a:endParaRPr lang="en-IN" dirty="0"/>
          </a:p>
        </p:txBody>
      </p:sp>
    </p:spTree>
    <p:extLst>
      <p:ext uri="{BB962C8B-B14F-4D97-AF65-F5344CB8AC3E}">
        <p14:creationId xmlns:p14="http://schemas.microsoft.com/office/powerpoint/2010/main" val="174097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D244-4D4D-4C6B-BEA1-F69829D172EF}"/>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Problem statement </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6552DB-880C-472C-9DA0-6E81A8DE66D5}"/>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To design and develop Ultrasonic Glasses for the Blind which uses ultrasonic waves to detect obstacle, as well as uses Infrared radiation detector to measure heat radiated by living things and provide a haptic feedback and sound signal to user about the obstacle.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63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C13A-6964-4A89-A352-CF34D3D90E76}"/>
              </a:ext>
            </a:extLst>
          </p:cNvPr>
          <p:cNvSpPr>
            <a:spLocks noGrp="1"/>
          </p:cNvSpPr>
          <p:nvPr>
            <p:ph type="title"/>
          </p:nvPr>
        </p:nvSpPr>
        <p:spPr>
          <a:xfrm>
            <a:off x="2592925" y="624110"/>
            <a:ext cx="8911687" cy="776851"/>
          </a:xfrm>
        </p:spPr>
        <p:txBody>
          <a:bodyPr>
            <a:normAutofit/>
          </a:bodyPr>
          <a:lstStyle/>
          <a:p>
            <a:pPr algn="ctr"/>
            <a:r>
              <a:rPr lang="en-US" b="1" dirty="0">
                <a:solidFill>
                  <a:srgbClr val="002060"/>
                </a:solidFill>
                <a:latin typeface="Times New Roman" panose="02020603050405020304" pitchFamily="18" charset="0"/>
                <a:cs typeface="Times New Roman" panose="02020603050405020304" pitchFamily="18" charset="0"/>
              </a:rPr>
              <a:t>Aim and Objectives </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9E892D-2B53-433A-A2F5-B80FF6474F37}"/>
              </a:ext>
            </a:extLst>
          </p:cNvPr>
          <p:cNvSpPr>
            <a:spLocks noGrp="1"/>
          </p:cNvSpPr>
          <p:nvPr>
            <p:ph idx="1"/>
          </p:nvPr>
        </p:nvSpPr>
        <p:spPr>
          <a:xfrm>
            <a:off x="1790968" y="1747896"/>
            <a:ext cx="9713644" cy="448599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Aim: </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aim of this project is to design and develop Ultrasonic Glasses for the Blind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Objectives: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build a wearable device for navigation of blind people.  </a:t>
            </a:r>
          </a:p>
          <a:p>
            <a:pPr marL="342900" lvl="0" indent="-342900" algn="just">
              <a:lnSpc>
                <a:spcPct val="115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study the working of Ultrasonic sensor, PIR sensor, Arduino uno,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study the behavior of ultrasonic waves i.e., reflection of ultrasound.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measure distance without direct contact with the object.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measure the </a:t>
            </a:r>
            <a:r>
              <a:rPr lang="en-US" sz="1800" dirty="0">
                <a:latin typeface="Times New Roman" panose="02020603050405020304" pitchFamily="18" charset="0"/>
                <a:ea typeface="Calibri" panose="020F0502020204030204" pitchFamily="34" charset="0"/>
                <a:cs typeface="Times New Roman" panose="02020603050405020304" pitchFamily="18" charset="0"/>
              </a:rPr>
              <a:t>heat radiated by the obstacle.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arenR"/>
            </a:pPr>
            <a:r>
              <a:rPr lang="en-US" sz="1800"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detect obstacle &amp; whether it is living or non-living between system and the object without any physical contact with the object.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919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8FAE-F8B3-47D6-A36C-6C9E7BB60696}"/>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List of Hardware Required</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4A9B0E-31FE-4927-B79B-92C9E89269B8}"/>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Arduino UNO R3</a:t>
            </a:r>
          </a:p>
          <a:p>
            <a:r>
              <a:rPr lang="en-US" dirty="0">
                <a:latin typeface="Times New Roman" panose="02020603050405020304" pitchFamily="18" charset="0"/>
                <a:cs typeface="Times New Roman" panose="02020603050405020304" pitchFamily="18" charset="0"/>
              </a:rPr>
              <a:t>Ultrasonic Sensor Module (HC-SR04)</a:t>
            </a:r>
          </a:p>
          <a:p>
            <a:r>
              <a:rPr lang="en-US" dirty="0">
                <a:latin typeface="Times New Roman" panose="02020603050405020304" pitchFamily="18" charset="0"/>
                <a:cs typeface="Times New Roman" panose="02020603050405020304" pitchFamily="18" charset="0"/>
              </a:rPr>
              <a:t>PIR Motion Detector Sensor Module (HC-SR501)</a:t>
            </a:r>
          </a:p>
          <a:p>
            <a:r>
              <a:rPr lang="en-US" dirty="0">
                <a:latin typeface="Times New Roman" panose="02020603050405020304" pitchFamily="18" charset="0"/>
                <a:cs typeface="Times New Roman" panose="02020603050405020304" pitchFamily="18" charset="0"/>
              </a:rPr>
              <a:t>Flat Vibration Motor Module (1034)</a:t>
            </a:r>
          </a:p>
          <a:p>
            <a:r>
              <a:rPr lang="en-US" dirty="0">
                <a:latin typeface="Times New Roman" panose="02020603050405020304" pitchFamily="18" charset="0"/>
                <a:cs typeface="Times New Roman" panose="02020603050405020304" pitchFamily="18" charset="0"/>
              </a:rPr>
              <a:t>Active Buzzer Module (5V)</a:t>
            </a:r>
          </a:p>
          <a:p>
            <a:r>
              <a:rPr lang="en-US" dirty="0">
                <a:latin typeface="Times New Roman" panose="02020603050405020304" pitchFamily="18" charset="0"/>
                <a:cs typeface="Times New Roman" panose="02020603050405020304" pitchFamily="18" charset="0"/>
              </a:rPr>
              <a:t>9V Battery snap with DC jack</a:t>
            </a:r>
          </a:p>
          <a:p>
            <a:r>
              <a:rPr lang="en-US" dirty="0">
                <a:latin typeface="Times New Roman" panose="02020603050405020304" pitchFamily="18" charset="0"/>
                <a:cs typeface="Times New Roman" panose="02020603050405020304" pitchFamily="18" charset="0"/>
              </a:rPr>
              <a:t>Male to Female Jumper Wires 40 pin, 30 cm</a:t>
            </a:r>
          </a:p>
          <a:p>
            <a:r>
              <a:rPr lang="en-US" dirty="0">
                <a:latin typeface="Times New Roman" panose="02020603050405020304" pitchFamily="18" charset="0"/>
                <a:cs typeface="Times New Roman" panose="02020603050405020304" pitchFamily="18" charset="0"/>
              </a:rPr>
              <a:t>SPDT Slide switch</a:t>
            </a:r>
          </a:p>
          <a:p>
            <a:r>
              <a:rPr lang="en-US" dirty="0">
                <a:latin typeface="Times New Roman" panose="02020603050405020304" pitchFamily="18" charset="0"/>
                <a:cs typeface="Times New Roman" panose="02020603050405020304" pitchFamily="18" charset="0"/>
              </a:rPr>
              <a:t>XF-25 Ultra Mini Breadboard</a:t>
            </a:r>
          </a:p>
        </p:txBody>
      </p:sp>
    </p:spTree>
    <p:extLst>
      <p:ext uri="{BB962C8B-B14F-4D97-AF65-F5344CB8AC3E}">
        <p14:creationId xmlns:p14="http://schemas.microsoft.com/office/powerpoint/2010/main" val="88008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1E63-C397-4807-92C2-6A67D8DBEA8F}"/>
              </a:ext>
            </a:extLst>
          </p:cNvPr>
          <p:cNvSpPr>
            <a:spLocks noGrp="1"/>
          </p:cNvSpPr>
          <p:nvPr>
            <p:ph type="title"/>
          </p:nvPr>
        </p:nvSpPr>
        <p:spPr>
          <a:xfrm>
            <a:off x="1659953" y="166689"/>
            <a:ext cx="10515600" cy="1204911"/>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System Block Diagram</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12" name="Rectangle 9">
            <a:extLst>
              <a:ext uri="{FF2B5EF4-FFF2-40B4-BE49-F238E27FC236}">
                <a16:creationId xmlns:a16="http://schemas.microsoft.com/office/drawing/2014/main" id="{80501DDD-3523-4A54-B8AD-8823583588DB}"/>
              </a:ext>
            </a:extLst>
          </p:cNvPr>
          <p:cNvSpPr>
            <a:spLocks noChangeArrowheads="1"/>
          </p:cNvSpPr>
          <p:nvPr/>
        </p:nvSpPr>
        <p:spPr bwMode="auto">
          <a:xfrm>
            <a:off x="1728132"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3" name="Rectangle 12">
            <a:extLst>
              <a:ext uri="{FF2B5EF4-FFF2-40B4-BE49-F238E27FC236}">
                <a16:creationId xmlns:a16="http://schemas.microsoft.com/office/drawing/2014/main" id="{B2FBB8F4-D2B7-4BAD-B39A-A55B8A469A66}"/>
              </a:ext>
            </a:extLst>
          </p:cNvPr>
          <p:cNvSpPr>
            <a:spLocks noChangeArrowheads="1"/>
          </p:cNvSpPr>
          <p:nvPr/>
        </p:nvSpPr>
        <p:spPr bwMode="auto">
          <a:xfrm>
            <a:off x="1728132"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4">
            <a:extLst>
              <a:ext uri="{FF2B5EF4-FFF2-40B4-BE49-F238E27FC236}">
                <a16:creationId xmlns:a16="http://schemas.microsoft.com/office/drawing/2014/main" id="{36E327CF-5225-466D-BD66-8FFB7A324A5A}"/>
              </a:ext>
            </a:extLst>
          </p:cNvPr>
          <p:cNvSpPr>
            <a:spLocks noChangeArrowheads="1"/>
          </p:cNvSpPr>
          <p:nvPr/>
        </p:nvSpPr>
        <p:spPr bwMode="auto">
          <a:xfrm>
            <a:off x="1728132"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5" name="Rectangle 14">
            <a:extLst>
              <a:ext uri="{FF2B5EF4-FFF2-40B4-BE49-F238E27FC236}">
                <a16:creationId xmlns:a16="http://schemas.microsoft.com/office/drawing/2014/main" id="{C1FF61ED-92C5-4827-BF6D-35E0FA013879}"/>
              </a:ext>
            </a:extLst>
          </p:cNvPr>
          <p:cNvSpPr/>
          <p:nvPr/>
        </p:nvSpPr>
        <p:spPr>
          <a:xfrm>
            <a:off x="3163298" y="1196014"/>
            <a:ext cx="1499937" cy="521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Battery</a:t>
            </a:r>
            <a:endParaRPr lang="en-IN" dirty="0"/>
          </a:p>
        </p:txBody>
      </p:sp>
      <p:sp>
        <p:nvSpPr>
          <p:cNvPr id="16" name="Rectangle: Rounded Corners 15">
            <a:extLst>
              <a:ext uri="{FF2B5EF4-FFF2-40B4-BE49-F238E27FC236}">
                <a16:creationId xmlns:a16="http://schemas.microsoft.com/office/drawing/2014/main" id="{2DB3B824-ECDD-461C-AAEA-9D1469624A94}"/>
              </a:ext>
            </a:extLst>
          </p:cNvPr>
          <p:cNvSpPr/>
          <p:nvPr/>
        </p:nvSpPr>
        <p:spPr>
          <a:xfrm>
            <a:off x="3341564" y="2692743"/>
            <a:ext cx="1367591" cy="1892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a:t>
            </a:r>
          </a:p>
          <a:p>
            <a:pPr algn="ctr"/>
            <a:r>
              <a:rPr lang="en-US" dirty="0"/>
              <a:t>Uno</a:t>
            </a:r>
            <a:endParaRPr lang="en-IN" dirty="0"/>
          </a:p>
        </p:txBody>
      </p:sp>
      <p:sp>
        <p:nvSpPr>
          <p:cNvPr id="17" name="Rectangle 16">
            <a:extLst>
              <a:ext uri="{FF2B5EF4-FFF2-40B4-BE49-F238E27FC236}">
                <a16:creationId xmlns:a16="http://schemas.microsoft.com/office/drawing/2014/main" id="{63789F76-5B0C-4011-BD67-518836BAFE82}"/>
              </a:ext>
            </a:extLst>
          </p:cNvPr>
          <p:cNvSpPr/>
          <p:nvPr/>
        </p:nvSpPr>
        <p:spPr>
          <a:xfrm>
            <a:off x="5745877" y="1555750"/>
            <a:ext cx="1304174"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Ultrasonic </a:t>
            </a:r>
          </a:p>
          <a:p>
            <a:pPr algn="ctr"/>
            <a:r>
              <a:rPr lang="en-US" dirty="0"/>
              <a:t>Sensor</a:t>
            </a:r>
          </a:p>
          <a:p>
            <a:pPr algn="ctr"/>
            <a:r>
              <a:rPr lang="en-US" dirty="0"/>
              <a:t>HC-SR04</a:t>
            </a:r>
            <a:endParaRPr lang="en-IN" dirty="0"/>
          </a:p>
        </p:txBody>
      </p:sp>
      <p:sp>
        <p:nvSpPr>
          <p:cNvPr id="18" name="Oval 17">
            <a:extLst>
              <a:ext uri="{FF2B5EF4-FFF2-40B4-BE49-F238E27FC236}">
                <a16:creationId xmlns:a16="http://schemas.microsoft.com/office/drawing/2014/main" id="{A026F0FE-98EE-41F4-8731-FACC02AD3907}"/>
              </a:ext>
            </a:extLst>
          </p:cNvPr>
          <p:cNvSpPr/>
          <p:nvPr/>
        </p:nvSpPr>
        <p:spPr>
          <a:xfrm>
            <a:off x="8096748" y="1356283"/>
            <a:ext cx="1368396" cy="1002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endParaRPr lang="en-IN" dirty="0"/>
          </a:p>
        </p:txBody>
      </p:sp>
      <p:sp>
        <p:nvSpPr>
          <p:cNvPr id="19" name="Rectangle 18">
            <a:extLst>
              <a:ext uri="{FF2B5EF4-FFF2-40B4-BE49-F238E27FC236}">
                <a16:creationId xmlns:a16="http://schemas.microsoft.com/office/drawing/2014/main" id="{8AA996C5-B826-418A-8FFC-2725E0693836}"/>
              </a:ext>
            </a:extLst>
          </p:cNvPr>
          <p:cNvSpPr/>
          <p:nvPr/>
        </p:nvSpPr>
        <p:spPr>
          <a:xfrm>
            <a:off x="8096748" y="3227293"/>
            <a:ext cx="1042737" cy="112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PIR Sensor HC-SR501</a:t>
            </a:r>
          </a:p>
        </p:txBody>
      </p:sp>
      <p:sp>
        <p:nvSpPr>
          <p:cNvPr id="20" name="Arrow: Down 19">
            <a:extLst>
              <a:ext uri="{FF2B5EF4-FFF2-40B4-BE49-F238E27FC236}">
                <a16:creationId xmlns:a16="http://schemas.microsoft.com/office/drawing/2014/main" id="{CFB00AD4-EEED-48D0-AB07-45EDFDE39C37}"/>
              </a:ext>
            </a:extLst>
          </p:cNvPr>
          <p:cNvSpPr/>
          <p:nvPr/>
        </p:nvSpPr>
        <p:spPr>
          <a:xfrm>
            <a:off x="3774201" y="1735681"/>
            <a:ext cx="209451" cy="940041"/>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Arrow: Right 23">
            <a:extLst>
              <a:ext uri="{FF2B5EF4-FFF2-40B4-BE49-F238E27FC236}">
                <a16:creationId xmlns:a16="http://schemas.microsoft.com/office/drawing/2014/main" id="{0DA15934-0495-4DE0-85BF-F68144FD6C86}"/>
              </a:ext>
            </a:extLst>
          </p:cNvPr>
          <p:cNvSpPr/>
          <p:nvPr/>
        </p:nvSpPr>
        <p:spPr>
          <a:xfrm flipH="1">
            <a:off x="4724396" y="3574806"/>
            <a:ext cx="3372352" cy="203446"/>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Left-Right 24">
            <a:extLst>
              <a:ext uri="{FF2B5EF4-FFF2-40B4-BE49-F238E27FC236}">
                <a16:creationId xmlns:a16="http://schemas.microsoft.com/office/drawing/2014/main" id="{C1D3F24A-FCD4-43B7-B296-CC7CF95CB511}"/>
              </a:ext>
            </a:extLst>
          </p:cNvPr>
          <p:cNvSpPr/>
          <p:nvPr/>
        </p:nvSpPr>
        <p:spPr>
          <a:xfrm>
            <a:off x="7050051" y="1782627"/>
            <a:ext cx="1046697" cy="249795"/>
          </a:xfrm>
          <a:prstGeom prst="lef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Arrow: Left-Up 26">
            <a:extLst>
              <a:ext uri="{FF2B5EF4-FFF2-40B4-BE49-F238E27FC236}">
                <a16:creationId xmlns:a16="http://schemas.microsoft.com/office/drawing/2014/main" id="{697EBACE-099A-4D74-9D14-16D8E4660427}"/>
              </a:ext>
            </a:extLst>
          </p:cNvPr>
          <p:cNvSpPr/>
          <p:nvPr/>
        </p:nvSpPr>
        <p:spPr>
          <a:xfrm rot="10800000">
            <a:off x="4245940" y="2154354"/>
            <a:ext cx="1499937" cy="521368"/>
          </a:xfrm>
          <a:prstGeom prst="lef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Arrow: Left-Right 2">
            <a:extLst>
              <a:ext uri="{FF2B5EF4-FFF2-40B4-BE49-F238E27FC236}">
                <a16:creationId xmlns:a16="http://schemas.microsoft.com/office/drawing/2014/main" id="{C0BB076D-0417-2DB8-47AB-52AA2EA79BBB}"/>
              </a:ext>
            </a:extLst>
          </p:cNvPr>
          <p:cNvSpPr/>
          <p:nvPr/>
        </p:nvSpPr>
        <p:spPr>
          <a:xfrm rot="5400000">
            <a:off x="8243667" y="2650439"/>
            <a:ext cx="826168" cy="285481"/>
          </a:xfrm>
          <a:prstGeom prst="lef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581E31E8-16E5-EB47-68AE-1B4371FDC78D}"/>
              </a:ext>
            </a:extLst>
          </p:cNvPr>
          <p:cNvSpPr/>
          <p:nvPr/>
        </p:nvSpPr>
        <p:spPr>
          <a:xfrm>
            <a:off x="5822830" y="4686092"/>
            <a:ext cx="1227221" cy="975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Buzzer</a:t>
            </a:r>
            <a:endParaRPr lang="en-IN" dirty="0"/>
          </a:p>
        </p:txBody>
      </p:sp>
      <p:sp>
        <p:nvSpPr>
          <p:cNvPr id="5" name="Rectangle 4">
            <a:extLst>
              <a:ext uri="{FF2B5EF4-FFF2-40B4-BE49-F238E27FC236}">
                <a16:creationId xmlns:a16="http://schemas.microsoft.com/office/drawing/2014/main" id="{FC3C5C45-E6C1-65A9-7628-973FDA7C71F8}"/>
              </a:ext>
            </a:extLst>
          </p:cNvPr>
          <p:cNvSpPr/>
          <p:nvPr/>
        </p:nvSpPr>
        <p:spPr>
          <a:xfrm>
            <a:off x="3458471" y="5319771"/>
            <a:ext cx="1204764" cy="1371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Flat Vibration Motor (1034) Module</a:t>
            </a:r>
          </a:p>
        </p:txBody>
      </p:sp>
      <p:sp>
        <p:nvSpPr>
          <p:cNvPr id="6" name="Arrow: Bent-Up 5">
            <a:extLst>
              <a:ext uri="{FF2B5EF4-FFF2-40B4-BE49-F238E27FC236}">
                <a16:creationId xmlns:a16="http://schemas.microsoft.com/office/drawing/2014/main" id="{66A0524C-BB1E-8F74-F6DF-37C5AA3C14CD}"/>
              </a:ext>
            </a:extLst>
          </p:cNvPr>
          <p:cNvSpPr/>
          <p:nvPr/>
        </p:nvSpPr>
        <p:spPr>
          <a:xfrm rot="10800000" flipH="1">
            <a:off x="4724396" y="4162357"/>
            <a:ext cx="1857676" cy="514978"/>
          </a:xfrm>
          <a:prstGeom prst="bentUpArrow">
            <a:avLst>
              <a:gd name="adj1" fmla="val 25000"/>
              <a:gd name="adj2" fmla="val 25000"/>
              <a:gd name="adj3" fmla="val 22041"/>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rrow: Down 6">
            <a:extLst>
              <a:ext uri="{FF2B5EF4-FFF2-40B4-BE49-F238E27FC236}">
                <a16:creationId xmlns:a16="http://schemas.microsoft.com/office/drawing/2014/main" id="{62558D53-35BF-7BBB-03E8-64342E81ACDB}"/>
              </a:ext>
            </a:extLst>
          </p:cNvPr>
          <p:cNvSpPr/>
          <p:nvPr/>
        </p:nvSpPr>
        <p:spPr>
          <a:xfrm>
            <a:off x="3919757" y="4580423"/>
            <a:ext cx="285247" cy="739348"/>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6877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51319B-9D0A-4D8E-97FD-851231B2F735}"/>
              </a:ext>
            </a:extLst>
          </p:cNvPr>
          <p:cNvSpPr>
            <a:spLocks noGrp="1"/>
          </p:cNvSpPr>
          <p:nvPr>
            <p:ph type="title"/>
          </p:nvPr>
        </p:nvSpPr>
        <p:spPr>
          <a:xfrm>
            <a:off x="838200" y="64167"/>
            <a:ext cx="10515600" cy="1050759"/>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Circuit Diagram</a:t>
            </a:r>
            <a:endParaRPr lang="en-IN" b="1" dirty="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FDE39E9-7A51-48A5-505B-866400531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720" y="703836"/>
            <a:ext cx="9530080" cy="5852160"/>
          </a:xfrm>
          <a:prstGeom prst="rect">
            <a:avLst/>
          </a:prstGeom>
        </p:spPr>
      </p:pic>
      <p:sp>
        <p:nvSpPr>
          <p:cNvPr id="4" name="TextBox 3">
            <a:extLst>
              <a:ext uri="{FF2B5EF4-FFF2-40B4-BE49-F238E27FC236}">
                <a16:creationId xmlns:a16="http://schemas.microsoft.com/office/drawing/2014/main" id="{168FC057-2BB2-48BC-DFE6-D4A619937CBB}"/>
              </a:ext>
            </a:extLst>
          </p:cNvPr>
          <p:cNvSpPr txBox="1"/>
          <p:nvPr/>
        </p:nvSpPr>
        <p:spPr>
          <a:xfrm>
            <a:off x="5100507" y="2267932"/>
            <a:ext cx="1426128"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Arduino Uno R3</a:t>
            </a:r>
          </a:p>
        </p:txBody>
      </p:sp>
      <p:sp>
        <p:nvSpPr>
          <p:cNvPr id="8" name="TextBox 7">
            <a:extLst>
              <a:ext uri="{FF2B5EF4-FFF2-40B4-BE49-F238E27FC236}">
                <a16:creationId xmlns:a16="http://schemas.microsoft.com/office/drawing/2014/main" id="{C700289D-3D58-D552-84E6-4936BE4EE9BB}"/>
              </a:ext>
            </a:extLst>
          </p:cNvPr>
          <p:cNvSpPr txBox="1"/>
          <p:nvPr/>
        </p:nvSpPr>
        <p:spPr>
          <a:xfrm>
            <a:off x="9613782" y="2114044"/>
            <a:ext cx="73823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Buzzer</a:t>
            </a:r>
            <a:endParaRPr lang="en-IN"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FCA913C-8797-3E8E-3346-C05CA3DC4C68}"/>
              </a:ext>
            </a:extLst>
          </p:cNvPr>
          <p:cNvSpPr txBox="1"/>
          <p:nvPr/>
        </p:nvSpPr>
        <p:spPr>
          <a:xfrm>
            <a:off x="7784040" y="2267933"/>
            <a:ext cx="1199338" cy="95410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Flat Vibration Motor (1034) Module</a:t>
            </a:r>
          </a:p>
          <a:p>
            <a:endParaRPr lang="en-IN"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08C8765-1357-0FBB-66CE-11010A549C6B}"/>
              </a:ext>
            </a:extLst>
          </p:cNvPr>
          <p:cNvSpPr txBox="1"/>
          <p:nvPr/>
        </p:nvSpPr>
        <p:spPr>
          <a:xfrm>
            <a:off x="8069265" y="5335578"/>
            <a:ext cx="1059072" cy="954107"/>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Ultrasonic </a:t>
            </a:r>
          </a:p>
          <a:p>
            <a:pPr algn="ctr"/>
            <a:r>
              <a:rPr lang="en-US" sz="1400" dirty="0">
                <a:latin typeface="Times New Roman" panose="02020603050405020304" pitchFamily="18" charset="0"/>
                <a:cs typeface="Times New Roman" panose="02020603050405020304" pitchFamily="18" charset="0"/>
              </a:rPr>
              <a:t>Sensor</a:t>
            </a:r>
          </a:p>
          <a:p>
            <a:pPr algn="ctr"/>
            <a:r>
              <a:rPr lang="en-US" sz="1400" dirty="0">
                <a:latin typeface="Times New Roman" panose="02020603050405020304" pitchFamily="18" charset="0"/>
                <a:cs typeface="Times New Roman" panose="02020603050405020304" pitchFamily="18" charset="0"/>
              </a:rPr>
              <a:t>HC-SR04</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BE523AD-9AD8-16D6-4DC6-24900561D3BB}"/>
              </a:ext>
            </a:extLst>
          </p:cNvPr>
          <p:cNvSpPr txBox="1"/>
          <p:nvPr/>
        </p:nvSpPr>
        <p:spPr>
          <a:xfrm>
            <a:off x="8383709" y="4232436"/>
            <a:ext cx="1059073" cy="738664"/>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PIR Sensor HC-SR501</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9456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500</TotalTime>
  <Words>2393</Words>
  <Application>Microsoft Office PowerPoint</Application>
  <PresentationFormat>Widescreen</PresentationFormat>
  <Paragraphs>214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Century Gothic</vt:lpstr>
      <vt:lpstr>Roboto</vt:lpstr>
      <vt:lpstr>Times New Roman</vt:lpstr>
      <vt:lpstr>Verdana</vt:lpstr>
      <vt:lpstr>Wingdings</vt:lpstr>
      <vt:lpstr>Wingdings 3</vt:lpstr>
      <vt:lpstr>Wisp</vt:lpstr>
      <vt:lpstr>PowerPoint Presentation</vt:lpstr>
      <vt:lpstr>Presentation Outline</vt:lpstr>
      <vt:lpstr>Introduction</vt:lpstr>
      <vt:lpstr>Research Motivation</vt:lpstr>
      <vt:lpstr>Problem statement </vt:lpstr>
      <vt:lpstr>Aim and Objectives </vt:lpstr>
      <vt:lpstr>List of Hardware Required</vt:lpstr>
      <vt:lpstr>System Block Diagram</vt:lpstr>
      <vt:lpstr>Circuit Diagram</vt:lpstr>
      <vt:lpstr>Components ratings</vt:lpstr>
      <vt:lpstr>Ultrasonic sensor (HC SR-04)</vt:lpstr>
      <vt:lpstr>PIR Motion Detector Sensor Module (HC-SR501)</vt:lpstr>
      <vt:lpstr>Flat Vibration Motor Module (1034)</vt:lpstr>
      <vt:lpstr>Active Buzzer Module (5V)</vt:lpstr>
      <vt:lpstr>Working</vt:lpstr>
      <vt:lpstr>Related Work</vt:lpstr>
      <vt:lpstr>Algorithm</vt:lpstr>
      <vt:lpstr>Advantages and Disadvantages</vt:lpstr>
      <vt:lpstr>Application of Project</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“Contactless Distance Measurement System”</dc:title>
  <dc:creator>Aditya Varpe</dc:creator>
  <cp:lastModifiedBy>Onkar Waman</cp:lastModifiedBy>
  <cp:revision>167</cp:revision>
  <dcterms:created xsi:type="dcterms:W3CDTF">2022-04-25T14:01:45Z</dcterms:created>
  <dcterms:modified xsi:type="dcterms:W3CDTF">2023-05-08T18:48:26Z</dcterms:modified>
</cp:coreProperties>
</file>