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3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28" d="100"/>
          <a:sy n="28" d="100"/>
        </p:scale>
        <p:origin x="1190" y="91"/>
      </p:cViewPr>
      <p:guideLst>
        <p:guide orient="horz" pos="6912"/>
        <p:guide pos="1036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D1963-F2FB-4775-8AF5-550B8F8C3DCC}" type="datetimeFigureOut">
              <a:rPr lang="en-IN" smtClean="0"/>
              <a:t>15-01-2024</a:t>
            </a:fld>
            <a:endParaRPr lang="en-IN" dirty="0"/>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CC9DA-0E05-43BE-A62D-58D996E4A826}" type="slidenum">
              <a:rPr lang="en-IN" smtClean="0"/>
              <a:t>‹#›</a:t>
            </a:fld>
            <a:endParaRPr lang="en-IN" dirty="0"/>
          </a:p>
        </p:txBody>
      </p:sp>
    </p:spTree>
    <p:extLst>
      <p:ext uri="{BB962C8B-B14F-4D97-AF65-F5344CB8AC3E}">
        <p14:creationId xmlns:p14="http://schemas.microsoft.com/office/powerpoint/2010/main" val="2969059863"/>
      </p:ext>
    </p:extLst>
  </p:cSld>
  <p:clrMap bg1="lt1" tx1="dk1" bg2="lt2" tx2="dk2" accent1="accent1" accent2="accent2" accent3="accent3" accent4="accent4" accent5="accent5" accent6="accent6" hlink="hlink" folHlink="folHlink"/>
  <p:notesStyle>
    <a:lvl1pPr marL="0" algn="l" defTabSz="2732856" rtl="0" eaLnBrk="1" latinLnBrk="0" hangingPunct="1">
      <a:defRPr sz="3587" kern="1200">
        <a:solidFill>
          <a:schemeClr val="tx1"/>
        </a:solidFill>
        <a:latin typeface="+mn-lt"/>
        <a:ea typeface="+mn-ea"/>
        <a:cs typeface="+mn-cs"/>
      </a:defRPr>
    </a:lvl1pPr>
    <a:lvl2pPr marL="1366430" algn="l" defTabSz="2732856" rtl="0" eaLnBrk="1" latinLnBrk="0" hangingPunct="1">
      <a:defRPr sz="3587" kern="1200">
        <a:solidFill>
          <a:schemeClr val="tx1"/>
        </a:solidFill>
        <a:latin typeface="+mn-lt"/>
        <a:ea typeface="+mn-ea"/>
        <a:cs typeface="+mn-cs"/>
      </a:defRPr>
    </a:lvl2pPr>
    <a:lvl3pPr marL="2732856" algn="l" defTabSz="2732856" rtl="0" eaLnBrk="1" latinLnBrk="0" hangingPunct="1">
      <a:defRPr sz="3587" kern="1200">
        <a:solidFill>
          <a:schemeClr val="tx1"/>
        </a:solidFill>
        <a:latin typeface="+mn-lt"/>
        <a:ea typeface="+mn-ea"/>
        <a:cs typeface="+mn-cs"/>
      </a:defRPr>
    </a:lvl3pPr>
    <a:lvl4pPr marL="4099286" algn="l" defTabSz="2732856" rtl="0" eaLnBrk="1" latinLnBrk="0" hangingPunct="1">
      <a:defRPr sz="3587" kern="1200">
        <a:solidFill>
          <a:schemeClr val="tx1"/>
        </a:solidFill>
        <a:latin typeface="+mn-lt"/>
        <a:ea typeface="+mn-ea"/>
        <a:cs typeface="+mn-cs"/>
      </a:defRPr>
    </a:lvl4pPr>
    <a:lvl5pPr marL="5465712" algn="l" defTabSz="2732856" rtl="0" eaLnBrk="1" latinLnBrk="0" hangingPunct="1">
      <a:defRPr sz="3587" kern="1200">
        <a:solidFill>
          <a:schemeClr val="tx1"/>
        </a:solidFill>
        <a:latin typeface="+mn-lt"/>
        <a:ea typeface="+mn-ea"/>
        <a:cs typeface="+mn-cs"/>
      </a:defRPr>
    </a:lvl5pPr>
    <a:lvl6pPr marL="6832142" algn="l" defTabSz="2732856" rtl="0" eaLnBrk="1" latinLnBrk="0" hangingPunct="1">
      <a:defRPr sz="3587" kern="1200">
        <a:solidFill>
          <a:schemeClr val="tx1"/>
        </a:solidFill>
        <a:latin typeface="+mn-lt"/>
        <a:ea typeface="+mn-ea"/>
        <a:cs typeface="+mn-cs"/>
      </a:defRPr>
    </a:lvl6pPr>
    <a:lvl7pPr marL="8198569" algn="l" defTabSz="2732856" rtl="0" eaLnBrk="1" latinLnBrk="0" hangingPunct="1">
      <a:defRPr sz="3587" kern="1200">
        <a:solidFill>
          <a:schemeClr val="tx1"/>
        </a:solidFill>
        <a:latin typeface="+mn-lt"/>
        <a:ea typeface="+mn-ea"/>
        <a:cs typeface="+mn-cs"/>
      </a:defRPr>
    </a:lvl7pPr>
    <a:lvl8pPr marL="9564999" algn="l" defTabSz="2732856" rtl="0" eaLnBrk="1" latinLnBrk="0" hangingPunct="1">
      <a:defRPr sz="3587" kern="1200">
        <a:solidFill>
          <a:schemeClr val="tx1"/>
        </a:solidFill>
        <a:latin typeface="+mn-lt"/>
        <a:ea typeface="+mn-ea"/>
        <a:cs typeface="+mn-cs"/>
      </a:defRPr>
    </a:lvl8pPr>
    <a:lvl9pPr marL="10931425" algn="l" defTabSz="2732856" rtl="0" eaLnBrk="1" latinLnBrk="0" hangingPunct="1">
      <a:defRPr sz="358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10053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86922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191469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17146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9167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70384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37703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250662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3023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36025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dirty="0"/>
              <a:t>Click icon to add picture</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2CE657D7-5235-4E93-9E20-AFA56BAA0B94}" type="datetimeFigureOut">
              <a:rPr lang="en-IN" smtClean="0"/>
              <a:t>15-01-2024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77456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2CE657D7-5235-4E93-9E20-AFA56BAA0B94}" type="datetimeFigureOut">
              <a:rPr lang="en-IN" smtClean="0"/>
              <a:t>15-01-2024</a:t>
            </a:fld>
            <a:endParaRPr lang="en-IN"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C7B7EFB-07C3-4BB7-A0CB-6590F90CC04B}" type="slidenum">
              <a:rPr lang="en-IN" smtClean="0"/>
              <a:t>‹#›</a:t>
            </a:fld>
            <a:endParaRPr lang="en-IN" dirty="0"/>
          </a:p>
        </p:txBody>
      </p:sp>
    </p:spTree>
    <p:extLst>
      <p:ext uri="{BB962C8B-B14F-4D97-AF65-F5344CB8AC3E}">
        <p14:creationId xmlns:p14="http://schemas.microsoft.com/office/powerpoint/2010/main" val="5995481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94EE09-0FE4-9B4A-C3CD-D4EFA0E02267}"/>
              </a:ext>
            </a:extLst>
          </p:cNvPr>
          <p:cNvSpPr>
            <a:spLocks/>
          </p:cNvSpPr>
          <p:nvPr/>
        </p:nvSpPr>
        <p:spPr>
          <a:xfrm>
            <a:off x="2" y="10"/>
            <a:ext cx="32918402" cy="21945600"/>
          </a:xfrm>
          <a:prstGeom prst="rect">
            <a:avLst/>
          </a:prstGeom>
          <a:solidFill>
            <a:srgbClr val="8DB3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2041" dirty="0"/>
          </a:p>
        </p:txBody>
      </p:sp>
      <p:sp>
        <p:nvSpPr>
          <p:cNvPr id="12" name="object 4">
            <a:extLst>
              <a:ext uri="{FF2B5EF4-FFF2-40B4-BE49-F238E27FC236}">
                <a16:creationId xmlns:a16="http://schemas.microsoft.com/office/drawing/2014/main" id="{A0F2DFC0-6989-4D84-2B12-F27D0C6DE51E}"/>
              </a:ext>
            </a:extLst>
          </p:cNvPr>
          <p:cNvSpPr txBox="1"/>
          <p:nvPr/>
        </p:nvSpPr>
        <p:spPr>
          <a:xfrm>
            <a:off x="8593889" y="9512"/>
            <a:ext cx="15730621" cy="3785713"/>
          </a:xfrm>
          <a:prstGeom prst="rect">
            <a:avLst/>
          </a:prstGeom>
        </p:spPr>
        <p:txBody>
          <a:bodyPr vert="horz" wrap="square" lIns="0" tIns="33335" rIns="0" bIns="0" rtlCol="0">
            <a:spAutoFit/>
          </a:bodyPr>
          <a:lstStyle/>
          <a:p>
            <a:pPr marL="6546395" marR="17775" indent="-6504175" algn="ctr">
              <a:lnSpc>
                <a:spcPct val="101699"/>
              </a:lnSpc>
              <a:spcBef>
                <a:spcPts val="262"/>
              </a:spcBef>
            </a:pPr>
            <a:r>
              <a:rPr lang="en-US" sz="6000" b="1" spc="-17" dirty="0">
                <a:solidFill>
                  <a:srgbClr val="000000"/>
                </a:solidFill>
                <a:latin typeface="Times New Roman" panose="02020603050405020304" pitchFamily="18" charset="0"/>
                <a:cs typeface="Times New Roman" panose="02020603050405020304" pitchFamily="18" charset="0"/>
              </a:rPr>
              <a:t>“Voice operated lift control system with safety”</a:t>
            </a:r>
            <a:endParaRPr lang="en-IN" sz="6000" b="1" spc="-17" dirty="0">
              <a:latin typeface="Times New Roman" panose="02020603050405020304" pitchFamily="18" charset="0"/>
              <a:cs typeface="Times New Roman" panose="02020603050405020304" pitchFamily="18" charset="0"/>
            </a:endParaRPr>
          </a:p>
          <a:p>
            <a:pPr marL="6546395" marR="17775" indent="-6504175" algn="ctr">
              <a:lnSpc>
                <a:spcPct val="101699"/>
              </a:lnSpc>
              <a:spcBef>
                <a:spcPts val="262"/>
              </a:spcBef>
            </a:pPr>
            <a:r>
              <a:rPr sz="3200" spc="-17" dirty="0">
                <a:latin typeface="Times New Roman" panose="02020603050405020304" pitchFamily="18" charset="0"/>
                <a:cs typeface="Times New Roman" panose="02020603050405020304" pitchFamily="18" charset="0"/>
              </a:rPr>
              <a:t>[1]</a:t>
            </a:r>
            <a:r>
              <a:rPr sz="3200" dirty="0">
                <a:latin typeface="Times New Roman" panose="02020603050405020304" pitchFamily="18" charset="0"/>
                <a:cs typeface="Times New Roman" panose="02020603050405020304" pitchFamily="18" charset="0"/>
              </a:rPr>
              <a:t> </a:t>
            </a:r>
            <a:r>
              <a:rPr lang="en-IN" sz="3200" spc="-17" dirty="0">
                <a:latin typeface="Times New Roman" panose="02020603050405020304" pitchFamily="18" charset="0"/>
                <a:cs typeface="Times New Roman" panose="02020603050405020304" pitchFamily="18" charset="0"/>
              </a:rPr>
              <a:t>Onkar Waman</a:t>
            </a:r>
            <a:r>
              <a:rPr sz="3200" spc="-17" dirty="0">
                <a:latin typeface="Times New Roman" panose="02020603050405020304" pitchFamily="18" charset="0"/>
                <a:cs typeface="Times New Roman" panose="02020603050405020304" pitchFamily="18" charset="0"/>
              </a:rPr>
              <a:t>,</a:t>
            </a:r>
            <a:r>
              <a:rPr sz="3200" spc="17" dirty="0">
                <a:latin typeface="Times New Roman" panose="02020603050405020304" pitchFamily="18" charset="0"/>
                <a:cs typeface="Times New Roman" panose="02020603050405020304" pitchFamily="18" charset="0"/>
              </a:rPr>
              <a:t> </a:t>
            </a:r>
            <a:r>
              <a:rPr sz="3200" spc="-17" dirty="0">
                <a:latin typeface="Times New Roman" panose="02020603050405020304" pitchFamily="18" charset="0"/>
                <a:cs typeface="Times New Roman" panose="02020603050405020304" pitchFamily="18" charset="0"/>
              </a:rPr>
              <a:t>[2]</a:t>
            </a:r>
            <a:r>
              <a:rPr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Shaileshkumar Zanjare</a:t>
            </a:r>
            <a:r>
              <a:rPr sz="3200" spc="-17" dirty="0">
                <a:latin typeface="Times New Roman" panose="02020603050405020304" pitchFamily="18" charset="0"/>
                <a:cs typeface="Times New Roman" panose="02020603050405020304" pitchFamily="18" charset="0"/>
              </a:rPr>
              <a:t>,</a:t>
            </a:r>
            <a:r>
              <a:rPr sz="3200" spc="35" dirty="0">
                <a:latin typeface="Times New Roman" panose="02020603050405020304" pitchFamily="18" charset="0"/>
                <a:cs typeface="Times New Roman" panose="02020603050405020304" pitchFamily="18" charset="0"/>
              </a:rPr>
              <a:t> </a:t>
            </a:r>
            <a:r>
              <a:rPr sz="3200" spc="-17" dirty="0">
                <a:latin typeface="Times New Roman" panose="02020603050405020304" pitchFamily="18" charset="0"/>
                <a:cs typeface="Times New Roman" panose="02020603050405020304" pitchFamily="18" charset="0"/>
              </a:rPr>
              <a:t>[3]</a:t>
            </a:r>
            <a:r>
              <a:rPr lang="en-IN" sz="3200" spc="-17" dirty="0">
                <a:latin typeface="Times New Roman" panose="02020603050405020304" pitchFamily="18" charset="0"/>
                <a:cs typeface="Times New Roman" panose="02020603050405020304" pitchFamily="18" charset="0"/>
              </a:rPr>
              <a:t> Aditya Varpe,</a:t>
            </a:r>
            <a:r>
              <a:rPr sz="3200" spc="-17" dirty="0">
                <a:latin typeface="Times New Roman" panose="02020603050405020304" pitchFamily="18" charset="0"/>
                <a:cs typeface="Times New Roman" panose="02020603050405020304" pitchFamily="18" charset="0"/>
              </a:rPr>
              <a:t> [4]</a:t>
            </a:r>
            <a:r>
              <a:rPr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Gayatri Bhoknal</a:t>
            </a:r>
          </a:p>
          <a:p>
            <a:pPr marL="6546395" marR="17775" indent="-6504175" algn="ctr">
              <a:lnSpc>
                <a:spcPct val="101699"/>
              </a:lnSpc>
              <a:spcBef>
                <a:spcPts val="262"/>
              </a:spcBef>
            </a:pPr>
            <a:r>
              <a:rPr lang="en-IN" sz="3600" b="1" dirty="0">
                <a:latin typeface="Times New Roman" panose="02020603050405020304" pitchFamily="18" charset="0"/>
                <a:cs typeface="Times New Roman" panose="02020603050405020304" pitchFamily="18" charset="0"/>
              </a:rPr>
              <a:t>Guide- Prof. V. R. Aware</a:t>
            </a:r>
            <a:endParaRPr sz="3600" b="1" dirty="0">
              <a:latin typeface="Times New Roman" panose="02020603050405020304" pitchFamily="18" charset="0"/>
              <a:cs typeface="Times New Roman" panose="02020603050405020304" pitchFamily="18" charset="0"/>
            </a:endParaRPr>
          </a:p>
          <a:p>
            <a:pPr marL="2222" algn="ctr">
              <a:lnSpc>
                <a:spcPts val="6702"/>
              </a:lnSpc>
            </a:pPr>
            <a:r>
              <a:rPr sz="4000" b="1" spc="-17" dirty="0">
                <a:latin typeface="Times New Roman" panose="02020603050405020304" pitchFamily="18" charset="0"/>
                <a:cs typeface="Times New Roman" panose="02020603050405020304" pitchFamily="18" charset="0"/>
              </a:rPr>
              <a:t>Department</a:t>
            </a:r>
            <a:r>
              <a:rPr sz="4000" b="1" spc="-122" dirty="0">
                <a:latin typeface="Times New Roman" panose="02020603050405020304" pitchFamily="18" charset="0"/>
                <a:cs typeface="Times New Roman" panose="02020603050405020304" pitchFamily="18" charset="0"/>
              </a:rPr>
              <a:t> </a:t>
            </a:r>
            <a:r>
              <a:rPr lang="en-IN" sz="4000" b="1" spc="-122" dirty="0">
                <a:latin typeface="Times New Roman" panose="02020603050405020304" pitchFamily="18" charset="0"/>
                <a:cs typeface="Times New Roman" panose="02020603050405020304" pitchFamily="18" charset="0"/>
              </a:rPr>
              <a:t>of Electronics &amp; Telecommunication Engineering</a:t>
            </a:r>
            <a:endParaRPr lang="en-IN" sz="4400" b="1" spc="-122" dirty="0">
              <a:latin typeface="Times New Roman" panose="02020603050405020304" pitchFamily="18" charset="0"/>
              <a:cs typeface="Times New Roman" panose="02020603050405020304" pitchFamily="18" charset="0"/>
            </a:endParaRPr>
          </a:p>
          <a:p>
            <a:pPr marL="2222" algn="ctr">
              <a:lnSpc>
                <a:spcPts val="6702"/>
              </a:lnSpc>
            </a:pPr>
            <a:r>
              <a:rPr sz="5000" b="1" dirty="0">
                <a:latin typeface="Times New Roman" panose="02020603050405020304" pitchFamily="18" charset="0"/>
                <a:cs typeface="Times New Roman" panose="02020603050405020304" pitchFamily="18" charset="0"/>
              </a:rPr>
              <a:t>Amrutvahini</a:t>
            </a:r>
            <a:r>
              <a:rPr sz="5000" b="1" spc="-35" dirty="0">
                <a:latin typeface="Times New Roman" panose="02020603050405020304" pitchFamily="18" charset="0"/>
                <a:cs typeface="Times New Roman" panose="02020603050405020304" pitchFamily="18" charset="0"/>
              </a:rPr>
              <a:t> </a:t>
            </a:r>
            <a:r>
              <a:rPr sz="5000" b="1" spc="-17" dirty="0">
                <a:latin typeface="Times New Roman" panose="02020603050405020304" pitchFamily="18" charset="0"/>
                <a:cs typeface="Times New Roman" panose="02020603050405020304" pitchFamily="18" charset="0"/>
              </a:rPr>
              <a:t>college </a:t>
            </a:r>
            <a:r>
              <a:rPr sz="5000" b="1" dirty="0">
                <a:latin typeface="Times New Roman" panose="02020603050405020304" pitchFamily="18" charset="0"/>
                <a:cs typeface="Times New Roman" panose="02020603050405020304" pitchFamily="18" charset="0"/>
              </a:rPr>
              <a:t>of</a:t>
            </a:r>
            <a:r>
              <a:rPr sz="5000" b="1" spc="-17" dirty="0">
                <a:latin typeface="Times New Roman" panose="02020603050405020304" pitchFamily="18" charset="0"/>
                <a:cs typeface="Times New Roman" panose="02020603050405020304" pitchFamily="18" charset="0"/>
              </a:rPr>
              <a:t> Engineering,</a:t>
            </a:r>
            <a:r>
              <a:rPr sz="5000" b="1" spc="-49" dirty="0">
                <a:latin typeface="Times New Roman" panose="02020603050405020304" pitchFamily="18" charset="0"/>
                <a:cs typeface="Times New Roman" panose="02020603050405020304" pitchFamily="18" charset="0"/>
              </a:rPr>
              <a:t> </a:t>
            </a:r>
            <a:r>
              <a:rPr sz="5000" b="1" spc="-17" dirty="0">
                <a:latin typeface="Times New Roman" panose="02020603050405020304" pitchFamily="18" charset="0"/>
                <a:cs typeface="Times New Roman" panose="02020603050405020304" pitchFamily="18" charset="0"/>
              </a:rPr>
              <a:t>Sangamner</a:t>
            </a:r>
            <a:endParaRPr sz="5000" dirty="0">
              <a:latin typeface="Times New Roman" panose="02020603050405020304" pitchFamily="18" charset="0"/>
              <a:cs typeface="Times New Roman" panose="02020603050405020304" pitchFamily="18" charset="0"/>
            </a:endParaRPr>
          </a:p>
        </p:txBody>
      </p:sp>
      <p:pic>
        <p:nvPicPr>
          <p:cNvPr id="16" name="object 9">
            <a:extLst>
              <a:ext uri="{FF2B5EF4-FFF2-40B4-BE49-F238E27FC236}">
                <a16:creationId xmlns:a16="http://schemas.microsoft.com/office/drawing/2014/main" id="{3CB7841C-2637-A160-B86E-B0642B8F84F9}"/>
              </a:ext>
            </a:extLst>
          </p:cNvPr>
          <p:cNvPicPr/>
          <p:nvPr/>
        </p:nvPicPr>
        <p:blipFill>
          <a:blip r:embed="rId2">
            <a:extLst>
              <a:ext uri="{28A0092B-C50C-407E-A947-70E740481C1C}">
                <a14:useLocalDpi xmlns:a14="http://schemas.microsoft.com/office/drawing/2010/main" val="0"/>
              </a:ext>
            </a:extLst>
          </a:blip>
          <a:srcRect/>
          <a:stretch/>
        </p:blipFill>
        <p:spPr>
          <a:xfrm>
            <a:off x="11770951" y="3909658"/>
            <a:ext cx="9376494" cy="1117365"/>
          </a:xfrm>
          <a:prstGeom prst="rect">
            <a:avLst/>
          </a:prstGeom>
        </p:spPr>
      </p:pic>
      <p:pic>
        <p:nvPicPr>
          <p:cNvPr id="24" name="Picture 23">
            <a:extLst>
              <a:ext uri="{FF2B5EF4-FFF2-40B4-BE49-F238E27FC236}">
                <a16:creationId xmlns:a16="http://schemas.microsoft.com/office/drawing/2014/main" id="{A518FBA2-88C4-0FFF-C955-3B1607CA0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803" y="653982"/>
            <a:ext cx="4608673" cy="4426900"/>
          </a:xfrm>
          <a:prstGeom prst="rect">
            <a:avLst/>
          </a:prstGeom>
          <a:ln w="6350">
            <a:solidFill>
              <a:schemeClr val="tx1"/>
            </a:solidFill>
          </a:ln>
        </p:spPr>
      </p:pic>
      <p:pic>
        <p:nvPicPr>
          <p:cNvPr id="25" name="Picture 24">
            <a:extLst>
              <a:ext uri="{FF2B5EF4-FFF2-40B4-BE49-F238E27FC236}">
                <a16:creationId xmlns:a16="http://schemas.microsoft.com/office/drawing/2014/main" id="{303350E7-BA9E-8D49-2D19-730F26E5556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5506628" y="653982"/>
            <a:ext cx="6229658" cy="4426900"/>
          </a:xfrm>
          <a:prstGeom prst="rect">
            <a:avLst/>
          </a:prstGeom>
          <a:solidFill>
            <a:schemeClr val="bg1"/>
          </a:solidFill>
          <a:ln w="6350">
            <a:solidFill>
              <a:schemeClr val="tx1"/>
            </a:solidFill>
          </a:ln>
        </p:spPr>
      </p:pic>
      <p:sp>
        <p:nvSpPr>
          <p:cNvPr id="29" name="TextBox 28">
            <a:extLst>
              <a:ext uri="{FF2B5EF4-FFF2-40B4-BE49-F238E27FC236}">
                <a16:creationId xmlns:a16="http://schemas.microsoft.com/office/drawing/2014/main" id="{8A1E01FE-63E1-2D74-9CB8-82910702B261}"/>
              </a:ext>
            </a:extLst>
          </p:cNvPr>
          <p:cNvSpPr txBox="1"/>
          <p:nvPr/>
        </p:nvSpPr>
        <p:spPr>
          <a:xfrm>
            <a:off x="479536" y="5569527"/>
            <a:ext cx="10364987" cy="15951144"/>
          </a:xfrm>
          <a:prstGeom prst="rect">
            <a:avLst/>
          </a:prstGeom>
          <a:noFill/>
          <a:ln w="6350">
            <a:solidFill>
              <a:schemeClr val="tx1"/>
            </a:solidFill>
          </a:ln>
        </p:spPr>
        <p:txBody>
          <a:bodyPr wrap="square" rIns="90000" rtlCol="0">
            <a:noAutofit/>
          </a:bodyPr>
          <a:lstStyle/>
          <a:p>
            <a:pPr marL="305545" indent="-305545">
              <a:buAutoNum type="arabicPeriod"/>
            </a:pPr>
            <a:r>
              <a:rPr lang="en-IN" sz="3500" b="1" dirty="0">
                <a:latin typeface="Times New Roman" panose="02020603050405020304" pitchFamily="18" charset="0"/>
                <a:cs typeface="Times New Roman" panose="02020603050405020304" pitchFamily="18" charset="0"/>
              </a:rPr>
              <a:t> Introduction</a:t>
            </a: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ea typeface="Times New Roman" panose="02020603050405020304" pitchFamily="18" charset="0"/>
              </a:rPr>
              <a:t>Physically challenged people face many problems every day. One of these challenges is the use of elevators in many buildings. They should be able to enjoy using the elevator easily.</a:t>
            </a: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rPr>
              <a:t>To overcome this, we must focus on the following issues: Make sure the person is at the elevator door, get elevator there and ask person where to go and accordingly go to respective floor.</a:t>
            </a:r>
            <a:endParaRPr lang="en-IN" dirty="0">
              <a:solidFill>
                <a:srgbClr val="000000"/>
              </a:solidFill>
              <a:latin typeface="Times New Roman" panose="02020603050405020304" pitchFamily="18" charset="0"/>
            </a:endParaRP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rPr>
              <a:t>Speech is the superior personality of the human beings gifted by the nature. Speech recognition is the process of the computer recognizing human speech to generate a string of words or commands. Sometimes it is known as automatic speech recognition. </a:t>
            </a: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rPr>
              <a:t>Speech recognition is becoming more perplexing and difficult task. The speech recognition research is focuses mainly on large vocabulary, continuous speech capabilities and speaker independence[1].</a:t>
            </a:r>
            <a:endParaRPr lang="en-IN" dirty="0">
              <a:solidFill>
                <a:srgbClr val="000000"/>
              </a:solidFill>
              <a:latin typeface="Times New Roman" panose="02020603050405020304" pitchFamily="18" charset="0"/>
            </a:endParaRP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rPr>
              <a:t>A voice-operated elevator system is proposed where the user’s input commands to control the movement of the elevator system are kept convenient for the users. The commands include voice input for the floor operations, directions, elevator car’s door operation, and a special command to call for emergency[2].</a:t>
            </a:r>
            <a:endParaRPr lang="en-IN" b="1" dirty="0">
              <a:latin typeface="Times New Roman" panose="02020603050405020304" pitchFamily="18" charset="0"/>
              <a:cs typeface="Times New Roman" panose="02020603050405020304" pitchFamily="18" charset="0"/>
            </a:endParaRPr>
          </a:p>
          <a:p>
            <a:pPr marL="799965" indent="-799965">
              <a:buAutoNum type="arabicPeriod"/>
            </a:pPr>
            <a:endParaRPr lang="en-IN" b="1" dirty="0">
              <a:latin typeface="Times New Roman" panose="02020603050405020304" pitchFamily="18" charset="0"/>
              <a:cs typeface="Times New Roman" panose="02020603050405020304" pitchFamily="18" charset="0"/>
            </a:endParaRPr>
          </a:p>
          <a:p>
            <a:pPr marL="305545" indent="-305545">
              <a:buFont typeface="+mj-lt"/>
              <a:buAutoNum type="arabicPeriod" startAt="2"/>
            </a:pPr>
            <a:r>
              <a:rPr lang="en-IN" sz="3500" b="1" dirty="0">
                <a:latin typeface="Times New Roman" panose="02020603050405020304" pitchFamily="18" charset="0"/>
                <a:cs typeface="Times New Roman" panose="02020603050405020304" pitchFamily="18" charset="0"/>
              </a:rPr>
              <a:t> Need of Project</a:t>
            </a:r>
          </a:p>
          <a:p>
            <a:pPr marL="625475" marR="582200" lvl="0" indent="-260350" algn="just" defTabSz="3199870" fontAlgn="base">
              <a:spcBef>
                <a:spcPct val="20000"/>
              </a:spcBef>
              <a:spcAft>
                <a:spcPct val="0"/>
              </a:spcAft>
              <a:buClrTx/>
              <a:buSzTx/>
              <a:buFontTx/>
              <a:buChar char="•"/>
              <a:defRPr/>
            </a:pPr>
            <a:r>
              <a:rPr lang="en-US" dirty="0">
                <a:solidFill>
                  <a:srgbClr val="000000"/>
                </a:solidFill>
                <a:latin typeface="Times New Roman" panose="02020603050405020304" pitchFamily="18" charset="0"/>
                <a:sym typeface="+mn-ea"/>
              </a:rPr>
              <a:t>The visually challenged people cannot use the elevator easily. Sometimes the keypad has Braille technique, but they will have hard time for locating it. Even if they found the keypad, how can they know the number if they do not know Braille? </a:t>
            </a:r>
          </a:p>
          <a:p>
            <a:pPr marL="625475" marR="582200" lvl="0" indent="-260350" algn="just" defTabSz="3199870" fontAlgn="base">
              <a:spcBef>
                <a:spcPct val="20000"/>
              </a:spcBef>
              <a:spcAft>
                <a:spcPct val="0"/>
              </a:spcAft>
              <a:buClrTx/>
              <a:buSzTx/>
              <a:buFontTx/>
              <a:buChar char="•"/>
              <a:defRPr/>
            </a:pPr>
            <a:r>
              <a:rPr lang="en-US" dirty="0">
                <a:solidFill>
                  <a:srgbClr val="000000"/>
                </a:solidFill>
                <a:latin typeface="Times New Roman" panose="02020603050405020304" pitchFamily="18" charset="0"/>
                <a:sym typeface="+mn-ea"/>
              </a:rPr>
              <a:t>They always need help in elevators from someone to press the button for them and to tell them when the elevator cabin arrives. In case of emergency how they will act if there is no one with them to help . So voice-controlled elevator can be a very good option for this people. </a:t>
            </a:r>
          </a:p>
          <a:p>
            <a:pPr marL="625475" marR="582200" lvl="0" indent="-260350" algn="just" defTabSz="3199870" fontAlgn="base">
              <a:spcBef>
                <a:spcPct val="20000"/>
              </a:spcBef>
              <a:spcAft>
                <a:spcPct val="0"/>
              </a:spcAft>
              <a:buClrTx/>
              <a:buSzTx/>
              <a:buFontTx/>
              <a:buChar char="•"/>
              <a:defRPr/>
            </a:pPr>
            <a:r>
              <a:rPr lang="en-US" dirty="0">
                <a:solidFill>
                  <a:srgbClr val="000000"/>
                </a:solidFill>
                <a:latin typeface="Times New Roman" panose="02020603050405020304" pitchFamily="18" charset="0"/>
                <a:sym typeface="+mn-ea"/>
              </a:rPr>
              <a:t>One more drawback of the current lift is that it cannot tell on which floor the lift is stuck, nor the parameters like temperature of motor, fire detection inside the lift. But by using this voice operated lift we can solve all these problems.</a:t>
            </a:r>
          </a:p>
          <a:p>
            <a:pPr marL="446087" marR="0" lvl="0" algn="just" defTabSz="914400" eaLnBrk="1" fontAlgn="base" latinLnBrk="0" hangingPunct="1">
              <a:spcBef>
                <a:spcPct val="20000"/>
              </a:spcBef>
              <a:spcAft>
                <a:spcPct val="0"/>
              </a:spcAft>
              <a:buClrTx/>
              <a:buSzTx/>
              <a:tabLst/>
              <a:defRPr/>
            </a:pPr>
            <a:endParaRPr lang="en-US" b="1" dirty="0">
              <a:solidFill>
                <a:srgbClr val="000000"/>
              </a:solidFill>
              <a:latin typeface="Times New Roman" panose="02020603050405020304" pitchFamily="18" charset="0"/>
              <a:cs typeface="Times New Roman" panose="02020603050405020304" pitchFamily="18" charset="0"/>
              <a:sym typeface="+mn-ea"/>
            </a:endParaRPr>
          </a:p>
          <a:p>
            <a:pPr marL="266700" marR="0" lvl="0" indent="-266700" algn="just" defTabSz="914400" eaLnBrk="1" fontAlgn="base" latinLnBrk="0" hangingPunct="1">
              <a:spcBef>
                <a:spcPct val="20000"/>
              </a:spcBef>
              <a:spcAft>
                <a:spcPct val="0"/>
              </a:spcAft>
              <a:buClrTx/>
              <a:buSzTx/>
              <a:buFont typeface="+mj-lt"/>
              <a:buAutoNum type="arabicPeriod" startAt="3"/>
              <a:tabLst/>
              <a:defRPr/>
            </a:pPr>
            <a:r>
              <a:rPr lang="en-US" sz="3500" b="1" dirty="0">
                <a:solidFill>
                  <a:srgbClr val="000000"/>
                </a:solidFill>
                <a:latin typeface="Times New Roman" panose="02020603050405020304" pitchFamily="18" charset="0"/>
                <a:cs typeface="Times New Roman" panose="02020603050405020304" pitchFamily="18" charset="0"/>
                <a:sym typeface="+mn-ea"/>
              </a:rPr>
              <a:t> Research Motivation</a:t>
            </a:r>
            <a:endParaRPr lang="en-IN" sz="3500" b="1" dirty="0">
              <a:latin typeface="Times New Roman" panose="02020603050405020304" pitchFamily="18" charset="0"/>
              <a:cs typeface="Times New Roman" panose="02020603050405020304" pitchFamily="18" charset="0"/>
            </a:endParaRP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rPr>
              <a:t>Elevators are an integral part of modern urban infrastructure, providing vertical transportation for millions of people daily. While elevator technology has advanced significantly over the years, there are still areas that require improvement, particularly in terms of user convenience and safety.</a:t>
            </a:r>
          </a:p>
          <a:p>
            <a:pPr marL="625475" marR="582200" indent="-260350" algn="just" defTabSz="3199870" fontAlgn="base">
              <a:spcBef>
                <a:spcPct val="20000"/>
              </a:spcBef>
              <a:spcAft>
                <a:spcPct val="0"/>
              </a:spcAft>
              <a:buFontTx/>
              <a:buChar char="•"/>
              <a:defRPr/>
            </a:pPr>
            <a:r>
              <a:rPr lang="en-US" dirty="0">
                <a:solidFill>
                  <a:srgbClr val="000000"/>
                </a:solidFill>
                <a:latin typeface="Times New Roman" panose="02020603050405020304" pitchFamily="18" charset="0"/>
              </a:rPr>
              <a:t>As </a:t>
            </a:r>
            <a:r>
              <a:rPr lang="en-IN" dirty="0">
                <a:solidFill>
                  <a:srgbClr val="000000"/>
                </a:solidFill>
                <a:latin typeface="Times New Roman" panose="02020603050405020304" pitchFamily="18" charset="0"/>
              </a:rPr>
              <a:t>most of the physically challenged people find it difficult to operate the elevator. Also modern elevators lacks features such as voice recognition.</a:t>
            </a:r>
          </a:p>
          <a:p>
            <a:pPr marL="625475" marR="582200" indent="-260350" algn="just" defTabSz="3199870" fontAlgn="base">
              <a:spcBef>
                <a:spcPct val="20000"/>
              </a:spcBef>
              <a:spcAft>
                <a:spcPct val="0"/>
              </a:spcAft>
              <a:buFontTx/>
              <a:buChar char="•"/>
              <a:defRPr/>
            </a:pPr>
            <a:r>
              <a:rPr lang="en-IN" dirty="0">
                <a:solidFill>
                  <a:srgbClr val="000000"/>
                </a:solidFill>
                <a:latin typeface="Times New Roman" panose="02020603050405020304" pitchFamily="18" charset="0"/>
              </a:rPr>
              <a:t>So we’ve found a solution on this, integrating voice recognition capabilities with the lift(elevator) for conveniently operate elevator with just some voice commands and also get feedback in audio format from the lift control system.</a:t>
            </a:r>
          </a:p>
          <a:p>
            <a:pPr marL="625475" marR="582200" indent="-260350" algn="just" defTabSz="3199870" fontAlgn="base">
              <a:spcBef>
                <a:spcPct val="20000"/>
              </a:spcBef>
              <a:spcAft>
                <a:spcPct val="0"/>
              </a:spcAft>
              <a:buFontTx/>
              <a:buChar char="•"/>
              <a:defRPr/>
            </a:pPr>
            <a:r>
              <a:rPr lang="en-IN" dirty="0">
                <a:solidFill>
                  <a:srgbClr val="000000"/>
                </a:solidFill>
                <a:latin typeface="Times New Roman" panose="02020603050405020304" pitchFamily="18" charset="0"/>
              </a:rPr>
              <a:t>Also send all this info in real-time to the </a:t>
            </a:r>
            <a:r>
              <a:rPr lang="en-US" altLang="en-IN" dirty="0">
                <a:solidFill>
                  <a:srgbClr val="000000"/>
                </a:solidFill>
                <a:latin typeface="Times New Roman" panose="02020603050405020304" pitchFamily="18" charset="0"/>
              </a:rPr>
              <a:t>lcd screen</a:t>
            </a:r>
            <a:r>
              <a:rPr lang="en-IN" dirty="0">
                <a:solidFill>
                  <a:srgbClr val="000000"/>
                </a:solidFill>
                <a:latin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pPr marL="266700" indent="-266700">
              <a:buFont typeface="+mj-lt"/>
              <a:buAutoNum type="arabicPeriod" startAt="4"/>
            </a:pPr>
            <a:r>
              <a:rPr lang="en-IN" sz="3500" b="1" dirty="0">
                <a:latin typeface="Times New Roman" panose="02020603050405020304" pitchFamily="18" charset="0"/>
                <a:cs typeface="Times New Roman" panose="02020603050405020304" pitchFamily="18" charset="0"/>
              </a:rPr>
              <a:t> Aim </a:t>
            </a:r>
          </a:p>
          <a:p>
            <a:pPr marL="625475" marR="582200" indent="-260350" algn="just" defTabSz="3199870" fontAlgn="base">
              <a:spcBef>
                <a:spcPct val="20000"/>
              </a:spcBef>
              <a:spcAft>
                <a:spcPct val="0"/>
              </a:spcAft>
              <a:buFont typeface="Arial" panose="020B0604020202020204" pitchFamily="34" charset="0"/>
              <a:buChar char="•"/>
              <a:defRPr/>
            </a:pPr>
            <a:r>
              <a:rPr lang="en-US" dirty="0">
                <a:solidFill>
                  <a:srgbClr val="000000"/>
                </a:solidFill>
                <a:latin typeface="Times New Roman" panose="02020603050405020304" pitchFamily="18" charset="0"/>
                <a:sym typeface="+mn-ea"/>
              </a:rPr>
              <a:t>Design and development of a voice-controlled lift/elevator control system with enhanced security features for human-machine communication.</a:t>
            </a:r>
            <a:endParaRPr lang="en-US" dirty="0">
              <a:solidFill>
                <a:srgbClr val="000000"/>
              </a:solidFill>
              <a:latin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marL="266700" indent="-266700">
              <a:buFont typeface="+mj-lt"/>
              <a:buAutoNum type="arabicPeriod" startAt="5"/>
            </a:pPr>
            <a:r>
              <a:rPr lang="en-IN" sz="3500" b="1" dirty="0">
                <a:latin typeface="Times New Roman" panose="02020603050405020304" pitchFamily="18" charset="0"/>
                <a:cs typeface="Times New Roman" panose="02020603050405020304" pitchFamily="18" charset="0"/>
              </a:rPr>
              <a:t> Objectives</a:t>
            </a:r>
          </a:p>
          <a:p>
            <a:pPr marL="625475" marR="582200" lvl="0" indent="-260350"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To operate lift through voice commands with easy use for people with visual and physical challenges.</a:t>
            </a:r>
          </a:p>
          <a:p>
            <a:pPr marL="625475" marR="582200" lvl="0" indent="-260350"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To measure parameters like floor number, weight of the lift, fire detection, temperature of motor.</a:t>
            </a:r>
          </a:p>
          <a:p>
            <a:pPr marL="625475" marR="582200" lvl="0" indent="-260350"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To give real time information of lift parameters on the lcd screen.</a:t>
            </a:r>
            <a:endParaRPr lang="en-IN" b="1" dirty="0">
              <a:latin typeface="Times New Roman" panose="02020603050405020304" pitchFamily="18" charset="0"/>
              <a:cs typeface="Times New Roman" panose="02020603050405020304" pitchFamily="18" charset="0"/>
            </a:endParaRPr>
          </a:p>
          <a:p>
            <a:pPr marL="799965" indent="-799965">
              <a:buAutoNum type="arabicPeriod" startAt="3"/>
            </a:pPr>
            <a:endParaRPr lang="en-IN" sz="3500" b="1" dirty="0">
              <a:latin typeface="Times New Roman" panose="02020603050405020304" pitchFamily="18" charset="0"/>
              <a:cs typeface="Times New Roman" panose="02020603050405020304" pitchFamily="18" charset="0"/>
            </a:endParaRPr>
          </a:p>
          <a:p>
            <a:endParaRPr lang="en-IN" sz="3500" b="1" dirty="0">
              <a:latin typeface="Times New Roman" panose="02020603050405020304" pitchFamily="18" charset="0"/>
              <a:cs typeface="Times New Roman" panose="02020603050405020304" pitchFamily="18" charset="0"/>
            </a:endParaRPr>
          </a:p>
          <a:p>
            <a:pPr marL="799965" indent="-799965">
              <a:buAutoNum type="arabicPeriod" startAt="3"/>
            </a:pPr>
            <a:endParaRPr lang="en-IN" sz="3500" b="1" dirty="0">
              <a:latin typeface="Times New Roman" panose="02020603050405020304" pitchFamily="18" charset="0"/>
              <a:cs typeface="Times New Roman" panose="02020603050405020304" pitchFamily="18" charset="0"/>
            </a:endParaRPr>
          </a:p>
          <a:p>
            <a:pPr marL="799965" indent="-799965">
              <a:buAutoNum type="arabicPeriod" startAt="3"/>
            </a:pPr>
            <a:endParaRPr lang="en-IN" sz="3500" b="1" dirty="0">
              <a:latin typeface="Times New Roman" panose="02020603050405020304" pitchFamily="18" charset="0"/>
              <a:cs typeface="Times New Roman" panose="02020603050405020304" pitchFamily="18" charset="0"/>
            </a:endParaRPr>
          </a:p>
          <a:p>
            <a:endParaRPr lang="en-IN" sz="35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C48CDA1-5834-8ED3-EF15-588F0AA7994C}"/>
              </a:ext>
            </a:extLst>
          </p:cNvPr>
          <p:cNvSpPr txBox="1"/>
          <p:nvPr/>
        </p:nvSpPr>
        <p:spPr>
          <a:xfrm>
            <a:off x="11437061" y="5569527"/>
            <a:ext cx="10364987" cy="15905018"/>
          </a:xfrm>
          <a:prstGeom prst="rect">
            <a:avLst/>
          </a:prstGeom>
          <a:noFill/>
          <a:ln w="6350">
            <a:solidFill>
              <a:schemeClr val="tx1"/>
            </a:solidFill>
          </a:ln>
        </p:spPr>
        <p:txBody>
          <a:bodyPr wrap="square" rtlCol="0">
            <a:noAutofit/>
          </a:bodyPr>
          <a:lstStyle/>
          <a:p>
            <a:pPr marL="514350" indent="-514350">
              <a:buFont typeface="+mj-lt"/>
              <a:buAutoNum type="arabicPeriod" startAt="6"/>
            </a:pPr>
            <a:r>
              <a:rPr lang="en-IN" sz="3500" b="1" dirty="0">
                <a:latin typeface="Times New Roman" panose="02020603050405020304" pitchFamily="18" charset="0"/>
                <a:cs typeface="Times New Roman" panose="02020603050405020304" pitchFamily="18" charset="0"/>
              </a:rPr>
              <a:t> Block Diagram</a:t>
            </a: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322207" indent="-322207">
              <a:buFont typeface="+mj-lt"/>
              <a:buAutoNum type="arabicPeriod" startAt="6"/>
            </a:pPr>
            <a:r>
              <a:rPr lang="en-IN" sz="3500" b="1" dirty="0">
                <a:latin typeface="Times New Roman" panose="02020603050405020304" pitchFamily="18" charset="0"/>
                <a:cs typeface="Times New Roman" panose="02020603050405020304" pitchFamily="18" charset="0"/>
              </a:rPr>
              <a:t> Flowchart</a:t>
            </a: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322207" indent="-322207">
              <a:buFont typeface="+mj-lt"/>
              <a:buAutoNum type="arabicPeriod" startAt="6"/>
            </a:pPr>
            <a:r>
              <a:rPr lang="en-IN" sz="3500" b="1" dirty="0">
                <a:latin typeface="Times New Roman" panose="02020603050405020304" pitchFamily="18" charset="0"/>
                <a:cs typeface="Times New Roman" panose="02020603050405020304" pitchFamily="18" charset="0"/>
              </a:rPr>
              <a:t> Results and Discussion</a:t>
            </a:r>
          </a:p>
          <a:p>
            <a:pPr marL="708025" marR="582200" indent="-342900" algn="just" defTabSz="3199870" fontAlgn="base">
              <a:spcBef>
                <a:spcPct val="20000"/>
              </a:spcBef>
              <a:spcAft>
                <a:spcPct val="0"/>
              </a:spcAft>
              <a:buFont typeface="+mj-lt"/>
              <a:buAutoNum type="arabicParenR"/>
              <a:defRPr/>
            </a:pPr>
            <a:r>
              <a:rPr lang="en-US" dirty="0">
                <a:solidFill>
                  <a:srgbClr val="000000"/>
                </a:solidFill>
                <a:latin typeface="Times New Roman" panose="02020603050405020304" pitchFamily="18" charset="0"/>
              </a:rPr>
              <a:t>Safety features prevented near-miss incident: The built-in overload sensor successfully halted a lift when exceeding maximum capacity, potentially avoiding a dangerous situation.</a:t>
            </a:r>
          </a:p>
          <a:p>
            <a:pPr marL="708025" marR="582200" indent="-342900" algn="just" defTabSz="3199870" fontAlgn="base">
              <a:spcBef>
                <a:spcPct val="20000"/>
              </a:spcBef>
              <a:spcAft>
                <a:spcPct val="0"/>
              </a:spcAft>
              <a:buFont typeface="+mj-lt"/>
              <a:buAutoNum type="arabicParenR"/>
              <a:defRPr/>
            </a:pPr>
            <a:r>
              <a:rPr lang="en-US" dirty="0">
                <a:solidFill>
                  <a:srgbClr val="000000"/>
                </a:solidFill>
                <a:latin typeface="Times New Roman" panose="02020603050405020304" pitchFamily="18" charset="0"/>
              </a:rPr>
              <a:t>Parameters: All the system related parameters were correctly received on the inbuilt LCD display of the system.</a:t>
            </a:r>
          </a:p>
          <a:p>
            <a:pPr marL="708025" marR="582200" indent="-342900" algn="just" defTabSz="3199870" fontAlgn="base">
              <a:spcBef>
                <a:spcPct val="20000"/>
              </a:spcBef>
              <a:spcAft>
                <a:spcPct val="0"/>
              </a:spcAft>
              <a:buFont typeface="+mj-lt"/>
              <a:buAutoNum type="arabicParenR"/>
              <a:defRPr/>
            </a:pPr>
            <a:r>
              <a:rPr lang="en-US" dirty="0">
                <a:solidFill>
                  <a:srgbClr val="000000"/>
                </a:solidFill>
                <a:latin typeface="Times New Roman" panose="02020603050405020304" pitchFamily="18" charset="0"/>
              </a:rPr>
              <a:t>Voice recognition: Almost all commands were recognized by voice recognition module in medium noisy surrounding.</a:t>
            </a:r>
          </a:p>
          <a:p>
            <a:pPr marL="322207" indent="-322207">
              <a:buFont typeface="+mj-lt"/>
              <a:buAutoNum type="arabicParenR"/>
            </a:pPr>
            <a:endParaRPr lang="en-IN" b="1" spc="-17" dirty="0">
              <a:solidFill>
                <a:prstClr val="black"/>
              </a:solidFill>
              <a:latin typeface="Times New Roman" panose="02020603050405020304" pitchFamily="18" charset="0"/>
              <a:cs typeface="Times New Roman" panose="02020603050405020304" pitchFamily="18" charset="0"/>
            </a:endParaRP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75" indent="-539976" defTabSz="3527855">
              <a:spcBef>
                <a:spcPts val="822"/>
              </a:spcBef>
              <a:buFontTx/>
              <a:buAutoNum type="arabicPeriod" startAt="6"/>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2101F55-F064-4EDE-3C53-D72E6E8F630F}"/>
              </a:ext>
            </a:extLst>
          </p:cNvPr>
          <p:cNvSpPr txBox="1"/>
          <p:nvPr/>
        </p:nvSpPr>
        <p:spPr>
          <a:xfrm>
            <a:off x="22394580" y="5569526"/>
            <a:ext cx="10044333" cy="15905018"/>
          </a:xfrm>
          <a:prstGeom prst="rect">
            <a:avLst/>
          </a:prstGeom>
          <a:noFill/>
          <a:ln w="6350">
            <a:solidFill>
              <a:schemeClr val="tx1"/>
            </a:solidFill>
          </a:ln>
        </p:spPr>
        <p:txBody>
          <a:bodyPr wrap="square" rtlCol="0">
            <a:noAutofit/>
          </a:bodyPr>
          <a:lstStyle/>
          <a:p>
            <a:pPr marL="274638" indent="-274638">
              <a:buFont typeface="+mj-lt"/>
              <a:buAutoNum type="arabicPeriod" startAt="9"/>
            </a:pPr>
            <a:r>
              <a:rPr lang="en-IN" sz="3500" b="1" dirty="0">
                <a:latin typeface="Times New Roman" panose="02020603050405020304" pitchFamily="18" charset="0"/>
                <a:cs typeface="Times New Roman" panose="02020603050405020304" pitchFamily="18" charset="0"/>
              </a:rPr>
              <a:t> Advantages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Accessibility: Voice control can be easier to use for people with physical disabilities or limitations than traditional button controls.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Hygiene: Using voice commands can help to reduce the spread of germs, as people don't need to touch buttons.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Convenience: Voice control can be a more convenient way to call a lift, especially when carrying items or with full hands.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Safety: The system includes safety features such as load sensors, IR sensors, flame sensors, temperature sensors, and ultrasonic sensors, which can help to prevent accidents.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Modernization: A voice-operated lift control system can give a building a more modern and high-tech feel.</a:t>
            </a:r>
          </a:p>
          <a:p>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startAt="10"/>
            </a:pPr>
            <a:r>
              <a:rPr lang="en-IN" sz="3500" b="1" dirty="0">
                <a:latin typeface="Times New Roman" panose="02020603050405020304" pitchFamily="18" charset="0"/>
                <a:cs typeface="Times New Roman" panose="02020603050405020304" pitchFamily="18" charset="0"/>
              </a:rPr>
              <a:t> Limitations</a:t>
            </a:r>
          </a:p>
          <a:p>
            <a:pPr marL="796925" marR="582200" indent="-350838" algn="just" defTabSz="3199870" fontAlgn="base">
              <a:spcBef>
                <a:spcPct val="20000"/>
              </a:spcBef>
              <a:spcAft>
                <a:spcPct val="0"/>
              </a:spcAft>
              <a:buFont typeface="+mj-lt"/>
              <a:buAutoNum type="arabicParenR"/>
              <a:defRPr/>
            </a:pPr>
            <a:r>
              <a:rPr lang="en-US" dirty="0">
                <a:solidFill>
                  <a:srgbClr val="000000"/>
                </a:solidFill>
                <a:latin typeface="Times New Roman" panose="02020603050405020304" pitchFamily="18" charset="0"/>
              </a:rPr>
              <a:t>Accuracy: Voice recognition systems can sometimes be inaccurate, especially if there is background noise or if the speaker has a strong accent.</a:t>
            </a:r>
          </a:p>
          <a:p>
            <a:pPr marL="796925" marR="582200" indent="-350838" algn="just" defTabSz="3199870" fontAlgn="base">
              <a:spcBef>
                <a:spcPct val="20000"/>
              </a:spcBef>
              <a:spcAft>
                <a:spcPct val="0"/>
              </a:spcAft>
              <a:buFont typeface="+mj-lt"/>
              <a:buAutoNum type="arabicParenR"/>
              <a:defRPr/>
            </a:pPr>
            <a:r>
              <a:rPr lang="en-US" dirty="0">
                <a:solidFill>
                  <a:srgbClr val="000000"/>
                </a:solidFill>
                <a:latin typeface="Times New Roman" panose="02020603050405020304" pitchFamily="18" charset="0"/>
              </a:rPr>
              <a:t>Privacy: Some people may be concerned about the privacy implications of using a voice-operated system.</a:t>
            </a:r>
          </a:p>
          <a:p>
            <a:pPr marL="796925" marR="582200" indent="-350838" algn="just" defTabSz="3199870" fontAlgn="base">
              <a:spcBef>
                <a:spcPct val="20000"/>
              </a:spcBef>
              <a:spcAft>
                <a:spcPct val="0"/>
              </a:spcAft>
              <a:buFont typeface="+mj-lt"/>
              <a:buAutoNum type="arabicParenR"/>
              <a:defRPr/>
            </a:pPr>
            <a:r>
              <a:rPr lang="en-US" dirty="0">
                <a:solidFill>
                  <a:srgbClr val="000000"/>
                </a:solidFill>
                <a:latin typeface="Times New Roman" panose="02020603050405020304" pitchFamily="18" charset="0"/>
              </a:rPr>
              <a:t>Cost: Installing and maintaining a voice-operated lift control system can be more expensive than a traditional system.</a:t>
            </a:r>
          </a:p>
          <a:p>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startAt="11"/>
            </a:pPr>
            <a:r>
              <a:rPr lang="en-IN" sz="3500" b="1" dirty="0">
                <a:latin typeface="Times New Roman" panose="02020603050405020304" pitchFamily="18" charset="0"/>
                <a:cs typeface="Times New Roman" panose="02020603050405020304" pitchFamily="18" charset="0"/>
              </a:rPr>
              <a:t> Application</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Hospitals: In hospitals, voice control can be helpful for patients and staff who may have difficulty using traditional buttons.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Hotels: Voice-operated lifts can be a luxurious and modern addition to hotels.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Residential buildings: Voice control can be a convenient option for people living in residential buildings, especially for those with disabilities.</a:t>
            </a:r>
          </a:p>
          <a:p>
            <a:pPr marL="796925" marR="582200" lvl="0" indent="-350838" algn="just" defTabSz="3199870" fontAlgn="base">
              <a:spcBef>
                <a:spcPct val="20000"/>
              </a:spcBef>
              <a:spcAft>
                <a:spcPct val="0"/>
              </a:spcAft>
              <a:buClrTx/>
              <a:buSzTx/>
              <a:buFont typeface="+mj-lt"/>
              <a:buAutoNum type="arabicParenR"/>
              <a:tabLst/>
              <a:defRPr/>
            </a:pPr>
            <a:r>
              <a:rPr lang="en-US" dirty="0">
                <a:solidFill>
                  <a:srgbClr val="000000"/>
                </a:solidFill>
                <a:latin typeface="Times New Roman" panose="02020603050405020304" pitchFamily="18" charset="0"/>
              </a:rPr>
              <a:t>Public buildings: Voice-operated lifts can be helpful in public buildings such as libraries and museums, where people may be carrying items or have difficulty using traditional buttons.</a:t>
            </a:r>
          </a:p>
          <a:p>
            <a:pPr marL="796925" marR="582200" lvl="0" indent="-350838" algn="just" defTabSz="3199870" fontAlgn="base">
              <a:spcBef>
                <a:spcPct val="20000"/>
              </a:spcBef>
              <a:spcAft>
                <a:spcPct val="0"/>
              </a:spcAft>
              <a:buClrTx/>
              <a:buSzTx/>
              <a:buFont typeface="+mj-lt"/>
              <a:buAutoNum type="arabicParenR"/>
              <a:tabLst/>
              <a:defRPr/>
            </a:pPr>
            <a:endParaRPr lang="en-IN" dirty="0">
              <a:solidFill>
                <a:srgbClr val="000000"/>
              </a:solidFill>
              <a:latin typeface="Times New Roman" panose="02020603050405020304" pitchFamily="18" charset="0"/>
            </a:endParaRPr>
          </a:p>
          <a:p>
            <a:pPr marL="514350" indent="-514350">
              <a:buFont typeface="+mj-lt"/>
              <a:buAutoNum type="arabicPeriod" startAt="12"/>
            </a:pPr>
            <a:r>
              <a:rPr lang="en-IN" sz="3500" b="1" dirty="0">
                <a:latin typeface="Times New Roman" panose="02020603050405020304" pitchFamily="18" charset="0"/>
                <a:cs typeface="Times New Roman" panose="02020603050405020304" pitchFamily="18" charset="0"/>
              </a:rPr>
              <a:t> Conclusions</a:t>
            </a:r>
          </a:p>
          <a:p>
            <a:pPr marL="796925" marR="582200" indent="-350838" algn="just" defTabSz="3199870" fontAlgn="base">
              <a:spcBef>
                <a:spcPct val="20000"/>
              </a:spcBef>
              <a:spcAft>
                <a:spcPct val="0"/>
              </a:spcAft>
              <a:buFont typeface="+mj-lt"/>
              <a:buAutoNum type="arabicParenR"/>
              <a:defRPr/>
            </a:pPr>
            <a:r>
              <a:rPr lang="en-GB" dirty="0">
                <a:solidFill>
                  <a:srgbClr val="000000"/>
                </a:solidFill>
                <a:latin typeface="Times New Roman" panose="02020603050405020304" pitchFamily="18" charset="0"/>
              </a:rPr>
              <a:t>Voice-controlled elevators are a long-term solution that can be used by anyone, including people with disabilities. They have the potential to make life easier for everyone and reduce the spread of germs.</a:t>
            </a:r>
          </a:p>
          <a:p>
            <a:pPr marL="796925" marR="582200" indent="-350838" algn="just" defTabSz="3199870" fontAlgn="base">
              <a:spcBef>
                <a:spcPct val="20000"/>
              </a:spcBef>
              <a:spcAft>
                <a:spcPct val="0"/>
              </a:spcAft>
              <a:buFont typeface="+mj-lt"/>
              <a:buAutoNum type="arabicParenR"/>
              <a:defRPr/>
            </a:pPr>
            <a:r>
              <a:rPr lang="en-GB" dirty="0">
                <a:solidFill>
                  <a:srgbClr val="000000"/>
                </a:solidFill>
                <a:latin typeface="Times New Roman" panose="02020603050405020304" pitchFamily="18" charset="0"/>
              </a:rPr>
              <a:t>In addition to the benefits mentioned above, voice-controlled elevators could also be used to improve security and convenience. For example, authentication could be used to restrict access to certain floors, and sensors could be used to reduce the need for users to give specific commands.</a:t>
            </a:r>
          </a:p>
          <a:p>
            <a:pPr marL="796925" marR="582200" indent="-350838" algn="just" defTabSz="3199870" fontAlgn="base">
              <a:spcBef>
                <a:spcPct val="20000"/>
              </a:spcBef>
              <a:spcAft>
                <a:spcPct val="0"/>
              </a:spcAft>
              <a:buFont typeface="+mj-lt"/>
              <a:buAutoNum type="arabicParenR"/>
              <a:defRPr/>
            </a:pPr>
            <a:r>
              <a:rPr lang="en-GB" dirty="0">
                <a:solidFill>
                  <a:srgbClr val="000000"/>
                </a:solidFill>
                <a:latin typeface="Times New Roman" panose="02020603050405020304" pitchFamily="18" charset="0"/>
              </a:rPr>
              <a:t>Overall, voice-controlled elevators are a promising technology with the potential to improve our lives in many ways.</a:t>
            </a:r>
          </a:p>
          <a:p>
            <a:pPr marL="808038" marR="0" lvl="0" indent="-358775" algn="just" defTabSz="914400" eaLnBrk="1" fontAlgn="base" latinLnBrk="0" hangingPunct="1">
              <a:spcBef>
                <a:spcPct val="20000"/>
              </a:spcBef>
              <a:spcAft>
                <a:spcPct val="0"/>
              </a:spcAft>
              <a:buClrTx/>
              <a:buSzTx/>
              <a:buFont typeface="Arial" panose="020B0604020202020204" pitchFamily="34" charset="0"/>
              <a:buChar char="•"/>
              <a:tabLst/>
              <a:defRPr/>
            </a:pPr>
            <a:endParaRPr lang="en-GB" dirty="0">
              <a:solidFill>
                <a:srgbClr val="000000"/>
              </a:solidFill>
              <a:latin typeface="Times New Roman" panose="02020603050405020304" pitchFamily="18" charset="0"/>
              <a:cs typeface="Times New Roman" panose="02020603050405020304" pitchFamily="18" charset="0"/>
            </a:endParaRPr>
          </a:p>
          <a:p>
            <a:pPr marL="541338" marR="0" lvl="0" indent="-541338" algn="just" defTabSz="914400" eaLnBrk="1" fontAlgn="base" latinLnBrk="0" hangingPunct="1">
              <a:spcBef>
                <a:spcPct val="20000"/>
              </a:spcBef>
              <a:spcAft>
                <a:spcPct val="0"/>
              </a:spcAft>
              <a:buClrTx/>
              <a:buSzTx/>
              <a:buFont typeface="+mj-lt"/>
              <a:buAutoNum type="arabicPeriod" startAt="13"/>
              <a:tabLst/>
              <a:defRPr/>
            </a:pPr>
            <a:r>
              <a:rPr lang="en-GB" sz="3500" b="1" spc="-17" dirty="0">
                <a:solidFill>
                  <a:srgbClr val="000000"/>
                </a:solidFill>
                <a:latin typeface="Times New Roman" panose="02020603050405020304" pitchFamily="18" charset="0"/>
                <a:cs typeface="Times New Roman" panose="02020603050405020304" pitchFamily="18" charset="0"/>
              </a:rPr>
              <a:t> References</a:t>
            </a:r>
            <a:endParaRPr lang="en-IN" sz="3500" b="1" spc="-17" dirty="0">
              <a:solidFill>
                <a:prstClr val="black"/>
              </a:solidFill>
              <a:latin typeface="Times New Roman" panose="02020603050405020304" pitchFamily="18" charset="0"/>
              <a:cs typeface="Times New Roman" panose="02020603050405020304" pitchFamily="18" charset="0"/>
            </a:endParaRPr>
          </a:p>
          <a:p>
            <a:pPr marL="796925" marR="582200" lvl="0" indent="-350838" algn="just" defTabSz="3199870" fontAlgn="base">
              <a:lnSpc>
                <a:spcPct val="100000"/>
              </a:lnSpc>
              <a:spcBef>
                <a:spcPct val="20000"/>
              </a:spcBef>
              <a:spcAft>
                <a:spcPct val="0"/>
              </a:spcAft>
              <a:buClrTx/>
              <a:buSzTx/>
              <a:buFont typeface="+mj-lt"/>
              <a:buAutoNum type="arabicParenR"/>
              <a:tabLst/>
              <a:defRPr/>
            </a:pPr>
            <a:r>
              <a:rPr lang="en-IN" dirty="0">
                <a:solidFill>
                  <a:srgbClr val="000000"/>
                </a:solidFill>
                <a:latin typeface="Times New Roman" panose="02020603050405020304" pitchFamily="18" charset="0"/>
              </a:rPr>
              <a:t>Kaladharan N, Assistant Professor ,Dept. of Electrical Engineering. Annamalai University, IJIRCCE, “A study of speech recognition” volume.3,issue 9,page 8030- 8034,September 2015.</a:t>
            </a:r>
          </a:p>
          <a:p>
            <a:pPr marL="796925" marR="582200" lvl="0" indent="-350838" algn="just" defTabSz="3199870" fontAlgn="base">
              <a:lnSpc>
                <a:spcPct val="100000"/>
              </a:lnSpc>
              <a:spcBef>
                <a:spcPct val="20000"/>
              </a:spcBef>
              <a:spcAft>
                <a:spcPct val="0"/>
              </a:spcAft>
              <a:buClrTx/>
              <a:buSzTx/>
              <a:buFont typeface="+mj-lt"/>
              <a:buAutoNum type="arabicParenR"/>
              <a:tabLst/>
              <a:defRPr/>
            </a:pPr>
            <a:r>
              <a:rPr lang="en-IN" dirty="0">
                <a:solidFill>
                  <a:srgbClr val="000000"/>
                </a:solidFill>
                <a:latin typeface="Times New Roman" panose="02020603050405020304" pitchFamily="18" charset="0"/>
              </a:rPr>
              <a:t>Komal Mahajan, Riddhi Nahar, Dhanali Khairnar, Shrutika Kinge, Sujata Suryawanshi, “Elevator Control Using Speech Recognition for People with</a:t>
            </a:r>
            <a:r>
              <a:rPr lang="en-US" altLang="en-IN" dirty="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Physical Disabilities” IJARIIE Vol-7 Issue-3 2021</a:t>
            </a: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75" indent="-539976" defTabSz="3527855">
              <a:spcBef>
                <a:spcPts val="822"/>
              </a:spcBef>
              <a:buFontTx/>
              <a:buAutoNum type="arabicPeriod" startAt="6"/>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D001DE6E-E616-1E4A-5801-4C6B5D9CAF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2078" y="5800290"/>
            <a:ext cx="5227377" cy="5603098"/>
          </a:xfrm>
          <a:prstGeom prst="rect">
            <a:avLst/>
          </a:prstGeom>
          <a:noFill/>
        </p:spPr>
      </p:pic>
      <p:pic>
        <p:nvPicPr>
          <p:cNvPr id="35" name="Picture 34">
            <a:extLst>
              <a:ext uri="{FF2B5EF4-FFF2-40B4-BE49-F238E27FC236}">
                <a16:creationId xmlns:a16="http://schemas.microsoft.com/office/drawing/2014/main" id="{AA4B3980-E94C-5CB9-CE8D-E7E1F83F718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232077" y="11944547"/>
            <a:ext cx="5227377" cy="6681401"/>
          </a:xfrm>
          <a:prstGeom prst="rect">
            <a:avLst/>
          </a:prstGeom>
        </p:spPr>
      </p:pic>
    </p:spTree>
    <p:extLst>
      <p:ext uri="{BB962C8B-B14F-4D97-AF65-F5344CB8AC3E}">
        <p14:creationId xmlns:p14="http://schemas.microsoft.com/office/powerpoint/2010/main" val="2950660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422</TotalTime>
  <Words>1124</Words>
  <Application>Microsoft Office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Waman</dc:creator>
  <cp:lastModifiedBy>Onkar Waman</cp:lastModifiedBy>
  <cp:revision>71</cp:revision>
  <dcterms:created xsi:type="dcterms:W3CDTF">2024-01-14T09:32:13Z</dcterms:created>
  <dcterms:modified xsi:type="dcterms:W3CDTF">2024-01-15T15:42:07Z</dcterms:modified>
</cp:coreProperties>
</file>