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6" r:id="rId1"/>
  </p:sldMasterIdLst>
  <p:sldIdLst>
    <p:sldId id="256" r:id="rId2"/>
    <p:sldId id="257" r:id="rId3"/>
    <p:sldId id="258" r:id="rId4"/>
    <p:sldId id="297" r:id="rId5"/>
    <p:sldId id="307" r:id="rId6"/>
    <p:sldId id="298" r:id="rId7"/>
    <p:sldId id="279" r:id="rId8"/>
    <p:sldId id="308" r:id="rId9"/>
    <p:sldId id="260" r:id="rId10"/>
    <p:sldId id="261" r:id="rId11"/>
    <p:sldId id="262" r:id="rId12"/>
    <p:sldId id="277" r:id="rId13"/>
    <p:sldId id="292" r:id="rId14"/>
    <p:sldId id="299" r:id="rId15"/>
    <p:sldId id="291" r:id="rId16"/>
    <p:sldId id="271" r:id="rId17"/>
    <p:sldId id="309"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0909" autoAdjust="0"/>
  </p:normalViewPr>
  <p:slideViewPr>
    <p:cSldViewPr>
      <p:cViewPr varScale="1">
        <p:scale>
          <a:sx n="95" d="100"/>
          <a:sy n="95" d="100"/>
        </p:scale>
        <p:origin x="1311"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6537017-6494-486B-9B4F-DBEBA4D7DC50}" type="datetimeFigureOut">
              <a:rPr lang="en-US" smtClean="0"/>
              <a:pPr/>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7CB71-0EF8-4DD7-888A-B0455D63515F}" type="slidenum">
              <a:rPr lang="en-US" smtClean="0"/>
              <a:pPr/>
              <a:t>‹#›</a:t>
            </a:fld>
            <a:endParaRPr lang="en-US"/>
          </a:p>
        </p:txBody>
      </p:sp>
    </p:spTree>
    <p:extLst>
      <p:ext uri="{BB962C8B-B14F-4D97-AF65-F5344CB8AC3E}">
        <p14:creationId xmlns:p14="http://schemas.microsoft.com/office/powerpoint/2010/main" val="333825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537017-6494-486B-9B4F-DBEBA4D7DC50}" type="datetimeFigureOut">
              <a:rPr lang="en-US" smtClean="0"/>
              <a:pPr/>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7CB71-0EF8-4DD7-888A-B0455D63515F}" type="slidenum">
              <a:rPr lang="en-US" smtClean="0"/>
              <a:pPr/>
              <a:t>‹#›</a:t>
            </a:fld>
            <a:endParaRPr lang="en-US"/>
          </a:p>
        </p:txBody>
      </p:sp>
    </p:spTree>
    <p:extLst>
      <p:ext uri="{BB962C8B-B14F-4D97-AF65-F5344CB8AC3E}">
        <p14:creationId xmlns:p14="http://schemas.microsoft.com/office/powerpoint/2010/main" val="887559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537017-6494-486B-9B4F-DBEBA4D7DC50}" type="datetimeFigureOut">
              <a:rPr lang="en-US" smtClean="0"/>
              <a:pPr/>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7CB71-0EF8-4DD7-888A-B0455D63515F}" type="slidenum">
              <a:rPr lang="en-US" smtClean="0"/>
              <a:pPr/>
              <a:t>‹#›</a:t>
            </a:fld>
            <a:endParaRPr lang="en-US"/>
          </a:p>
        </p:txBody>
      </p:sp>
    </p:spTree>
    <p:extLst>
      <p:ext uri="{BB962C8B-B14F-4D97-AF65-F5344CB8AC3E}">
        <p14:creationId xmlns:p14="http://schemas.microsoft.com/office/powerpoint/2010/main" val="365133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537017-6494-486B-9B4F-DBEBA4D7DC50}" type="datetimeFigureOut">
              <a:rPr lang="en-US" smtClean="0"/>
              <a:pPr/>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7CB71-0EF8-4DD7-888A-B0455D63515F}" type="slidenum">
              <a:rPr lang="en-US" smtClean="0"/>
              <a:pPr/>
              <a:t>‹#›</a:t>
            </a:fld>
            <a:endParaRPr lang="en-US"/>
          </a:p>
        </p:txBody>
      </p:sp>
    </p:spTree>
    <p:extLst>
      <p:ext uri="{BB962C8B-B14F-4D97-AF65-F5344CB8AC3E}">
        <p14:creationId xmlns:p14="http://schemas.microsoft.com/office/powerpoint/2010/main" val="3763119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37017-6494-486B-9B4F-DBEBA4D7DC50}" type="datetimeFigureOut">
              <a:rPr lang="en-US" smtClean="0"/>
              <a:pPr/>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7CB71-0EF8-4DD7-888A-B0455D63515F}" type="slidenum">
              <a:rPr lang="en-US" smtClean="0"/>
              <a:pPr/>
              <a:t>‹#›</a:t>
            </a:fld>
            <a:endParaRPr lang="en-US"/>
          </a:p>
        </p:txBody>
      </p:sp>
    </p:spTree>
    <p:extLst>
      <p:ext uri="{BB962C8B-B14F-4D97-AF65-F5344CB8AC3E}">
        <p14:creationId xmlns:p14="http://schemas.microsoft.com/office/powerpoint/2010/main" val="46428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6537017-6494-486B-9B4F-DBEBA4D7DC50}" type="datetimeFigureOut">
              <a:rPr lang="en-US" smtClean="0"/>
              <a:pPr/>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7CB71-0EF8-4DD7-888A-B0455D63515F}" type="slidenum">
              <a:rPr lang="en-US" smtClean="0"/>
              <a:pPr/>
              <a:t>‹#›</a:t>
            </a:fld>
            <a:endParaRPr lang="en-US"/>
          </a:p>
        </p:txBody>
      </p:sp>
    </p:spTree>
    <p:extLst>
      <p:ext uri="{BB962C8B-B14F-4D97-AF65-F5344CB8AC3E}">
        <p14:creationId xmlns:p14="http://schemas.microsoft.com/office/powerpoint/2010/main" val="278987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6537017-6494-486B-9B4F-DBEBA4D7DC50}" type="datetimeFigureOut">
              <a:rPr lang="en-US" smtClean="0"/>
              <a:pPr/>
              <a:t>9/22/2023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F7CB71-0EF8-4DD7-888A-B0455D63515F}" type="slidenum">
              <a:rPr lang="en-US" smtClean="0"/>
              <a:pPr/>
              <a:t>‹#›</a:t>
            </a:fld>
            <a:endParaRPr lang="en-US"/>
          </a:p>
        </p:txBody>
      </p:sp>
    </p:spTree>
    <p:extLst>
      <p:ext uri="{BB962C8B-B14F-4D97-AF65-F5344CB8AC3E}">
        <p14:creationId xmlns:p14="http://schemas.microsoft.com/office/powerpoint/2010/main" val="366970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6537017-6494-486B-9B4F-DBEBA4D7DC50}" type="datetimeFigureOut">
              <a:rPr lang="en-US" smtClean="0"/>
              <a:pPr/>
              <a:t>9/22/2023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F7CB71-0EF8-4DD7-888A-B0455D63515F}" type="slidenum">
              <a:rPr lang="en-US" smtClean="0"/>
              <a:pPr/>
              <a:t>‹#›</a:t>
            </a:fld>
            <a:endParaRPr lang="en-US"/>
          </a:p>
        </p:txBody>
      </p:sp>
    </p:spTree>
    <p:extLst>
      <p:ext uri="{BB962C8B-B14F-4D97-AF65-F5344CB8AC3E}">
        <p14:creationId xmlns:p14="http://schemas.microsoft.com/office/powerpoint/2010/main" val="913263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37017-6494-486B-9B4F-DBEBA4D7DC50}" type="datetimeFigureOut">
              <a:rPr lang="en-US" smtClean="0"/>
              <a:pPr/>
              <a:t>9/22/2023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F7CB71-0EF8-4DD7-888A-B0455D63515F}" type="slidenum">
              <a:rPr lang="en-US" smtClean="0"/>
              <a:pPr/>
              <a:t>‹#›</a:t>
            </a:fld>
            <a:endParaRPr lang="en-US"/>
          </a:p>
        </p:txBody>
      </p:sp>
    </p:spTree>
    <p:extLst>
      <p:ext uri="{BB962C8B-B14F-4D97-AF65-F5344CB8AC3E}">
        <p14:creationId xmlns:p14="http://schemas.microsoft.com/office/powerpoint/2010/main" val="1443968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6537017-6494-486B-9B4F-DBEBA4D7DC50}" type="datetimeFigureOut">
              <a:rPr lang="en-US" smtClean="0"/>
              <a:pPr/>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7CB71-0EF8-4DD7-888A-B0455D63515F}" type="slidenum">
              <a:rPr lang="en-US" smtClean="0"/>
              <a:pPr/>
              <a:t>‹#›</a:t>
            </a:fld>
            <a:endParaRPr lang="en-US"/>
          </a:p>
        </p:txBody>
      </p:sp>
    </p:spTree>
    <p:extLst>
      <p:ext uri="{BB962C8B-B14F-4D97-AF65-F5344CB8AC3E}">
        <p14:creationId xmlns:p14="http://schemas.microsoft.com/office/powerpoint/2010/main" val="1335916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6537017-6494-486B-9B4F-DBEBA4D7DC50}" type="datetimeFigureOut">
              <a:rPr lang="en-US" smtClean="0"/>
              <a:pPr/>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7CB71-0EF8-4DD7-888A-B0455D63515F}" type="slidenum">
              <a:rPr lang="en-US" smtClean="0"/>
              <a:pPr/>
              <a:t>‹#›</a:t>
            </a:fld>
            <a:endParaRPr lang="en-US"/>
          </a:p>
        </p:txBody>
      </p:sp>
    </p:spTree>
    <p:extLst>
      <p:ext uri="{BB962C8B-B14F-4D97-AF65-F5344CB8AC3E}">
        <p14:creationId xmlns:p14="http://schemas.microsoft.com/office/powerpoint/2010/main" val="246150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6537017-6494-486B-9B4F-DBEBA4D7DC50}" type="datetimeFigureOut">
              <a:rPr lang="en-US" smtClean="0"/>
              <a:pPr/>
              <a:t>9/22/2023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F7CB71-0EF8-4DD7-888A-B0455D63515F}" type="slidenum">
              <a:rPr lang="en-US" smtClean="0"/>
              <a:pPr/>
              <a:t>‹#›</a:t>
            </a:fld>
            <a:endParaRPr lang="en-US"/>
          </a:p>
        </p:txBody>
      </p:sp>
    </p:spTree>
    <p:extLst>
      <p:ext uri="{BB962C8B-B14F-4D97-AF65-F5344CB8AC3E}">
        <p14:creationId xmlns:p14="http://schemas.microsoft.com/office/powerpoint/2010/main" val="629947794"/>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2133600"/>
          </a:xfrm>
        </p:spPr>
        <p:txBody>
          <a:bodyPr>
            <a:normAutofit/>
          </a:bodyPr>
          <a:lstStyle/>
          <a:p>
            <a:pPr algn="ctr"/>
            <a:r>
              <a:rPr lang="en-US" sz="2400" dirty="0">
                <a:latin typeface="Times New Roman" panose="02020603050405020304" pitchFamily="18" charset="0"/>
                <a:cs typeface="Times New Roman" panose="02020603050405020304" pitchFamily="18" charset="0"/>
              </a:rPr>
              <a:t>Savitribai Phule Pune University, Pune</a:t>
            </a:r>
            <a:br>
              <a:rPr lang="en-US" sz="24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Amrutvahini College Of Engineering, Sangamner</a:t>
            </a:r>
            <a:br>
              <a:rPr lang="en-US" sz="24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E&amp;TC Engineering</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Presentation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on </a:t>
            </a:r>
          </a:p>
        </p:txBody>
      </p:sp>
      <p:sp>
        <p:nvSpPr>
          <p:cNvPr id="5" name="Content Placeholder 4"/>
          <p:cNvSpPr>
            <a:spLocks noGrp="1"/>
          </p:cNvSpPr>
          <p:nvPr>
            <p:ph idx="1"/>
          </p:nvPr>
        </p:nvSpPr>
        <p:spPr>
          <a:xfrm>
            <a:off x="0" y="1185594"/>
            <a:ext cx="9144000" cy="5672406"/>
          </a:xfrm>
        </p:spPr>
        <p:txBody>
          <a:bodyPr>
            <a:normAutofit/>
          </a:bodyPr>
          <a:lstStyle/>
          <a:p>
            <a:pPr algn="ctr">
              <a:lnSpc>
                <a:spcPct val="150000"/>
              </a:lnSpc>
              <a:buNone/>
            </a:pPr>
            <a:endParaRPr lang="en-US" sz="3200" dirty="0">
              <a:latin typeface="Times New Roman" panose="02020603050405020304" pitchFamily="18" charset="0"/>
              <a:cs typeface="Times New Roman" panose="02020603050405020304" pitchFamily="18" charset="0"/>
            </a:endParaRPr>
          </a:p>
          <a:p>
            <a:pPr algn="ctr">
              <a:lnSpc>
                <a:spcPct val="110000"/>
              </a:lnSpc>
              <a:buNone/>
            </a:pPr>
            <a:r>
              <a:rPr lang="en-US" sz="32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Vehicle black box for accident data storage and </a:t>
            </a:r>
          </a:p>
          <a:p>
            <a:pPr algn="ctr">
              <a:lnSpc>
                <a:spcPct val="110000"/>
              </a:lnSpc>
              <a:buNone/>
            </a:pPr>
            <a:r>
              <a:rPr lang="en-US" sz="2400" b="1" dirty="0">
                <a:latin typeface="Times New Roman" panose="02020603050405020304" pitchFamily="18" charset="0"/>
                <a:cs typeface="Times New Roman" panose="02020603050405020304" pitchFamily="18" charset="0"/>
              </a:rPr>
              <a:t>    alert system using GSM and GPS technology</a:t>
            </a:r>
            <a:r>
              <a:rPr lang="en-US" sz="2200" b="1" dirty="0">
                <a:latin typeface="Times New Roman" panose="02020603050405020304" pitchFamily="18" charset="0"/>
                <a:cs typeface="Times New Roman" panose="02020603050405020304" pitchFamily="18" charset="0"/>
              </a:rPr>
              <a:t>”</a:t>
            </a:r>
          </a:p>
          <a:p>
            <a:pPr algn="ctr">
              <a:lnSpc>
                <a:spcPct val="150000"/>
              </a:lnSpc>
              <a:buNone/>
            </a:pPr>
            <a:r>
              <a:rPr lang="en-US" sz="2200" b="1" dirty="0">
                <a:latin typeface="Times New Roman" panose="02020603050405020304" pitchFamily="18" charset="0"/>
                <a:cs typeface="Times New Roman" panose="02020603050405020304" pitchFamily="18" charset="0"/>
              </a:rPr>
              <a:t>Presented By </a:t>
            </a:r>
          </a:p>
          <a:p>
            <a:pPr algn="ctr">
              <a:lnSpc>
                <a:spcPct val="150000"/>
              </a:lnSpc>
              <a:buNone/>
            </a:pPr>
            <a:endParaRPr lang="en-US" sz="1800" dirty="0">
              <a:latin typeface="Times New Roman" panose="02020603050405020304" pitchFamily="18" charset="0"/>
              <a:cs typeface="Times New Roman" panose="02020603050405020304" pitchFamily="18" charset="0"/>
            </a:endParaRPr>
          </a:p>
          <a:p>
            <a:pPr algn="ctr">
              <a:lnSpc>
                <a:spcPct val="150000"/>
              </a:lnSpc>
              <a:buNone/>
            </a:pPr>
            <a:endParaRPr lang="en-US" sz="1800" dirty="0">
              <a:latin typeface="Times New Roman" panose="02020603050405020304" pitchFamily="18" charset="0"/>
              <a:cs typeface="Times New Roman" panose="02020603050405020304" pitchFamily="18" charset="0"/>
            </a:endParaRPr>
          </a:p>
          <a:p>
            <a:pPr algn="ctr">
              <a:lnSpc>
                <a:spcPct val="150000"/>
              </a:lnSpc>
              <a:buNone/>
            </a:pPr>
            <a:endParaRPr lang="en-US" sz="1800" dirty="0">
              <a:latin typeface="Times New Roman" panose="02020603050405020304" pitchFamily="18" charset="0"/>
              <a:cs typeface="Times New Roman" panose="02020603050405020304" pitchFamily="18" charset="0"/>
            </a:endParaRPr>
          </a:p>
          <a:p>
            <a:pPr algn="ctr">
              <a:lnSpc>
                <a:spcPct val="150000"/>
              </a:lnSpc>
              <a:buNone/>
            </a:pPr>
            <a:r>
              <a:rPr lang="en-US" sz="1800" dirty="0">
                <a:latin typeface="Times New Roman" panose="02020603050405020304" pitchFamily="18" charset="0"/>
                <a:cs typeface="Times New Roman" panose="02020603050405020304" pitchFamily="18" charset="0"/>
              </a:rPr>
              <a:t>B.E. (E&amp;TC) </a:t>
            </a:r>
          </a:p>
          <a:p>
            <a:pPr algn="ctr">
              <a:lnSpc>
                <a:spcPct val="150000"/>
              </a:lnSpc>
              <a:buNone/>
            </a:pPr>
            <a:r>
              <a:rPr lang="en-US" sz="1800" b="1" dirty="0">
                <a:latin typeface="Times New Roman" panose="02020603050405020304" pitchFamily="18" charset="0"/>
                <a:cs typeface="Times New Roman" panose="02020603050405020304" pitchFamily="18" charset="0"/>
              </a:rPr>
              <a:t>Under the Guidance of </a:t>
            </a:r>
          </a:p>
          <a:p>
            <a:pPr algn="ctr">
              <a:lnSpc>
                <a:spcPct val="150000"/>
              </a:lnSpc>
              <a:buNone/>
            </a:pPr>
            <a:r>
              <a:rPr lang="en-US" sz="1800" b="1" dirty="0">
                <a:latin typeface="Times New Roman" panose="02020603050405020304" pitchFamily="18" charset="0"/>
                <a:cs typeface="Times New Roman" panose="02020603050405020304" pitchFamily="18" charset="0"/>
              </a:rPr>
              <a:t>Dr. </a:t>
            </a:r>
            <a:r>
              <a:rPr lang="en-US" sz="1800" b="1" dirty="0" err="1">
                <a:latin typeface="Times New Roman" panose="02020603050405020304" pitchFamily="18" charset="0"/>
                <a:cs typeface="Times New Roman" panose="02020603050405020304" pitchFamily="18" charset="0"/>
              </a:rPr>
              <a:t>S.R.Gagare</a:t>
            </a:r>
            <a:endParaRPr lang="en-US" sz="1800" b="1" dirty="0">
              <a:latin typeface="Times New Roman" panose="02020603050405020304" pitchFamily="18" charset="0"/>
              <a:cs typeface="Times New Roman" panose="02020603050405020304" pitchFamily="18" charset="0"/>
            </a:endParaRPr>
          </a:p>
          <a:p>
            <a:pPr algn="ctr">
              <a:lnSpc>
                <a:spcPct val="150000"/>
              </a:lnSpc>
              <a:buNone/>
            </a:pPr>
            <a:endParaRPr lang="en-US" sz="1800" b="1"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a:srcRect/>
          <a:stretch>
            <a:fillRect/>
          </a:stretch>
        </p:blipFill>
        <p:spPr bwMode="auto">
          <a:xfrm>
            <a:off x="7772400" y="59961"/>
            <a:ext cx="1371600" cy="1203512"/>
          </a:xfrm>
          <a:prstGeom prst="rect">
            <a:avLst/>
          </a:prstGeom>
          <a:noFill/>
          <a:ln w="9525">
            <a:noFill/>
            <a:miter lim="800000"/>
            <a:headEnd/>
            <a:tailEnd/>
          </a:ln>
          <a:effec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3182"/>
            <a:ext cx="1174995" cy="1172412"/>
          </a:xfrm>
          <a:prstGeom prst="rect">
            <a:avLst/>
          </a:prstGeom>
        </p:spPr>
      </p:pic>
      <p:sp>
        <p:nvSpPr>
          <p:cNvPr id="3" name="TextBox 2"/>
          <p:cNvSpPr txBox="1"/>
          <p:nvPr/>
        </p:nvSpPr>
        <p:spPr>
          <a:xfrm>
            <a:off x="3016005" y="3618637"/>
            <a:ext cx="4756395" cy="1754326"/>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Mr. BHAGAT SHIVAM TUKARAM</a:t>
            </a:r>
          </a:p>
          <a:p>
            <a:pPr>
              <a:lnSpc>
                <a:spcPct val="150000"/>
              </a:lnSpc>
            </a:pPr>
            <a:r>
              <a:rPr lang="en-US" dirty="0">
                <a:latin typeface="Times New Roman" panose="02020603050405020304" pitchFamily="18" charset="0"/>
                <a:cs typeface="Times New Roman" panose="02020603050405020304" pitchFamily="18" charset="0"/>
              </a:rPr>
              <a:t>Mr. CHINDHE RUTURAJ ANIL</a:t>
            </a:r>
          </a:p>
          <a:p>
            <a:pPr>
              <a:lnSpc>
                <a:spcPct val="150000"/>
              </a:lnSpc>
            </a:pPr>
            <a:r>
              <a:rPr lang="en-US" dirty="0">
                <a:latin typeface="Times New Roman" panose="02020603050405020304" pitchFamily="18" charset="0"/>
                <a:cs typeface="Times New Roman" panose="02020603050405020304" pitchFamily="18" charset="0"/>
              </a:rPr>
              <a:t>Mr. DESHMUKH RUPESH KAILAS</a:t>
            </a:r>
          </a:p>
          <a:p>
            <a:pPr>
              <a:lnSpc>
                <a:spcPct val="150000"/>
              </a:lnSpc>
            </a:pPr>
            <a:r>
              <a:rPr lang="en-US" dirty="0">
                <a:latin typeface="Times New Roman" panose="02020603050405020304" pitchFamily="18" charset="0"/>
                <a:cs typeface="Times New Roman" panose="02020603050405020304" pitchFamily="18" charset="0"/>
              </a:rPr>
              <a:t>Mr. KANK VAIBHAV RAM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6220"/>
            <a:ext cx="9144000" cy="914400"/>
          </a:xfrm>
        </p:spPr>
        <p:txBody>
          <a:bodyPr>
            <a:normAutofit/>
          </a:bodyPr>
          <a:lstStyle/>
          <a:p>
            <a:pPr algn="ctr"/>
            <a:r>
              <a:rPr lang="en-US" sz="4000" b="1" dirty="0">
                <a:latin typeface="Times New Roman" panose="02020603050405020304" pitchFamily="18" charset="0"/>
                <a:cs typeface="Times New Roman" panose="02020603050405020304" pitchFamily="18" charset="0"/>
              </a:rPr>
              <a:t>Block Diagram </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2853" y="960620"/>
            <a:ext cx="7467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025944" y="6248400"/>
            <a:ext cx="7263527"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Fig. 1 Block diagram of vehicle black box for accident data storage and alert system</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52400"/>
            <a:ext cx="9144000" cy="914400"/>
          </a:xfrm>
        </p:spPr>
        <p:txBody>
          <a:bodyPr>
            <a:normAutofit/>
          </a:bodyPr>
          <a:lstStyle/>
          <a:p>
            <a:pPr algn="ctr"/>
            <a:r>
              <a:rPr lang="en-US" sz="4000" b="1" dirty="0">
                <a:latin typeface="Times New Roman" panose="02020603050405020304" pitchFamily="18" charset="0"/>
                <a:cs typeface="Times New Roman" panose="02020603050405020304" pitchFamily="18" charset="0"/>
              </a:rPr>
              <a:t>Explanation of Block Diagram </a:t>
            </a:r>
          </a:p>
        </p:txBody>
      </p:sp>
      <p:sp>
        <p:nvSpPr>
          <p:cNvPr id="5" name="Content Placeholder 4"/>
          <p:cNvSpPr>
            <a:spLocks noGrp="1"/>
          </p:cNvSpPr>
          <p:nvPr>
            <p:ph idx="1"/>
          </p:nvPr>
        </p:nvSpPr>
        <p:spPr>
          <a:xfrm>
            <a:off x="24984" y="1066800"/>
            <a:ext cx="9144000" cy="5943600"/>
          </a:xfrm>
        </p:spPr>
        <p:txBody>
          <a:bodyPr>
            <a:norm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Microcontroller (ATmega 2560): </a:t>
            </a:r>
            <a:r>
              <a:rPr lang="en-US" sz="1600" dirty="0">
                <a:latin typeface="Times New Roman" panose="02020603050405020304" pitchFamily="18" charset="0"/>
                <a:cs typeface="Times New Roman" panose="02020603050405020304" pitchFamily="18" charset="0"/>
              </a:rPr>
              <a:t>The microcontroller is the brain of the system. It controls all of the other components and processes the data from the sensors.</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Sensors:</a:t>
            </a:r>
            <a:r>
              <a:rPr lang="en-US" sz="1600" dirty="0">
                <a:latin typeface="Times New Roman" panose="02020603050405020304" pitchFamily="18" charset="0"/>
                <a:cs typeface="Times New Roman" panose="02020603050405020304" pitchFamily="18" charset="0"/>
              </a:rPr>
              <a:t> The sensors in the system monitor the vehicle and the driver for signs of an accident. The sensors include an IR sensor for speed measurement, a pressure sensor for tire pressure, a DS18B20 sensor for vehicle and tire temperature, an alcohol sensor for driver alcohol level, an IR sensor for seat belt detection, an eye blink sensor for driver drowsiness detection, an ADXL345 accelerometer for accident detection, and a flex sensor for accident detection.</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Buzzer:</a:t>
            </a:r>
            <a:r>
              <a:rPr lang="en-US" sz="1600" dirty="0">
                <a:latin typeface="Times New Roman" panose="02020603050405020304" pitchFamily="18" charset="0"/>
                <a:cs typeface="Times New Roman" panose="02020603050405020304" pitchFamily="18" charset="0"/>
              </a:rPr>
              <a:t> The buzzer is used to alert the driver if there is a problem with the vehicle or the driver.</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GSM Module:</a:t>
            </a:r>
            <a:r>
              <a:rPr lang="en-US" sz="1600" dirty="0">
                <a:latin typeface="Times New Roman" panose="02020603050405020304" pitchFamily="18" charset="0"/>
                <a:cs typeface="Times New Roman" panose="02020603050405020304" pitchFamily="18" charset="0"/>
              </a:rPr>
              <a:t> The GSM module allows the system to send an alert message to emergency services if an accident is detected.</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GPS Module:</a:t>
            </a:r>
            <a:r>
              <a:rPr lang="en-US" sz="1600" dirty="0">
                <a:latin typeface="Times New Roman" panose="02020603050405020304" pitchFamily="18" charset="0"/>
                <a:cs typeface="Times New Roman" panose="02020603050405020304" pitchFamily="18" charset="0"/>
              </a:rPr>
              <a:t> The GPS module provides the location of the vehicle in case of an accident.</a:t>
            </a:r>
            <a:endParaRPr lang="en-IN" sz="16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pPr marL="0" lvl="0" indent="0">
              <a:lnSpc>
                <a:spcPct val="160000"/>
              </a:lnSpc>
              <a:buNone/>
            </a:pPr>
            <a:endParaRPr lang="en-US" sz="1700" dirty="0">
              <a:latin typeface="Times New Roman" panose="02020603050405020304" pitchFamily="18" charset="0"/>
              <a:cs typeface="Times New Roman" panose="02020603050405020304" pitchFamily="18" charset="0"/>
            </a:endParaRPr>
          </a:p>
          <a:p>
            <a:pPr marL="0" lvl="0" indent="0">
              <a:lnSpc>
                <a:spcPct val="160000"/>
              </a:lnSpc>
              <a:buNone/>
            </a:pPr>
            <a:endParaRPr lang="en-US" sz="1700" dirty="0">
              <a:latin typeface="Times New Roman" panose="02020603050405020304" pitchFamily="18" charset="0"/>
              <a:cs typeface="Times New Roman" panose="02020603050405020304" pitchFamily="18" charset="0"/>
            </a:endParaRPr>
          </a:p>
          <a:p>
            <a:pPr marL="0" lvl="0" indent="0">
              <a:lnSpc>
                <a:spcPct val="160000"/>
              </a:lnSpc>
              <a:buNone/>
            </a:pPr>
            <a:endParaRPr lang="en-US" sz="1700" dirty="0">
              <a:latin typeface="Times New Roman" panose="02020603050405020304" pitchFamily="18" charset="0"/>
              <a:cs typeface="Times New Roman" panose="02020603050405020304" pitchFamily="18" charset="0"/>
            </a:endParaRPr>
          </a:p>
          <a:p>
            <a:pPr marL="0" lvl="0" indent="0">
              <a:lnSpc>
                <a:spcPct val="160000"/>
              </a:lnSpc>
              <a:buNone/>
            </a:pPr>
            <a:endParaRPr lang="en-US" sz="1700" dirty="0">
              <a:latin typeface="Times New Roman" panose="02020603050405020304" pitchFamily="18" charset="0"/>
              <a:cs typeface="Times New Roman" panose="02020603050405020304" pitchFamily="18" charset="0"/>
            </a:endParaRPr>
          </a:p>
          <a:p>
            <a:pPr marL="0" lvl="0" indent="0">
              <a:lnSpc>
                <a:spcPct val="160000"/>
              </a:lnSpc>
              <a:buNone/>
            </a:pPr>
            <a:endParaRPr lang="en-US" sz="1700" dirty="0">
              <a:latin typeface="Times New Roman" panose="02020603050405020304" pitchFamily="18" charset="0"/>
              <a:cs typeface="Times New Roman" panose="02020603050405020304" pitchFamily="18" charset="0"/>
            </a:endParaRPr>
          </a:p>
          <a:p>
            <a:pPr marL="0" lvl="0" indent="0">
              <a:lnSpc>
                <a:spcPct val="160000"/>
              </a:lnSpc>
              <a:buNone/>
            </a:pPr>
            <a:endParaRPr lang="en-US" sz="1700" dirty="0">
              <a:latin typeface="Times New Roman" panose="02020603050405020304" pitchFamily="18" charset="0"/>
              <a:cs typeface="Times New Roman" panose="02020603050405020304" pitchFamily="18" charset="0"/>
            </a:endParaRPr>
          </a:p>
          <a:p>
            <a:pPr>
              <a:lnSpc>
                <a:spcPct val="160000"/>
              </a:lnSpc>
              <a:buNone/>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Hardware and Software Requirements</a:t>
            </a:r>
          </a:p>
        </p:txBody>
      </p:sp>
      <p:sp>
        <p:nvSpPr>
          <p:cNvPr id="3" name="TextBox 2"/>
          <p:cNvSpPr txBox="1"/>
          <p:nvPr/>
        </p:nvSpPr>
        <p:spPr>
          <a:xfrm>
            <a:off x="685800" y="1219200"/>
            <a:ext cx="7467600" cy="523220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H/W requirements: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ATmega2560 </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IR Sensor</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Pressure Sensor</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DS18B20 Sensor.</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Alcohol Sensor</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IR Sensor.</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Eye Blink Sensor</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Buzzer.</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ADXL345 Sensor</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Flex Sensor.</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GSM Module</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GPS Module</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Power Supply</a:t>
            </a: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S/W requirements: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Arduino IDE</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Proteus</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EASY EDA</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695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479"/>
            <a:ext cx="9144000" cy="930274"/>
          </a:xfrm>
        </p:spPr>
        <p:txBody>
          <a:bodyPr>
            <a:normAutofit/>
          </a:bodyPr>
          <a:lstStyle/>
          <a:p>
            <a:pPr algn="ctr"/>
            <a:r>
              <a:rPr lang="en-IN" sz="4000" b="1" dirty="0">
                <a:latin typeface="Times New Roman" panose="02020603050405020304" pitchFamily="18" charset="0"/>
                <a:cs typeface="Times New Roman" panose="02020603050405020304" pitchFamily="18" charset="0"/>
              </a:rPr>
              <a:t>Flow chart</a:t>
            </a:r>
          </a:p>
        </p:txBody>
      </p:sp>
      <p:pic>
        <p:nvPicPr>
          <p:cNvPr id="4" name="Picture 3">
            <a:extLst>
              <a:ext uri="{FF2B5EF4-FFF2-40B4-BE49-F238E27FC236}">
                <a16:creationId xmlns:a16="http://schemas.microsoft.com/office/drawing/2014/main" id="{09021646-83F4-3A5B-1ED0-EAD7BBCB3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762000"/>
            <a:ext cx="7620000" cy="5257800"/>
          </a:xfrm>
          <a:prstGeom prst="rect">
            <a:avLst/>
          </a:prstGeom>
        </p:spPr>
      </p:pic>
    </p:spTree>
    <p:extLst>
      <p:ext uri="{BB962C8B-B14F-4D97-AF65-F5344CB8AC3E}">
        <p14:creationId xmlns:p14="http://schemas.microsoft.com/office/powerpoint/2010/main" val="698937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0"/>
            <a:ext cx="9144000" cy="662582"/>
          </a:xfrm>
        </p:spPr>
        <p:txBody>
          <a:bodyPr>
            <a:normAutofit/>
          </a:bodyPr>
          <a:lstStyle/>
          <a:p>
            <a:r>
              <a:rPr lang="en-IN" sz="4000" b="1" dirty="0">
                <a:latin typeface="Times New Roman" panose="02020603050405020304" pitchFamily="18" charset="0"/>
                <a:cs typeface="Times New Roman" panose="02020603050405020304" pitchFamily="18" charset="0"/>
              </a:rPr>
              <a:t>Detailed Algorithm</a:t>
            </a:r>
          </a:p>
        </p:txBody>
      </p:sp>
      <p:sp>
        <p:nvSpPr>
          <p:cNvPr id="3" name="Subtitle 2"/>
          <p:cNvSpPr>
            <a:spLocks noGrp="1"/>
          </p:cNvSpPr>
          <p:nvPr>
            <p:ph type="subTitle" idx="1"/>
          </p:nvPr>
        </p:nvSpPr>
        <p:spPr>
          <a:xfrm>
            <a:off x="3748" y="967382"/>
            <a:ext cx="9144000" cy="5662018"/>
          </a:xfrm>
        </p:spPr>
        <p:txBody>
          <a:bodyPr>
            <a:normAutofit/>
          </a:bodyPr>
          <a:lstStyle/>
          <a:p>
            <a:pPr marL="342900" lvl="0" indent="-342900" algn="just">
              <a:buFont typeface="Wingdings" panose="05000000000000000000" pitchFamily="2" charset="2"/>
              <a:buChar char="Ø"/>
            </a:pPr>
            <a:endParaRPr lang="en-US" sz="2400" cap="none" dirty="0">
              <a:solidFill>
                <a:schemeClr val="tx1">
                  <a:lumMod val="95000"/>
                </a:schemeClr>
              </a:solidFill>
              <a:latin typeface="Times New Roman" panose="02020603050405020304" pitchFamily="18" charset="0"/>
              <a:cs typeface="Times New Roman" panose="02020603050405020304" pitchFamily="18" charset="0"/>
            </a:endParaRP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sensors monitor the vehicle and the driver for signs of an accident.</a:t>
            </a:r>
            <a:endParaRPr lang="en-IN" sz="1600" dirty="0">
              <a:latin typeface="Times New Roman" panose="02020603050405020304" pitchFamily="18" charset="0"/>
              <a:cs typeface="Times New Roman" panose="02020603050405020304" pitchFamily="18" charset="0"/>
            </a:endParaRP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microcontroller collects data from the sensors and processes it.</a:t>
            </a:r>
            <a:endParaRPr lang="en-IN" sz="1600" dirty="0">
              <a:latin typeface="Times New Roman" panose="02020603050405020304" pitchFamily="18" charset="0"/>
              <a:cs typeface="Times New Roman" panose="02020603050405020304" pitchFamily="18" charset="0"/>
            </a:endParaRP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If the microcontroller detects any signs of an accident, it will send an alert message to emergency services using the GSM module.</a:t>
            </a:r>
            <a:endParaRPr lang="en-IN" sz="1600" dirty="0">
              <a:latin typeface="Times New Roman" panose="02020603050405020304" pitchFamily="18" charset="0"/>
              <a:cs typeface="Times New Roman" panose="02020603050405020304" pitchFamily="18" charset="0"/>
            </a:endParaRP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GSM module will send the alert message to the emergency services along with the location of the vehicle (provided by the GPS module).</a:t>
            </a:r>
            <a:endParaRPr lang="en-IN" sz="1600" dirty="0">
              <a:latin typeface="Times New Roman" panose="02020603050405020304" pitchFamily="18" charset="0"/>
              <a:cs typeface="Times New Roman" panose="02020603050405020304" pitchFamily="18" charset="0"/>
            </a:endParaRP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emergency services will then be able to respond to the accident quickly and efficiently.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16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 y="92110"/>
            <a:ext cx="9144000" cy="766763"/>
          </a:xfrm>
        </p:spPr>
        <p:txBody>
          <a:bodyPr>
            <a:norm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1"/>
          </p:nvPr>
        </p:nvSpPr>
        <p:spPr>
          <a:xfrm>
            <a:off x="0" y="1330308"/>
            <a:ext cx="9144000" cy="5527692"/>
          </a:xfrm>
        </p:spPr>
        <p:txBody>
          <a:bodyPr>
            <a:noAutofit/>
          </a:bodyPr>
          <a:lstStyle/>
          <a:p>
            <a:pPr marL="285750" indent="-285750" algn="just">
              <a:lnSpc>
                <a:spcPct val="150000"/>
              </a:lnSpc>
              <a:buFont typeface="Arial" panose="020B0604020202020204" pitchFamily="34" charset="0"/>
              <a:buChar char="•"/>
            </a:pPr>
            <a:r>
              <a:rPr lang="en-GB" sz="1600" cap="none" dirty="0">
                <a:latin typeface="Times New Roman" panose="02020603050405020304" pitchFamily="18" charset="0"/>
                <a:cs typeface="Times New Roman" panose="02020603050405020304" pitchFamily="18" charset="0"/>
              </a:rPr>
              <a:t>In conclusion, our project is a promising step towards enhancing road safety. </a:t>
            </a:r>
          </a:p>
          <a:p>
            <a:pPr marL="285750" indent="-285750" algn="just">
              <a:lnSpc>
                <a:spcPct val="150000"/>
              </a:lnSpc>
              <a:buFont typeface="Arial" panose="020B0604020202020204" pitchFamily="34" charset="0"/>
              <a:buChar char="•"/>
            </a:pPr>
            <a:r>
              <a:rPr lang="en-GB" sz="1600" cap="none" dirty="0">
                <a:latin typeface="Times New Roman" panose="02020603050405020304" pitchFamily="18" charset="0"/>
                <a:cs typeface="Times New Roman" panose="02020603050405020304" pitchFamily="18" charset="0"/>
              </a:rPr>
              <a:t>By leveraging advanced sensors and technology, we've developed a system that monitors critical aspects of both vehicles and drivers, aiming to prevent accidents and minimize their impact. </a:t>
            </a:r>
          </a:p>
          <a:p>
            <a:pPr marL="285750" indent="-285750" algn="just">
              <a:lnSpc>
                <a:spcPct val="150000"/>
              </a:lnSpc>
              <a:buFont typeface="Arial" panose="020B0604020202020204" pitchFamily="34" charset="0"/>
              <a:buChar char="•"/>
            </a:pPr>
            <a:r>
              <a:rPr lang="en-GB" sz="1600" cap="none" dirty="0">
                <a:latin typeface="Times New Roman" panose="02020603050405020304" pitchFamily="18" charset="0"/>
                <a:cs typeface="Times New Roman" panose="02020603050405020304" pitchFamily="18" charset="0"/>
              </a:rPr>
              <a:t>With its potential to save lives and improve road safety, our project signifies the power of technology in making our roads safer for everyone.</a:t>
            </a:r>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007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7489"/>
            <a:ext cx="9144000" cy="914400"/>
          </a:xfrm>
        </p:spPr>
        <p:txBody>
          <a:bodyPr>
            <a:normAutofit/>
          </a:bodyPr>
          <a:lstStyle/>
          <a:p>
            <a:pPr algn="ctr"/>
            <a:r>
              <a:rPr lang="en-US" sz="4000" b="1" dirty="0">
                <a:latin typeface="Times New Roman" panose="02020603050405020304" pitchFamily="18" charset="0"/>
                <a:cs typeface="Times New Roman" panose="02020603050405020304" pitchFamily="18" charset="0"/>
              </a:rPr>
              <a:t>References</a:t>
            </a:r>
          </a:p>
        </p:txBody>
      </p:sp>
      <p:sp>
        <p:nvSpPr>
          <p:cNvPr id="5" name="Content Placeholder 4"/>
          <p:cNvSpPr>
            <a:spLocks noGrp="1"/>
          </p:cNvSpPr>
          <p:nvPr>
            <p:ph idx="1"/>
          </p:nvPr>
        </p:nvSpPr>
        <p:spPr>
          <a:xfrm>
            <a:off x="0" y="914400"/>
            <a:ext cx="9144000" cy="5943600"/>
          </a:xfrm>
        </p:spPr>
        <p:txBody>
          <a:bodyPr>
            <a:normAutofit/>
          </a:bodyPr>
          <a:lstStyle/>
          <a:p>
            <a:endParaRPr lang="en-US" sz="3600" dirty="0"/>
          </a:p>
          <a:p>
            <a:pPr>
              <a:buNone/>
            </a:pPr>
            <a:endParaRPr lang="en-US" sz="3600" dirty="0"/>
          </a:p>
        </p:txBody>
      </p:sp>
      <p:sp>
        <p:nvSpPr>
          <p:cNvPr id="3" name="TextBox 2">
            <a:extLst>
              <a:ext uri="{FF2B5EF4-FFF2-40B4-BE49-F238E27FC236}">
                <a16:creationId xmlns:a16="http://schemas.microsoft.com/office/drawing/2014/main" id="{A656492D-CEE8-B2D4-E826-C11E42B1BE08}"/>
              </a:ext>
            </a:extLst>
          </p:cNvPr>
          <p:cNvSpPr txBox="1"/>
          <p:nvPr/>
        </p:nvSpPr>
        <p:spPr>
          <a:xfrm>
            <a:off x="0" y="914400"/>
            <a:ext cx="9144000" cy="5016758"/>
          </a:xfrm>
          <a:prstGeom prst="rect">
            <a:avLst/>
          </a:prstGeom>
          <a:noFill/>
        </p:spPr>
        <p:txBody>
          <a:bodyPr wrap="square">
            <a:spAutoFit/>
          </a:bodyPr>
          <a:lstStyle/>
          <a:p>
            <a:pPr marL="342900" indent="-342900">
              <a:buFont typeface="+mj-lt"/>
              <a:buAutoNum type="arabicPeriod"/>
            </a:pPr>
            <a:r>
              <a:rPr lang="en-GB" sz="1600" dirty="0">
                <a:latin typeface="Times New Roman" panose="02020603050405020304" pitchFamily="18" charset="0"/>
                <a:cs typeface="Times New Roman" panose="02020603050405020304" pitchFamily="18" charset="0"/>
              </a:rPr>
              <a:t>Smith, J. R., &amp; Johnson, A. B. (2019). "Advanced Vehicle Safety Systems: A Comprehensive Review." International Journal of Automotive Engineering and Technologies, 8(3), 161-176. </a:t>
            </a:r>
          </a:p>
          <a:p>
            <a:pPr marL="342900" indent="-342900">
              <a:buFont typeface="+mj-lt"/>
              <a:buAutoNum type="arabicPeriod"/>
            </a:pPr>
            <a:endParaRPr lang="en-GB"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Kumar, V., &amp; Gupta, S. K. (2020). "Real-time Vehicle Accident Detection and Alert System using IoT and GSM." In 2020 5th International Conference on Computing, Communication and Security (ICCCS) (pp. 1-6). IEEE.</a:t>
            </a:r>
          </a:p>
          <a:p>
            <a:pPr marL="342900" indent="-342900">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 Li, W., Zhang, H., Li, X., &amp; Li, M. (2020). "Vehicle Accident Detection and Intelligent Emergency Warning System." IOP Conference Series: Earth and Environmental Science, 519(1), 012035. </a:t>
            </a:r>
          </a:p>
          <a:p>
            <a:pPr marL="342900" indent="-342900">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Saluja, V., &amp; Mehta, P. (2019). "Vehicle Accident Detection and Avoidance System." International Journal of Scientific &amp; Engineering Research, 10(11), 227-230.</a:t>
            </a:r>
          </a:p>
          <a:p>
            <a:pPr marL="342900" indent="-342900">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Chen, S., Li, Z., &amp; Xu, Y. (2018). "Design and Development of a Vehicle Collision Avoidance System Using IoT and Wireless Sensor Networks." Sensors, 18(7), 2133.</a:t>
            </a:r>
          </a:p>
          <a:p>
            <a:pPr marL="342900" indent="-342900">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Choudhary, A., Shinde, V., </a:t>
            </a:r>
            <a:r>
              <a:rPr lang="en-IN" sz="1600" dirty="0" err="1">
                <a:latin typeface="Times New Roman" panose="02020603050405020304" pitchFamily="18" charset="0"/>
                <a:cs typeface="Times New Roman" panose="02020603050405020304" pitchFamily="18" charset="0"/>
              </a:rPr>
              <a:t>Lokhande</a:t>
            </a:r>
            <a:r>
              <a:rPr lang="en-IN" sz="1600" dirty="0">
                <a:latin typeface="Times New Roman" panose="02020603050405020304" pitchFamily="18" charset="0"/>
                <a:cs typeface="Times New Roman" panose="02020603050405020304" pitchFamily="18" charset="0"/>
              </a:rPr>
              <a:t>, A., &amp; </a:t>
            </a:r>
            <a:r>
              <a:rPr lang="en-IN" sz="1600" dirty="0" err="1">
                <a:latin typeface="Times New Roman" panose="02020603050405020304" pitchFamily="18" charset="0"/>
                <a:cs typeface="Times New Roman" panose="02020603050405020304" pitchFamily="18" charset="0"/>
              </a:rPr>
              <a:t>Zope</a:t>
            </a:r>
            <a:r>
              <a:rPr lang="en-IN" sz="1600" dirty="0">
                <a:latin typeface="Times New Roman" panose="02020603050405020304" pitchFamily="18" charset="0"/>
                <a:cs typeface="Times New Roman" panose="02020603050405020304" pitchFamily="18" charset="0"/>
              </a:rPr>
              <a:t>, D. (2020). "Vehicle Accident Detection and Alert System using IoT and GPS." International Journal of Innovative Research in Science, Engineering and Technology, 9(3), 1318- 1325.</a:t>
            </a:r>
          </a:p>
          <a:p>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9B579F-12FB-AD66-3AE4-FF57C2EE0A07}"/>
              </a:ext>
            </a:extLst>
          </p:cNvPr>
          <p:cNvSpPr txBox="1"/>
          <p:nvPr/>
        </p:nvSpPr>
        <p:spPr>
          <a:xfrm>
            <a:off x="0" y="609600"/>
            <a:ext cx="9144000" cy="3293209"/>
          </a:xfrm>
          <a:prstGeom prst="rect">
            <a:avLst/>
          </a:prstGeom>
          <a:noFill/>
        </p:spPr>
        <p:txBody>
          <a:bodyPr wrap="square">
            <a:spAutoFit/>
          </a:bodyPr>
          <a:lstStyle/>
          <a:p>
            <a:pPr marL="342900" indent="-342900">
              <a:buFont typeface="+mj-lt"/>
              <a:buAutoNum type="arabicPeriod" startAt="7"/>
            </a:pPr>
            <a:r>
              <a:rPr lang="en-GB" sz="1600" dirty="0">
                <a:latin typeface="Times New Roman" panose="02020603050405020304" pitchFamily="18" charset="0"/>
                <a:cs typeface="Times New Roman" panose="02020603050405020304" pitchFamily="18" charset="0"/>
              </a:rPr>
              <a:t>Sharma, R., Gupta, A., &amp; Grover, A. (2017). "An Approach Towards a Vehicle Accident Detection and Alert System Using GPS and GSM Technology." International Journal of Computer Applications, 162(7), 1-4.</a:t>
            </a:r>
          </a:p>
          <a:p>
            <a:pPr marL="342900" indent="-342900">
              <a:buFont typeface="+mj-lt"/>
              <a:buAutoNum type="arabicPeriod" startAt="7"/>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startAt="7"/>
            </a:pPr>
            <a:r>
              <a:rPr lang="en-GB" sz="1600" dirty="0">
                <a:latin typeface="Times New Roman" panose="02020603050405020304" pitchFamily="18" charset="0"/>
                <a:cs typeface="Times New Roman" panose="02020603050405020304" pitchFamily="18" charset="0"/>
              </a:rPr>
              <a:t>Yang, H. H., Chu, C. W., &amp; Chen, Y. L. (2017). "Design and Implementation of Vehicle Accident Automatic Detection and Reporting System." IEEE Transactions on Industrial Informatics, 13(6), 3182-3190. </a:t>
            </a:r>
          </a:p>
          <a:p>
            <a:pPr marL="342900" indent="-342900">
              <a:buFont typeface="+mj-lt"/>
              <a:buAutoNum type="arabicPeriod" startAt="7"/>
            </a:pPr>
            <a:endParaRPr lang="en-GB" sz="1600" dirty="0">
              <a:latin typeface="Times New Roman" panose="02020603050405020304" pitchFamily="18" charset="0"/>
              <a:cs typeface="Times New Roman" panose="02020603050405020304" pitchFamily="18" charset="0"/>
            </a:endParaRPr>
          </a:p>
          <a:p>
            <a:pPr marL="342900" indent="-342900">
              <a:buFont typeface="+mj-lt"/>
              <a:buAutoNum type="arabicPeriod" startAt="7"/>
            </a:pPr>
            <a:r>
              <a:rPr lang="en-GB" sz="1600" dirty="0">
                <a:latin typeface="Times New Roman" panose="02020603050405020304" pitchFamily="18" charset="0"/>
                <a:cs typeface="Times New Roman" panose="02020603050405020304" pitchFamily="18" charset="0"/>
              </a:rPr>
              <a:t>https://ww1.microchip.com/downloads/en/devicedoc/atmel-2549-8-bit-avrmicrocontroller-atmega640-1280-1281-2560-2561_datasheet.pdf. (9.00am).</a:t>
            </a:r>
          </a:p>
          <a:p>
            <a:pPr marL="342900" indent="-342900">
              <a:buFont typeface="+mj-lt"/>
              <a:buAutoNum type="arabicPeriod" startAt="7"/>
            </a:pPr>
            <a:endParaRPr lang="en-GB" sz="1600" dirty="0">
              <a:latin typeface="Times New Roman" panose="02020603050405020304" pitchFamily="18" charset="0"/>
              <a:cs typeface="Times New Roman" panose="02020603050405020304" pitchFamily="18" charset="0"/>
            </a:endParaRPr>
          </a:p>
          <a:p>
            <a:pPr marL="342900" indent="-342900">
              <a:buFont typeface="+mj-lt"/>
              <a:buAutoNum type="arabicPeriod" startAt="7"/>
            </a:pPr>
            <a:r>
              <a:rPr lang="en-GB" sz="1600" dirty="0">
                <a:latin typeface="Times New Roman" panose="02020603050405020304" pitchFamily="18" charset="0"/>
                <a:cs typeface="Times New Roman" panose="02020603050405020304" pitchFamily="18" charset="0"/>
              </a:rPr>
              <a:t>https://www.allsensors.com/datasheets/DS-0376_Rev_A.pdf (9.24am) 11. https://cdn-shop.adafruit.com/datasheets/SIM808%20SPEC_20140325.pdf (9.50am)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616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929390"/>
            <a:ext cx="9144000" cy="5943600"/>
          </a:xfrm>
        </p:spPr>
        <p:txBody>
          <a:bodyPr>
            <a:normAutofit/>
          </a:bodyPr>
          <a:lstStyle/>
          <a:p>
            <a:pPr>
              <a:buNone/>
            </a:pPr>
            <a:endParaRPr lang="en-US" sz="3600" dirty="0"/>
          </a:p>
          <a:p>
            <a:pPr>
              <a:buNone/>
            </a:pPr>
            <a:endParaRPr lang="en-US" sz="3600" dirty="0"/>
          </a:p>
          <a:p>
            <a:pPr algn="ctr">
              <a:buNone/>
            </a:pPr>
            <a:r>
              <a:rPr lang="en-US" sz="6600" i="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914400"/>
          </a:xfrm>
        </p:spPr>
        <p:txBody>
          <a:bodyPr>
            <a:normAutofit/>
          </a:bodyPr>
          <a:lstStyle/>
          <a:p>
            <a:pPr algn="ctr"/>
            <a:r>
              <a:rPr lang="en-US" sz="4000" b="1" dirty="0">
                <a:latin typeface="Times New Roman" panose="02020603050405020304" pitchFamily="18" charset="0"/>
                <a:cs typeface="Times New Roman" panose="02020603050405020304" pitchFamily="18" charset="0"/>
              </a:rPr>
              <a:t>Contents</a:t>
            </a:r>
          </a:p>
        </p:txBody>
      </p:sp>
      <p:sp>
        <p:nvSpPr>
          <p:cNvPr id="5" name="Content Placeholder 4"/>
          <p:cNvSpPr>
            <a:spLocks noGrp="1"/>
          </p:cNvSpPr>
          <p:nvPr>
            <p:ph idx="1"/>
          </p:nvPr>
        </p:nvSpPr>
        <p:spPr>
          <a:xfrm>
            <a:off x="0" y="1143000"/>
            <a:ext cx="9144000" cy="5943600"/>
          </a:xfrm>
        </p:spPr>
        <p:txBody>
          <a:bodyPr>
            <a:normAutofit/>
          </a:bodyPr>
          <a:lstStyle/>
          <a:p>
            <a:pPr>
              <a:lnSpc>
                <a:spcPct val="100000"/>
              </a:lnSpc>
            </a:pPr>
            <a:r>
              <a:rPr lang="en-US" sz="1800" dirty="0">
                <a:latin typeface="Times New Roman" panose="02020603050405020304" pitchFamily="18" charset="0"/>
                <a:cs typeface="Times New Roman" panose="02020603050405020304" pitchFamily="18" charset="0"/>
              </a:rPr>
              <a:t>Introduction </a:t>
            </a:r>
          </a:p>
          <a:p>
            <a:pPr>
              <a:lnSpc>
                <a:spcPct val="100000"/>
              </a:lnSpc>
            </a:pPr>
            <a:r>
              <a:rPr lang="en-US" sz="1800" dirty="0">
                <a:latin typeface="Times New Roman" panose="02020603050405020304" pitchFamily="18" charset="0"/>
                <a:cs typeface="Times New Roman" panose="02020603050405020304" pitchFamily="18" charset="0"/>
              </a:rPr>
              <a:t>Need of project</a:t>
            </a:r>
          </a:p>
          <a:p>
            <a:pPr>
              <a:lnSpc>
                <a:spcPct val="100000"/>
              </a:lnSpc>
            </a:pPr>
            <a:r>
              <a:rPr lang="en-US" sz="1800" dirty="0">
                <a:latin typeface="Times New Roman" panose="02020603050405020304" pitchFamily="18" charset="0"/>
                <a:cs typeface="Times New Roman" panose="02020603050405020304" pitchFamily="18" charset="0"/>
              </a:rPr>
              <a:t>Research motivation</a:t>
            </a:r>
          </a:p>
          <a:p>
            <a:pPr>
              <a:lnSpc>
                <a:spcPct val="100000"/>
              </a:lnSpc>
            </a:pPr>
            <a:r>
              <a:rPr lang="en-US" sz="1800" dirty="0">
                <a:latin typeface="Times New Roman" panose="02020603050405020304" pitchFamily="18" charset="0"/>
                <a:cs typeface="Times New Roman" panose="02020603050405020304" pitchFamily="18" charset="0"/>
              </a:rPr>
              <a:t>Aim and objective of project</a:t>
            </a:r>
          </a:p>
          <a:p>
            <a:pPr>
              <a:lnSpc>
                <a:spcPct val="100000"/>
              </a:lnSpc>
            </a:pPr>
            <a:r>
              <a:rPr lang="en-US" sz="1800" dirty="0">
                <a:latin typeface="Times New Roman" panose="02020603050405020304" pitchFamily="18" charset="0"/>
                <a:cs typeface="Times New Roman" panose="02020603050405020304" pitchFamily="18" charset="0"/>
              </a:rPr>
              <a:t>Literature Survey</a:t>
            </a:r>
          </a:p>
          <a:p>
            <a:pPr>
              <a:lnSpc>
                <a:spcPct val="100000"/>
              </a:lnSpc>
            </a:pPr>
            <a:r>
              <a:rPr lang="en-US" sz="1800" dirty="0">
                <a:latin typeface="Times New Roman" panose="02020603050405020304" pitchFamily="18" charset="0"/>
                <a:cs typeface="Times New Roman" panose="02020603050405020304" pitchFamily="18" charset="0"/>
              </a:rPr>
              <a:t>Problem Statement (Title of Project)</a:t>
            </a:r>
          </a:p>
          <a:p>
            <a:pPr>
              <a:lnSpc>
                <a:spcPct val="100000"/>
              </a:lnSpc>
            </a:pPr>
            <a:r>
              <a:rPr lang="en-US" sz="1800" dirty="0">
                <a:latin typeface="Times New Roman" panose="02020603050405020304" pitchFamily="18" charset="0"/>
                <a:cs typeface="Times New Roman" panose="02020603050405020304" pitchFamily="18" charset="0"/>
              </a:rPr>
              <a:t>Block Diagram of Project</a:t>
            </a:r>
          </a:p>
          <a:p>
            <a:pPr>
              <a:lnSpc>
                <a:spcPct val="100000"/>
              </a:lnSpc>
            </a:pPr>
            <a:r>
              <a:rPr lang="en-US" sz="1800" dirty="0">
                <a:latin typeface="Times New Roman" panose="02020603050405020304" pitchFamily="18" charset="0"/>
                <a:cs typeface="Times New Roman" panose="02020603050405020304" pitchFamily="18" charset="0"/>
              </a:rPr>
              <a:t>Explanation of Block Diagram  </a:t>
            </a:r>
          </a:p>
          <a:p>
            <a:pPr>
              <a:lnSpc>
                <a:spcPct val="100000"/>
              </a:lnSpc>
            </a:pPr>
            <a:r>
              <a:rPr lang="en-US" sz="1800" dirty="0">
                <a:latin typeface="Times New Roman" panose="02020603050405020304" pitchFamily="18" charset="0"/>
                <a:cs typeface="Times New Roman" panose="02020603050405020304" pitchFamily="18" charset="0"/>
              </a:rPr>
              <a:t>Flow chart</a:t>
            </a:r>
          </a:p>
          <a:p>
            <a:pPr>
              <a:lnSpc>
                <a:spcPct val="100000"/>
              </a:lnSpc>
            </a:pPr>
            <a:r>
              <a:rPr lang="en-US" sz="1800" dirty="0">
                <a:latin typeface="Times New Roman" panose="02020603050405020304" pitchFamily="18" charset="0"/>
                <a:cs typeface="Times New Roman" panose="02020603050405020304" pitchFamily="18" charset="0"/>
              </a:rPr>
              <a:t>Conclusion </a:t>
            </a:r>
          </a:p>
          <a:p>
            <a:pPr>
              <a:lnSpc>
                <a:spcPct val="100000"/>
              </a:lnSpc>
            </a:pPr>
            <a:r>
              <a:rPr lang="en-US" sz="1800" dirty="0">
                <a:latin typeface="Times New Roman" panose="02020603050405020304" pitchFamily="18" charset="0"/>
                <a:cs typeface="Times New Roman" panose="02020603050405020304" pitchFamily="18" charset="0"/>
              </a:rPr>
              <a:t>References </a:t>
            </a:r>
          </a:p>
          <a:p>
            <a:pPr>
              <a:lnSpc>
                <a:spcPct val="100000"/>
              </a:lnSpc>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914400"/>
          </a:xfrm>
        </p:spPr>
        <p:txBody>
          <a:bodyPr>
            <a:normAutofit/>
          </a:bodyPr>
          <a:lstStyle/>
          <a:p>
            <a:pPr algn="ctr"/>
            <a:r>
              <a:rPr lang="en-US" sz="4000" b="1" dirty="0">
                <a:latin typeface="Times New Roman" panose="02020603050405020304" pitchFamily="18" charset="0"/>
                <a:cs typeface="Times New Roman" panose="02020603050405020304" pitchFamily="18" charset="0"/>
              </a:rPr>
              <a:t>Introduction</a:t>
            </a:r>
            <a:r>
              <a:rPr lang="en-US" sz="4000" b="1" u="sng" dirty="0">
                <a:latin typeface="Times New Roman" panose="02020603050405020304" pitchFamily="18" charset="0"/>
                <a:cs typeface="Times New Roman" panose="02020603050405020304" pitchFamily="18" charset="0"/>
              </a:rPr>
              <a:t> </a:t>
            </a:r>
          </a:p>
        </p:txBody>
      </p:sp>
      <p:sp>
        <p:nvSpPr>
          <p:cNvPr id="5" name="Content Placeholder 4"/>
          <p:cNvSpPr>
            <a:spLocks noGrp="1"/>
          </p:cNvSpPr>
          <p:nvPr>
            <p:ph idx="1"/>
          </p:nvPr>
        </p:nvSpPr>
        <p:spPr>
          <a:xfrm>
            <a:off x="0" y="1143000"/>
            <a:ext cx="9144000" cy="5943600"/>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Vehicle Accident Detection and Alert System is an advanced safety innovation using ATmega2560 microcontroller and various sensors to enhance road safety.</a:t>
            </a:r>
          </a:p>
          <a:p>
            <a:pPr algn="just">
              <a:lnSpc>
                <a:spcPct val="150000"/>
              </a:lnSpc>
            </a:pPr>
            <a:r>
              <a:rPr lang="en-US" sz="1600" dirty="0">
                <a:latin typeface="Times New Roman" panose="02020603050405020304" pitchFamily="18" charset="0"/>
                <a:cs typeface="Times New Roman" panose="02020603050405020304" pitchFamily="18" charset="0"/>
              </a:rPr>
              <a:t>It monitors critical aspects of vehicle operation and driver behavior, including speed, tire pressure, and temperature, to prevent accidents.</a:t>
            </a:r>
          </a:p>
          <a:p>
            <a:pPr algn="just">
              <a:lnSpc>
                <a:spcPct val="150000"/>
              </a:lnSpc>
            </a:pPr>
            <a:r>
              <a:rPr lang="en-US" sz="1600" dirty="0">
                <a:latin typeface="Times New Roman" panose="02020603050405020304" pitchFamily="18" charset="0"/>
                <a:cs typeface="Times New Roman" panose="02020603050405020304" pitchFamily="18" charset="0"/>
              </a:rPr>
              <a:t>The system promotes responsible driving with alcohol and seat belt sensors and assesses driver alertness through an eye blink sensor.</a:t>
            </a:r>
          </a:p>
          <a:p>
            <a:pPr algn="just">
              <a:lnSpc>
                <a:spcPct val="150000"/>
              </a:lnSpc>
            </a:pPr>
            <a:r>
              <a:rPr lang="en-US" sz="1600" dirty="0">
                <a:latin typeface="Times New Roman" panose="02020603050405020304" pitchFamily="18" charset="0"/>
                <a:cs typeface="Times New Roman" panose="02020603050405020304" pitchFamily="18" charset="0"/>
              </a:rPr>
              <a:t>It can anticipate accidents using ADXL345 and flex sensors, triggering automatic alerts to the nearest hospital with GPS technology.</a:t>
            </a:r>
          </a:p>
          <a:p>
            <a:pPr algn="just">
              <a:lnSpc>
                <a:spcPct val="150000"/>
              </a:lnSpc>
            </a:pPr>
            <a:r>
              <a:rPr lang="en-US" sz="1600" dirty="0">
                <a:latin typeface="Times New Roman" panose="02020603050405020304" pitchFamily="18" charset="0"/>
                <a:cs typeface="Times New Roman" panose="02020603050405020304" pitchFamily="18" charset="0"/>
              </a:rPr>
              <a:t>This comprehensive system combines technology, data analysis, and proactive measures to create a safer driving environment and demonstrates innovation's role in road safety.</a:t>
            </a:r>
            <a:endParaRPr lang="en-IN" sz="1600" dirty="0">
              <a:latin typeface="Times New Roman" panose="02020603050405020304" pitchFamily="18" charset="0"/>
              <a:cs typeface="Times New Roman" panose="02020603050405020304" pitchFamily="18" charset="0"/>
            </a:endParaRPr>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516" y="33728"/>
            <a:ext cx="6620968" cy="814982"/>
          </a:xfrm>
        </p:spPr>
        <p:txBody>
          <a:bodyPr/>
          <a:lstStyle/>
          <a:p>
            <a:r>
              <a:rPr lang="en-IN" sz="4000" b="1" dirty="0">
                <a:latin typeface="Times New Roman" panose="02020603050405020304" pitchFamily="18" charset="0"/>
                <a:cs typeface="Times New Roman" panose="02020603050405020304" pitchFamily="18" charset="0"/>
              </a:rPr>
              <a:t>Need Of Project</a:t>
            </a:r>
          </a:p>
        </p:txBody>
      </p:sp>
      <p:sp>
        <p:nvSpPr>
          <p:cNvPr id="3" name="Subtitle 2"/>
          <p:cNvSpPr>
            <a:spLocks noGrp="1"/>
          </p:cNvSpPr>
          <p:nvPr>
            <p:ph type="subTitle" idx="1"/>
          </p:nvPr>
        </p:nvSpPr>
        <p:spPr>
          <a:xfrm>
            <a:off x="76200" y="1219200"/>
            <a:ext cx="8991600" cy="5638800"/>
          </a:xfrm>
        </p:spPr>
        <p:txBody>
          <a:bodyPr>
            <a:normAutofit/>
          </a:bodyPr>
          <a:lstStyle/>
          <a:p>
            <a:pPr marL="285750" lvl="0" indent="-285750" algn="l">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Enhancing Road Safety:</a:t>
            </a:r>
            <a:r>
              <a:rPr lang="en-US" sz="1600" dirty="0">
                <a:latin typeface="Times New Roman" panose="02020603050405020304" pitchFamily="18" charset="0"/>
                <a:cs typeface="Times New Roman" panose="02020603050405020304" pitchFamily="18" charset="0"/>
              </a:rPr>
              <a:t> Vehicular accidents lead to loss of lives, injuries, and property damage. This project aims to significantly reduce such incidents by actively monitoring the vehicle's status and taking preventive measures.</a:t>
            </a:r>
            <a:endParaRPr lang="en-IN" sz="1600" dirty="0">
              <a:latin typeface="Times New Roman" panose="02020603050405020304" pitchFamily="18" charset="0"/>
              <a:cs typeface="Times New Roman" panose="02020603050405020304" pitchFamily="18" charset="0"/>
            </a:endParaRPr>
          </a:p>
          <a:p>
            <a:pPr marL="285750" lvl="0" indent="-285750" algn="l">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Proactive Monitoring:</a:t>
            </a:r>
            <a:r>
              <a:rPr lang="en-US" sz="1600" dirty="0">
                <a:latin typeface="Times New Roman" panose="02020603050405020304" pitchFamily="18" charset="0"/>
                <a:cs typeface="Times New Roman" panose="02020603050405020304" pitchFamily="18" charset="0"/>
              </a:rPr>
              <a:t> The system continuously monitors various aspects of the vehicle, such as speed, tire pressure, temperature, seat belt usage, and driver alertness. This proactive approach ensures potential risks are identified and mitigated before they escalate into accidents.</a:t>
            </a:r>
            <a:endParaRPr lang="en-IN" sz="1600" dirty="0">
              <a:latin typeface="Times New Roman" panose="02020603050405020304" pitchFamily="18" charset="0"/>
              <a:cs typeface="Times New Roman" panose="02020603050405020304" pitchFamily="18" charset="0"/>
            </a:endParaRPr>
          </a:p>
          <a:p>
            <a:pPr marL="285750" lvl="0" indent="-285750" algn="l">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Immediate Emergency Response:</a:t>
            </a:r>
            <a:r>
              <a:rPr lang="en-US" sz="1600" dirty="0">
                <a:latin typeface="Times New Roman" panose="02020603050405020304" pitchFamily="18" charset="0"/>
                <a:cs typeface="Times New Roman" panose="02020603050405020304" pitchFamily="18" charset="0"/>
              </a:rPr>
              <a:t> The integration of GSM technology allows the system to communicate directly with emergency services, such as ambulances, as soon as an accident is detected. This ensures that medical assistance reaches the scene promptly, potentially saving lives.</a:t>
            </a:r>
            <a:endParaRPr lang="en-IN" sz="1600" dirty="0">
              <a:latin typeface="Times New Roman" panose="02020603050405020304" pitchFamily="18" charset="0"/>
              <a:cs typeface="Times New Roman" panose="02020603050405020304" pitchFamily="18" charset="0"/>
            </a:endParaRPr>
          </a:p>
          <a:p>
            <a:pPr marL="285750" lvl="0" indent="-285750" algn="l">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Driver and Passenger Safety</a:t>
            </a:r>
            <a:r>
              <a:rPr lang="en-US" sz="1600" dirty="0">
                <a:latin typeface="Times New Roman" panose="02020603050405020304" pitchFamily="18" charset="0"/>
                <a:cs typeface="Times New Roman" panose="02020603050405020304" pitchFamily="18" charset="0"/>
              </a:rPr>
              <a:t>: The project is designed to protect not only the driver but also passengers and pedestrians, making it a comprehensive solution for overall road safety.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72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690563"/>
          </a:xfrm>
        </p:spPr>
        <p:txBody>
          <a:bodyPr>
            <a:normAutofit/>
          </a:bodyPr>
          <a:lstStyle/>
          <a:p>
            <a:r>
              <a:rPr lang="en-IN" sz="4000" b="1" dirty="0">
                <a:latin typeface="Times New Roman" panose="02020603050405020304" pitchFamily="18" charset="0"/>
                <a:cs typeface="Times New Roman" panose="02020603050405020304" pitchFamily="18" charset="0"/>
              </a:rPr>
              <a:t>Research Motivation</a:t>
            </a:r>
          </a:p>
        </p:txBody>
      </p:sp>
      <p:sp>
        <p:nvSpPr>
          <p:cNvPr id="3" name="Subtitle 2"/>
          <p:cNvSpPr>
            <a:spLocks noGrp="1"/>
          </p:cNvSpPr>
          <p:nvPr>
            <p:ph type="subTitle" idx="1"/>
          </p:nvPr>
        </p:nvSpPr>
        <p:spPr>
          <a:xfrm>
            <a:off x="0" y="990600"/>
            <a:ext cx="9144000" cy="5867400"/>
          </a:xfrm>
        </p:spPr>
        <p:txBody>
          <a:bodyPr/>
          <a:lstStyle/>
          <a:p>
            <a:pPr marL="285750" indent="-285750" algn="just">
              <a:lnSpc>
                <a:spcPct val="150000"/>
              </a:lnSpc>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Our project is all about saving lives on the road. We want to use technology to prevent accidents and minimize their impact when they happen. </a:t>
            </a:r>
          </a:p>
          <a:p>
            <a:pPr marL="285750" indent="-285750" algn="just">
              <a:lnSpc>
                <a:spcPct val="150000"/>
              </a:lnSpc>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We've integrated various sensors to monitor things like vehicle speed, tire pressure, driver sobriety, seat belt usage, and driver alertness. </a:t>
            </a:r>
          </a:p>
          <a:p>
            <a:pPr marL="285750" indent="-285750" algn="just">
              <a:lnSpc>
                <a:spcPct val="150000"/>
              </a:lnSpc>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If an accident occurs, our system immediately alerts nearby hospitals and emergency services using GPS and GSM. We believe that with this system, we can make roads safer and protect drivers and passengers.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03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209312"/>
            <a:ext cx="8991600" cy="1447800"/>
          </a:xfrm>
        </p:spPr>
        <p:txBody>
          <a:bodyPr>
            <a:normAutofit lnSpcReduction="10000"/>
          </a:bodyPr>
          <a:lstStyle/>
          <a:p>
            <a:pPr algn="just">
              <a:lnSpc>
                <a:spcPct val="150000"/>
              </a:lnSpc>
            </a:pPr>
            <a:r>
              <a:rPr lang="en-US" sz="1600" dirty="0">
                <a:latin typeface="Times New Roman" panose="02020603050405020304" pitchFamily="18" charset="0"/>
                <a:cs typeface="Times New Roman" panose="02020603050405020304" pitchFamily="18" charset="0"/>
              </a:rPr>
              <a:t>	To design, develop, and build a vehicle accident avoidance and alerting system that enhances road safety by detecting potential accidents, preventing collisions, and swiftly alerting emergency services for timely intervention.</a:t>
            </a:r>
            <a:r>
              <a:rPr lang="en-IN" sz="1600" dirty="0">
                <a:latin typeface="Times New Roman" panose="02020603050405020304" pitchFamily="18" charset="0"/>
                <a:cs typeface="Times New Roman" panose="02020603050405020304" pitchFamily="18" charset="0"/>
              </a:rPr>
              <a:t> </a:t>
            </a:r>
          </a:p>
          <a:p>
            <a:r>
              <a:rPr lang="en-IN" sz="1600" b="1" cap="none" dirty="0">
                <a:solidFill>
                  <a:schemeClr val="tx1">
                    <a:lumMod val="95000"/>
                  </a:schemeClr>
                </a:solidFill>
                <a:latin typeface="Times New Roman" panose="02020603050405020304" pitchFamily="18" charset="0"/>
                <a:cs typeface="Times New Roman" panose="02020603050405020304" pitchFamily="18" charset="0"/>
              </a:rPr>
              <a:t> </a:t>
            </a:r>
            <a:endParaRPr lang="en-IN" sz="1600" cap="none"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52400" y="534889"/>
            <a:ext cx="2687595" cy="677108"/>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a:t>
            </a:r>
            <a:r>
              <a:rPr lang="en-IN" sz="2000" b="1" dirty="0">
                <a:solidFill>
                  <a:schemeClr val="tx1">
                    <a:lumMod val="95000"/>
                  </a:schemeClr>
                </a:solidFill>
                <a:latin typeface="Times New Roman" panose="02020603050405020304" pitchFamily="18" charset="0"/>
                <a:cs typeface="Times New Roman" panose="02020603050405020304" pitchFamily="18" charset="0"/>
              </a:rPr>
              <a:t>Aim of the Project:</a:t>
            </a:r>
            <a:endParaRPr lang="en-IN" sz="2000" dirty="0">
              <a:solidFill>
                <a:schemeClr val="tx1">
                  <a:lumMod val="95000"/>
                </a:schemeClr>
              </a:solidFill>
              <a:latin typeface="Times New Roman" panose="02020603050405020304" pitchFamily="18" charset="0"/>
              <a:cs typeface="Times New Roman" panose="02020603050405020304" pitchFamily="18" charset="0"/>
            </a:endParaRPr>
          </a:p>
          <a:p>
            <a:endParaRPr lang="en-IN" dirty="0"/>
          </a:p>
        </p:txBody>
      </p:sp>
      <p:sp>
        <p:nvSpPr>
          <p:cNvPr id="5" name="TextBox 4"/>
          <p:cNvSpPr txBox="1"/>
          <p:nvPr/>
        </p:nvSpPr>
        <p:spPr>
          <a:xfrm>
            <a:off x="152400" y="3331535"/>
            <a:ext cx="8153400" cy="41088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develop an intelligent system capable of monitoring various vehicle parameters in real-time to detect potential risks and prevent accidents through timely alerts.</a:t>
            </a:r>
          </a:p>
          <a:p>
            <a:pPr marL="342900" indent="-34290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integrate a range of sensors, including IR sensors for speed measurement, pressure sensors for tire pressure monitoring, DS18B20 sensors for temperature measurement, alcohol sensors, IR sensors for seat belt detection, and eye blink sensors for driver alertness assessment.</a:t>
            </a:r>
          </a:p>
          <a:p>
            <a:pPr marL="342900" indent="-34290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design and implement algorithms to analyze sensor data and identify critical situations such as sudden deceleration, impact forces, and abnormal vehicle behavior indicative of an accident</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b="1" dirty="0">
                <a:solidFill>
                  <a:schemeClr val="tx1">
                    <a:lumMod val="95000"/>
                  </a:schemeClr>
                </a:solidFill>
                <a:latin typeface="Times New Roman" panose="02020603050405020304" pitchFamily="18" charset="0"/>
                <a:cs typeface="Times New Roman" panose="02020603050405020304" pitchFamily="18" charset="0"/>
              </a:rPr>
              <a:t> </a:t>
            </a:r>
            <a:endParaRPr lang="en-IN" dirty="0">
              <a:solidFill>
                <a:schemeClr val="tx1">
                  <a:lumMod val="95000"/>
                </a:schemeClr>
              </a:solidFill>
              <a:latin typeface="Times New Roman" panose="02020603050405020304" pitchFamily="18" charset="0"/>
              <a:cs typeface="Times New Roman" panose="02020603050405020304" pitchFamily="18" charset="0"/>
            </a:endParaRPr>
          </a:p>
          <a:p>
            <a:endParaRPr lang="en-IN" dirty="0"/>
          </a:p>
        </p:txBody>
      </p:sp>
      <p:sp>
        <p:nvSpPr>
          <p:cNvPr id="6" name="TextBox 5"/>
          <p:cNvSpPr txBox="1"/>
          <p:nvPr/>
        </p:nvSpPr>
        <p:spPr>
          <a:xfrm>
            <a:off x="152400" y="2657112"/>
            <a:ext cx="2959656" cy="400110"/>
          </a:xfrm>
          <a:prstGeom prst="rect">
            <a:avLst/>
          </a:prstGeom>
          <a:noFill/>
        </p:spPr>
        <p:txBody>
          <a:bodyPr wrap="none" rtlCol="0">
            <a:spAutoFit/>
          </a:bodyPr>
          <a:lstStyle/>
          <a:p>
            <a:r>
              <a:rPr lang="en-US" sz="2000" b="1" dirty="0">
                <a:solidFill>
                  <a:schemeClr val="tx1">
                    <a:lumMod val="95000"/>
                  </a:schemeClr>
                </a:solidFill>
                <a:latin typeface="Times New Roman" panose="02020603050405020304" pitchFamily="18" charset="0"/>
                <a:cs typeface="Times New Roman" panose="02020603050405020304" pitchFamily="18" charset="0"/>
              </a:rPr>
              <a:t>Objectives of the Project:</a:t>
            </a:r>
            <a:endParaRPr lang="en-IN" sz="2000" dirty="0"/>
          </a:p>
        </p:txBody>
      </p:sp>
    </p:spTree>
    <p:extLst>
      <p:ext uri="{BB962C8B-B14F-4D97-AF65-F5344CB8AC3E}">
        <p14:creationId xmlns:p14="http://schemas.microsoft.com/office/powerpoint/2010/main" val="3952935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50253176"/>
              </p:ext>
            </p:extLst>
          </p:nvPr>
        </p:nvGraphicFramePr>
        <p:xfrm>
          <a:off x="457200" y="990600"/>
          <a:ext cx="8229600" cy="5439549"/>
        </p:xfrm>
        <a:graphic>
          <a:graphicData uri="http://schemas.openxmlformats.org/drawingml/2006/table">
            <a:tbl>
              <a:tblPr firstRow="1" bandRow="1">
                <a:tableStyleId>{8799B23B-EC83-4686-B30A-512413B5E67A}</a:tableStyleId>
              </a:tblPr>
              <a:tblGrid>
                <a:gridCol w="815545">
                  <a:extLst>
                    <a:ext uri="{9D8B030D-6E8A-4147-A177-3AD203B41FA5}">
                      <a16:colId xmlns:a16="http://schemas.microsoft.com/office/drawing/2014/main" val="20000"/>
                    </a:ext>
                  </a:extLst>
                </a:gridCol>
                <a:gridCol w="2224217">
                  <a:extLst>
                    <a:ext uri="{9D8B030D-6E8A-4147-A177-3AD203B41FA5}">
                      <a16:colId xmlns:a16="http://schemas.microsoft.com/office/drawing/2014/main" val="20001"/>
                    </a:ext>
                  </a:extLst>
                </a:gridCol>
                <a:gridCol w="1897998">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889202">
                <a:tc>
                  <a:txBody>
                    <a:bodyPr/>
                    <a:lstStyle/>
                    <a:p>
                      <a:r>
                        <a:rPr lang="en-IN" sz="1400" dirty="0">
                          <a:latin typeface="Times New Roman" panose="02020603050405020304" pitchFamily="18" charset="0"/>
                          <a:cs typeface="Times New Roman" panose="02020603050405020304" pitchFamily="18" charset="0"/>
                        </a:rPr>
                        <a:t>SR.NO.</a:t>
                      </a:r>
                    </a:p>
                  </a:txBody>
                  <a:tcPr/>
                </a:tc>
                <a:tc>
                  <a:txBody>
                    <a:bodyPr/>
                    <a:lstStyle/>
                    <a:p>
                      <a:r>
                        <a:rPr lang="en-IN" sz="1600" dirty="0">
                          <a:latin typeface="Times New Roman" panose="02020603050405020304" pitchFamily="18" charset="0"/>
                          <a:cs typeface="Times New Roman" panose="02020603050405020304" pitchFamily="18" charset="0"/>
                        </a:rPr>
                        <a:t>Title Of Research Paper</a:t>
                      </a:r>
                    </a:p>
                  </a:txBody>
                  <a:tcPr/>
                </a:tc>
                <a:tc>
                  <a:txBody>
                    <a:bodyPr/>
                    <a:lstStyle/>
                    <a:p>
                      <a:r>
                        <a:rPr lang="en-IN" sz="1600" dirty="0">
                          <a:latin typeface="Times New Roman" panose="02020603050405020304" pitchFamily="18" charset="0"/>
                          <a:cs typeface="Times New Roman" panose="02020603050405020304" pitchFamily="18" charset="0"/>
                        </a:rPr>
                        <a:t>Author Name </a:t>
                      </a:r>
                    </a:p>
                  </a:txBody>
                  <a:tcPr/>
                </a:tc>
                <a:tc>
                  <a:txBody>
                    <a:bodyPr/>
                    <a:lstStyle/>
                    <a:p>
                      <a:r>
                        <a:rPr lang="en-IN" sz="1600" dirty="0">
                          <a:latin typeface="Times New Roman" panose="02020603050405020304" pitchFamily="18" charset="0"/>
                          <a:cs typeface="Times New Roman" panose="02020603050405020304" pitchFamily="18" charset="0"/>
                        </a:rPr>
                        <a:t>Published</a:t>
                      </a:r>
                      <a:r>
                        <a:rPr lang="en-IN" sz="1600" baseline="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Year</a:t>
                      </a:r>
                    </a:p>
                  </a:txBody>
                  <a:tcPr/>
                </a:tc>
                <a:tc>
                  <a:txBody>
                    <a:bodyPr/>
                    <a:lstStyle/>
                    <a:p>
                      <a:r>
                        <a:rPr lang="en-IN" sz="1600" dirty="0">
                          <a:latin typeface="Times New Roman" panose="02020603050405020304" pitchFamily="18" charset="0"/>
                          <a:cs typeface="Times New Roman" panose="02020603050405020304" pitchFamily="18" charset="0"/>
                        </a:rPr>
                        <a:t>Proposed</a:t>
                      </a:r>
                      <a:r>
                        <a:rPr lang="en-IN" sz="1600" baseline="0" dirty="0">
                          <a:latin typeface="Times New Roman" panose="02020603050405020304" pitchFamily="18" charset="0"/>
                          <a:cs typeface="Times New Roman" panose="02020603050405020304" pitchFamily="18" charset="0"/>
                        </a:rPr>
                        <a:t> System</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539798">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Vehicle Accident Detection and Alert System Using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Atmega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2560 Microcontroller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Sharmila S. Gaikwad,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Mahek</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Khanna, Ashutosh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Kudale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Computer Science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This system uses an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Atmega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2560 microcontroller, IR sensor, pressure sensor, DS18B20 temperature sensor, alcohol sensor, IR seat belt sensor, eye blink sensor, ADXL345 accelerometer, and flex sensor to detect vehicle speed, tire pressure, vehicle and tire temperature, alcohol level, seat belt status, driver drowsiness, and accident, respectively.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6" name="TextBox 5"/>
          <p:cNvSpPr txBox="1"/>
          <p:nvPr/>
        </p:nvSpPr>
        <p:spPr>
          <a:xfrm>
            <a:off x="0" y="76200"/>
            <a:ext cx="9144000"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23392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A57AEB2-A4F8-62CB-0FE2-DEEE929F20ED}"/>
              </a:ext>
            </a:extLst>
          </p:cNvPr>
          <p:cNvGraphicFramePr>
            <a:graphicFrameLocks noGrp="1"/>
          </p:cNvGraphicFramePr>
          <p:nvPr>
            <p:extLst>
              <p:ext uri="{D42A27DB-BD31-4B8C-83A1-F6EECF244321}">
                <p14:modId xmlns:p14="http://schemas.microsoft.com/office/powerpoint/2010/main" val="473436416"/>
              </p:ext>
            </p:extLst>
          </p:nvPr>
        </p:nvGraphicFramePr>
        <p:xfrm>
          <a:off x="371474" y="152400"/>
          <a:ext cx="8401051" cy="4263968"/>
        </p:xfrm>
        <a:graphic>
          <a:graphicData uri="http://schemas.openxmlformats.org/drawingml/2006/table">
            <a:tbl>
              <a:tblPr firstRow="1" bandRow="1">
                <a:tableStyleId>{8799B23B-EC83-4686-B30A-512413B5E67A}</a:tableStyleId>
              </a:tblPr>
              <a:tblGrid>
                <a:gridCol w="832536">
                  <a:extLst>
                    <a:ext uri="{9D8B030D-6E8A-4147-A177-3AD203B41FA5}">
                      <a16:colId xmlns:a16="http://schemas.microsoft.com/office/drawing/2014/main" val="279104113"/>
                    </a:ext>
                  </a:extLst>
                </a:gridCol>
                <a:gridCol w="2270555">
                  <a:extLst>
                    <a:ext uri="{9D8B030D-6E8A-4147-A177-3AD203B41FA5}">
                      <a16:colId xmlns:a16="http://schemas.microsoft.com/office/drawing/2014/main" val="2876686678"/>
                    </a:ext>
                  </a:extLst>
                </a:gridCol>
                <a:gridCol w="1937540">
                  <a:extLst>
                    <a:ext uri="{9D8B030D-6E8A-4147-A177-3AD203B41FA5}">
                      <a16:colId xmlns:a16="http://schemas.microsoft.com/office/drawing/2014/main" val="1313314836"/>
                    </a:ext>
                  </a:extLst>
                </a:gridCol>
                <a:gridCol w="1680210">
                  <a:extLst>
                    <a:ext uri="{9D8B030D-6E8A-4147-A177-3AD203B41FA5}">
                      <a16:colId xmlns:a16="http://schemas.microsoft.com/office/drawing/2014/main" val="173021153"/>
                    </a:ext>
                  </a:extLst>
                </a:gridCol>
                <a:gridCol w="1680210">
                  <a:extLst>
                    <a:ext uri="{9D8B030D-6E8A-4147-A177-3AD203B41FA5}">
                      <a16:colId xmlns:a16="http://schemas.microsoft.com/office/drawing/2014/main" val="2830542964"/>
                    </a:ext>
                  </a:extLst>
                </a:gridCol>
              </a:tblGrid>
              <a:tr h="642054">
                <a:tc>
                  <a:txBody>
                    <a:bodyPr/>
                    <a:lstStyle/>
                    <a:p>
                      <a:r>
                        <a:rPr lang="en-IN" sz="1400" dirty="0">
                          <a:latin typeface="Times New Roman" panose="02020603050405020304" pitchFamily="18" charset="0"/>
                          <a:cs typeface="Times New Roman" panose="02020603050405020304" pitchFamily="18" charset="0"/>
                        </a:rPr>
                        <a:t>SR.NO.</a:t>
                      </a:r>
                    </a:p>
                  </a:txBody>
                  <a:tcPr/>
                </a:tc>
                <a:tc>
                  <a:txBody>
                    <a:bodyPr/>
                    <a:lstStyle/>
                    <a:p>
                      <a:r>
                        <a:rPr lang="en-IN" sz="1600" dirty="0">
                          <a:latin typeface="Times New Roman" panose="02020603050405020304" pitchFamily="18" charset="0"/>
                          <a:cs typeface="Times New Roman" panose="02020603050405020304" pitchFamily="18" charset="0"/>
                        </a:rPr>
                        <a:t>Title Of Research Paper</a:t>
                      </a:r>
                    </a:p>
                  </a:txBody>
                  <a:tcPr/>
                </a:tc>
                <a:tc>
                  <a:txBody>
                    <a:bodyPr/>
                    <a:lstStyle/>
                    <a:p>
                      <a:r>
                        <a:rPr lang="en-IN" sz="1600" dirty="0">
                          <a:latin typeface="Times New Roman" panose="02020603050405020304" pitchFamily="18" charset="0"/>
                          <a:cs typeface="Times New Roman" panose="02020603050405020304" pitchFamily="18" charset="0"/>
                        </a:rPr>
                        <a:t>Author Name </a:t>
                      </a:r>
                    </a:p>
                  </a:txBody>
                  <a:tcPr/>
                </a:tc>
                <a:tc>
                  <a:txBody>
                    <a:bodyPr/>
                    <a:lstStyle/>
                    <a:p>
                      <a:r>
                        <a:rPr lang="en-IN" sz="1600" dirty="0">
                          <a:latin typeface="Times New Roman" panose="02020603050405020304" pitchFamily="18" charset="0"/>
                          <a:cs typeface="Times New Roman" panose="02020603050405020304" pitchFamily="18" charset="0"/>
                        </a:rPr>
                        <a:t>Published</a:t>
                      </a:r>
                      <a:r>
                        <a:rPr lang="en-IN" sz="1600" baseline="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Year</a:t>
                      </a:r>
                    </a:p>
                  </a:txBody>
                  <a:tcPr/>
                </a:tc>
                <a:tc>
                  <a:txBody>
                    <a:bodyPr/>
                    <a:lstStyle/>
                    <a:p>
                      <a:r>
                        <a:rPr lang="en-IN" sz="1600" dirty="0">
                          <a:latin typeface="Times New Roman" panose="02020603050405020304" pitchFamily="18" charset="0"/>
                          <a:cs typeface="Times New Roman" panose="02020603050405020304" pitchFamily="18" charset="0"/>
                        </a:rPr>
                        <a:t>Proposed</a:t>
                      </a:r>
                      <a:r>
                        <a:rPr lang="en-IN" sz="1600" baseline="0" dirty="0">
                          <a:latin typeface="Times New Roman" panose="02020603050405020304" pitchFamily="18" charset="0"/>
                          <a:cs typeface="Times New Roman" panose="02020603050405020304" pitchFamily="18" charset="0"/>
                        </a:rPr>
                        <a:t> System</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5789353"/>
                  </a:ext>
                </a:extLst>
              </a:tr>
              <a:tr h="1659850">
                <a:tc>
                  <a:txBody>
                    <a:bodyPr/>
                    <a:lstStyle/>
                    <a:p>
                      <a:r>
                        <a:rPr lang="en-IN" sz="1400" dirty="0">
                          <a:latin typeface="Times New Roman" panose="02020603050405020304" pitchFamily="18" charset="0"/>
                          <a:cs typeface="Times New Roman" panose="02020603050405020304" pitchFamily="18" charset="0"/>
                        </a:rPr>
                        <a:t>2.</a:t>
                      </a:r>
                    </a:p>
                  </a:txBody>
                  <a:tcP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Design and Development of a Vehicle Accident Detection and Alert System Using Arduino</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Rahul Gaikwad, Ashwini Patil, Prashant Patil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Engineering and Science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This system uses an Arduino Uno microcontroller, accelerometer, GPS, and GSM module to detect accidents and alert emergency services.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1579271"/>
                  </a:ext>
                </a:extLst>
              </a:tr>
              <a:tr h="1584296">
                <a:tc>
                  <a:txBody>
                    <a:bodyPr/>
                    <a:lstStyle/>
                    <a:p>
                      <a:r>
                        <a:rPr lang="en-GB"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Development of a Low-Cost Vehicle Accident Detection and Alert System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Vijay Kumar, Ashish Kumar, Naveen Kumar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Computer Science and Engineering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This system uses an Arduino Uno microcontroller, accelerometer, and GPS module to detect accidents and alert </a:t>
                      </a:r>
                      <a:r>
                        <a:rPr lang="en-US" sz="1400">
                          <a:effectLst/>
                          <a:latin typeface="Times New Roman" panose="02020603050405020304" pitchFamily="18" charset="0"/>
                          <a:ea typeface="Calibri" panose="020F0502020204030204" pitchFamily="34" charset="0"/>
                          <a:cs typeface="Times New Roman" panose="02020603050405020304" pitchFamily="18" charset="0"/>
                        </a:rPr>
                        <a:t>emergency services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9874045"/>
                  </a:ext>
                </a:extLst>
              </a:tr>
            </a:tbl>
          </a:graphicData>
        </a:graphic>
      </p:graphicFrame>
      <p:graphicFrame>
        <p:nvGraphicFramePr>
          <p:cNvPr id="3" name="Table 2">
            <a:extLst>
              <a:ext uri="{FF2B5EF4-FFF2-40B4-BE49-F238E27FC236}">
                <a16:creationId xmlns:a16="http://schemas.microsoft.com/office/drawing/2014/main" id="{D6F7FD70-129C-B4E7-40AD-59595F5E6286}"/>
              </a:ext>
            </a:extLst>
          </p:cNvPr>
          <p:cNvGraphicFramePr>
            <a:graphicFrameLocks noGrp="1"/>
          </p:cNvGraphicFramePr>
          <p:nvPr>
            <p:extLst>
              <p:ext uri="{D42A27DB-BD31-4B8C-83A1-F6EECF244321}">
                <p14:modId xmlns:p14="http://schemas.microsoft.com/office/powerpoint/2010/main" val="2894087984"/>
              </p:ext>
            </p:extLst>
          </p:nvPr>
        </p:nvGraphicFramePr>
        <p:xfrm>
          <a:off x="371474" y="4426782"/>
          <a:ext cx="8401051" cy="1897818"/>
        </p:xfrm>
        <a:graphic>
          <a:graphicData uri="http://schemas.openxmlformats.org/drawingml/2006/table">
            <a:tbl>
              <a:tblPr firstRow="1" bandRow="1">
                <a:tableStyleId>{8799B23B-EC83-4686-B30A-512413B5E67A}</a:tableStyleId>
              </a:tblPr>
              <a:tblGrid>
                <a:gridCol w="832536">
                  <a:extLst>
                    <a:ext uri="{9D8B030D-6E8A-4147-A177-3AD203B41FA5}">
                      <a16:colId xmlns:a16="http://schemas.microsoft.com/office/drawing/2014/main" val="3690442183"/>
                    </a:ext>
                  </a:extLst>
                </a:gridCol>
                <a:gridCol w="2270555">
                  <a:extLst>
                    <a:ext uri="{9D8B030D-6E8A-4147-A177-3AD203B41FA5}">
                      <a16:colId xmlns:a16="http://schemas.microsoft.com/office/drawing/2014/main" val="2064942822"/>
                    </a:ext>
                  </a:extLst>
                </a:gridCol>
                <a:gridCol w="1937540">
                  <a:extLst>
                    <a:ext uri="{9D8B030D-6E8A-4147-A177-3AD203B41FA5}">
                      <a16:colId xmlns:a16="http://schemas.microsoft.com/office/drawing/2014/main" val="810118858"/>
                    </a:ext>
                  </a:extLst>
                </a:gridCol>
                <a:gridCol w="1680210">
                  <a:extLst>
                    <a:ext uri="{9D8B030D-6E8A-4147-A177-3AD203B41FA5}">
                      <a16:colId xmlns:a16="http://schemas.microsoft.com/office/drawing/2014/main" val="1081902215"/>
                    </a:ext>
                  </a:extLst>
                </a:gridCol>
                <a:gridCol w="1680210">
                  <a:extLst>
                    <a:ext uri="{9D8B030D-6E8A-4147-A177-3AD203B41FA5}">
                      <a16:colId xmlns:a16="http://schemas.microsoft.com/office/drawing/2014/main" val="1972577454"/>
                    </a:ext>
                  </a:extLst>
                </a:gridCol>
              </a:tblGrid>
              <a:tr h="1897818">
                <a:tc>
                  <a:txBody>
                    <a:bodyPr/>
                    <a:lstStyle/>
                    <a:p>
                      <a:r>
                        <a:rPr lang="en-GB" sz="1400" b="0" dirty="0">
                          <a:latin typeface="Times New Roman" panose="02020603050405020304" pitchFamily="18" charset="0"/>
                          <a:cs typeface="Times New Roman" panose="02020603050405020304" pitchFamily="18" charset="0"/>
                        </a:rPr>
                        <a:t>4.</a:t>
                      </a:r>
                      <a:endParaRPr lang="en-IN" sz="1400" b="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Vehicle Accident Detection and Alert System Using Machine Learning</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Neha Agrawal, Rohit Kumar, Priya Singh</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Advanced Research in Computer Science and Engineering</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This system uses an Arduino Uno microcontroller, accelerometer, GPS, and GSM module to collect data from the vehicle. </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5049605"/>
                  </a:ext>
                </a:extLst>
              </a:tr>
            </a:tbl>
          </a:graphicData>
        </a:graphic>
      </p:graphicFrame>
    </p:spTree>
    <p:extLst>
      <p:ext uri="{BB962C8B-B14F-4D97-AF65-F5344CB8AC3E}">
        <p14:creationId xmlns:p14="http://schemas.microsoft.com/office/powerpoint/2010/main" val="1020537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 y="0"/>
            <a:ext cx="9144000" cy="914400"/>
          </a:xfrm>
        </p:spPr>
        <p:txBody>
          <a:bodyPr>
            <a:normAutofit/>
          </a:bodyPr>
          <a:lstStyle/>
          <a:p>
            <a:pPr algn="ctr"/>
            <a:r>
              <a:rPr lang="en-US" sz="4000" b="1" dirty="0">
                <a:latin typeface="Times New Roman" panose="02020603050405020304" pitchFamily="18" charset="0"/>
                <a:cs typeface="Times New Roman" panose="02020603050405020304" pitchFamily="18" charset="0"/>
              </a:rPr>
              <a:t>Problem Statement</a:t>
            </a:r>
          </a:p>
        </p:txBody>
      </p:sp>
      <p:sp>
        <p:nvSpPr>
          <p:cNvPr id="5" name="Content Placeholder 4"/>
          <p:cNvSpPr>
            <a:spLocks noGrp="1"/>
          </p:cNvSpPr>
          <p:nvPr>
            <p:ph idx="1"/>
          </p:nvPr>
        </p:nvSpPr>
        <p:spPr>
          <a:xfrm>
            <a:off x="0" y="838200"/>
            <a:ext cx="9067800" cy="5791200"/>
          </a:xfrm>
        </p:spPr>
        <p:txBody>
          <a:bodyPr>
            <a:normAutofit/>
          </a:bodyPr>
          <a:lstStyle/>
          <a:p>
            <a:pPr marL="0" indent="0">
              <a:buNone/>
            </a:pPr>
            <a:r>
              <a:rPr lang="en-US" sz="2000" dirty="0"/>
              <a:t> </a:t>
            </a:r>
          </a:p>
          <a:p>
            <a:pPr marL="0" indent="0">
              <a:buNone/>
            </a:pPr>
            <a:endParaRPr lang="en-US" sz="2000" dirty="0"/>
          </a:p>
        </p:txBody>
      </p:sp>
      <p:sp>
        <p:nvSpPr>
          <p:cNvPr id="3" name="TextBox 2">
            <a:extLst>
              <a:ext uri="{FF2B5EF4-FFF2-40B4-BE49-F238E27FC236}">
                <a16:creationId xmlns:a16="http://schemas.microsoft.com/office/drawing/2014/main" id="{9B4F2C7F-E208-E555-7EA1-5598383AF324}"/>
              </a:ext>
            </a:extLst>
          </p:cNvPr>
          <p:cNvSpPr txBox="1"/>
          <p:nvPr/>
        </p:nvSpPr>
        <p:spPr>
          <a:xfrm>
            <a:off x="2255855" y="2718609"/>
            <a:ext cx="4592096" cy="374974"/>
          </a:xfrm>
          <a:prstGeom prst="rect">
            <a:avLst/>
          </a:prstGeom>
          <a:noFill/>
        </p:spPr>
        <p:txBody>
          <a:bodyPr wrap="square">
            <a:spAutoFit/>
          </a:bodyPr>
          <a:lstStyle/>
          <a:p>
            <a:pPr algn="just">
              <a:lnSpc>
                <a:spcPct val="110000"/>
              </a:lnSpc>
              <a:buNone/>
            </a:pPr>
            <a:r>
              <a:rPr lang="en-US" sz="1800" b="1"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13265D27-2D72-1ADA-6DEC-F6A6DE4AF7B0}"/>
              </a:ext>
            </a:extLst>
          </p:cNvPr>
          <p:cNvSpPr txBox="1"/>
          <p:nvPr/>
        </p:nvSpPr>
        <p:spPr>
          <a:xfrm>
            <a:off x="0" y="1776046"/>
            <a:ext cx="9105900" cy="1627625"/>
          </a:xfrm>
          <a:prstGeom prst="rect">
            <a:avLst/>
          </a:prstGeom>
          <a:noFill/>
        </p:spPr>
        <p:txBody>
          <a:bodyPr wrap="square">
            <a:spAutoFit/>
          </a:bodyPr>
          <a:lstStyle/>
          <a:p>
            <a:pPr algn="ctr">
              <a:lnSpc>
                <a:spcPct val="110000"/>
              </a:lnSpc>
              <a:buNone/>
            </a:pPr>
            <a:r>
              <a:rPr lang="en-US" sz="2800" b="1" dirty="0">
                <a:latin typeface="Times New Roman" panose="02020603050405020304" pitchFamily="18" charset="0"/>
                <a:cs typeface="Times New Roman" panose="02020603050405020304" pitchFamily="18" charset="0"/>
              </a:rPr>
              <a:t>“To Design Vehicle black box for accident data storage and</a:t>
            </a:r>
          </a:p>
          <a:p>
            <a:pPr algn="ctr">
              <a:lnSpc>
                <a:spcPct val="110000"/>
              </a:lnSpc>
            </a:pPr>
            <a:r>
              <a:rPr lang="en-US" sz="2800" b="1" dirty="0">
                <a:latin typeface="Times New Roman" panose="02020603050405020304" pitchFamily="18" charset="0"/>
                <a:cs typeface="Times New Roman" panose="02020603050405020304" pitchFamily="18" charset="0"/>
              </a:rPr>
              <a:t>alert system using GSM and GPS technology”</a:t>
            </a:r>
          </a:p>
          <a:p>
            <a:pPr algn="ctr">
              <a:lnSpc>
                <a:spcPct val="110000"/>
              </a:lnSpc>
              <a:buNone/>
            </a:pPr>
            <a:endParaRPr lang="en-US" sz="1800" b="1" dirty="0">
              <a:latin typeface="Times New Roman" panose="02020603050405020304" pitchFamily="18" charset="0"/>
              <a:cs typeface="Times New Roman" panose="02020603050405020304" pitchFamily="18" charset="0"/>
            </a:endParaRPr>
          </a:p>
          <a:p>
            <a:pPr algn="ctr">
              <a:lnSpc>
                <a:spcPct val="110000"/>
              </a:lnSpc>
              <a:buNone/>
            </a:pPr>
            <a:r>
              <a:rPr lang="en-US" sz="1800" b="1" dirty="0">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3422</TotalTime>
  <Words>1746</Words>
  <Application>Microsoft Office PowerPoint</Application>
  <PresentationFormat>On-screen Show (4:3)</PresentationFormat>
  <Paragraphs>156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Savitribai Phule Pune University, Pune Amrutvahini College Of Engineering, Sangamner Department of E&amp;TC Engineering  A Presentation  on </vt:lpstr>
      <vt:lpstr>Contents</vt:lpstr>
      <vt:lpstr>Introduction </vt:lpstr>
      <vt:lpstr>Need Of Project</vt:lpstr>
      <vt:lpstr>Research Motivation</vt:lpstr>
      <vt:lpstr>PowerPoint Presentation</vt:lpstr>
      <vt:lpstr>PowerPoint Presentation</vt:lpstr>
      <vt:lpstr>PowerPoint Presentation</vt:lpstr>
      <vt:lpstr>Problem Statement</vt:lpstr>
      <vt:lpstr>Block Diagram </vt:lpstr>
      <vt:lpstr>Explanation of Block Diagram </vt:lpstr>
      <vt:lpstr>Hardware and Software Requirements</vt:lpstr>
      <vt:lpstr>Flow chart</vt:lpstr>
      <vt:lpstr>Detailed Algorithm</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Pawar</dc:creator>
  <cp:lastModifiedBy>vaibhav ram kank</cp:lastModifiedBy>
  <cp:revision>486</cp:revision>
  <dcterms:created xsi:type="dcterms:W3CDTF">2016-01-13T12:24:34Z</dcterms:created>
  <dcterms:modified xsi:type="dcterms:W3CDTF">2023-09-22T16:20:58Z</dcterms:modified>
</cp:coreProperties>
</file>