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303" r:id="rId8"/>
    <p:sldId id="294" r:id="rId9"/>
    <p:sldId id="262" r:id="rId10"/>
    <p:sldId id="263" r:id="rId11"/>
    <p:sldId id="273" r:id="rId12"/>
    <p:sldId id="297" r:id="rId13"/>
    <p:sldId id="298" r:id="rId14"/>
    <p:sldId id="302" r:id="rId15"/>
    <p:sldId id="299" r:id="rId16"/>
    <p:sldId id="300" r:id="rId17"/>
    <p:sldId id="301" r:id="rId18"/>
    <p:sldId id="304" r:id="rId19"/>
    <p:sldId id="264" r:id="rId20"/>
    <p:sldId id="266" r:id="rId21"/>
    <p:sldId id="275" r:id="rId22"/>
    <p:sldId id="281" r:id="rId23"/>
    <p:sldId id="305" r:id="rId24"/>
    <p:sldId id="267" r:id="rId25"/>
    <p:sldId id="268" r:id="rId26"/>
    <p:sldId id="269" r:id="rId27"/>
    <p:sldId id="293" r:id="rId28"/>
    <p:sldId id="270" r:id="rId29"/>
    <p:sldId id="271" r:id="rId30"/>
    <p:sldId id="27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330"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B5BCFE-2C7B-428E-A484-8FE7C56F5212}" type="datetimeFigureOut">
              <a:rPr lang="en-IN" smtClean="0"/>
              <a:t>30-07-2023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1483A0-B3C1-4F8D-8D66-3AB179DF4539}" type="slidenum">
              <a:rPr lang="en-IN" smtClean="0"/>
              <a:t>‹#›</a:t>
            </a:fld>
            <a:endParaRPr lang="en-IN"/>
          </a:p>
        </p:txBody>
      </p:sp>
    </p:spTree>
    <p:extLst>
      <p:ext uri="{BB962C8B-B14F-4D97-AF65-F5344CB8AC3E}">
        <p14:creationId xmlns:p14="http://schemas.microsoft.com/office/powerpoint/2010/main" val="1382188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1483A0-B3C1-4F8D-8D66-3AB179DF4539}" type="slidenum">
              <a:rPr lang="en-IN" smtClean="0"/>
              <a:t>19</a:t>
            </a:fld>
            <a:endParaRPr lang="en-IN"/>
          </a:p>
        </p:txBody>
      </p:sp>
    </p:spTree>
    <p:extLst>
      <p:ext uri="{BB962C8B-B14F-4D97-AF65-F5344CB8AC3E}">
        <p14:creationId xmlns:p14="http://schemas.microsoft.com/office/powerpoint/2010/main" val="798488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46ABDA6-A286-4108-92E6-608673EB5C44}" type="datetimeFigureOut">
              <a:rPr lang="en-US" smtClean="0"/>
              <a:pPr/>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2D286-AD38-4CC3-A2BB-3A15BC85BD7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6ABDA6-A286-4108-92E6-608673EB5C44}" type="datetimeFigureOut">
              <a:rPr lang="en-US" smtClean="0"/>
              <a:pPr/>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2D286-AD38-4CC3-A2BB-3A15BC85BD7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6ABDA6-A286-4108-92E6-608673EB5C44}" type="datetimeFigureOut">
              <a:rPr lang="en-US" smtClean="0"/>
              <a:pPr/>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2D286-AD38-4CC3-A2BB-3A15BC85BD7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6ABDA6-A286-4108-92E6-608673EB5C44}" type="datetimeFigureOut">
              <a:rPr lang="en-US" smtClean="0"/>
              <a:pPr/>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2D286-AD38-4CC3-A2BB-3A15BC85BD7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6ABDA6-A286-4108-92E6-608673EB5C44}" type="datetimeFigureOut">
              <a:rPr lang="en-US" smtClean="0"/>
              <a:pPr/>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2D286-AD38-4CC3-A2BB-3A15BC85BD7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46ABDA6-A286-4108-92E6-608673EB5C44}" type="datetimeFigureOut">
              <a:rPr lang="en-US" smtClean="0"/>
              <a:pPr/>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92D286-AD38-4CC3-A2BB-3A15BC85BD7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46ABDA6-A286-4108-92E6-608673EB5C44}" type="datetimeFigureOut">
              <a:rPr lang="en-US" smtClean="0"/>
              <a:pPr/>
              <a:t>7/30/2023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92D286-AD38-4CC3-A2BB-3A15BC85BD7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46ABDA6-A286-4108-92E6-608673EB5C44}" type="datetimeFigureOut">
              <a:rPr lang="en-US" smtClean="0"/>
              <a:pPr/>
              <a:t>7/30/2023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92D286-AD38-4CC3-A2BB-3A15BC85BD7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6ABDA6-A286-4108-92E6-608673EB5C44}" type="datetimeFigureOut">
              <a:rPr lang="en-US" smtClean="0"/>
              <a:pPr/>
              <a:t>7/30/2023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92D286-AD38-4CC3-A2BB-3A15BC85BD7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6ABDA6-A286-4108-92E6-608673EB5C44}" type="datetimeFigureOut">
              <a:rPr lang="en-US" smtClean="0"/>
              <a:pPr/>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92D286-AD38-4CC3-A2BB-3A15BC85BD7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6ABDA6-A286-4108-92E6-608673EB5C44}" type="datetimeFigureOut">
              <a:rPr lang="en-US" smtClean="0"/>
              <a:pPr/>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92D286-AD38-4CC3-A2BB-3A15BC85BD7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6ABDA6-A286-4108-92E6-608673EB5C44}" type="datetimeFigureOut">
              <a:rPr lang="en-US" smtClean="0"/>
              <a:pPr/>
              <a:t>7/30/2023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92D286-AD38-4CC3-A2BB-3A15BC85BD7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sciencepubco.com/index.php/IJ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sciencepubco.com/index.php/IJE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702671"/>
            <a:ext cx="8496944" cy="594874"/>
          </a:xfrm>
        </p:spPr>
        <p:txBody>
          <a:bodyPr>
            <a:noAutofit/>
          </a:bodyPr>
          <a:lstStyle/>
          <a:p>
            <a:r>
              <a:rPr lang="en-US" sz="2000" b="1" dirty="0">
                <a:solidFill>
                  <a:srgbClr val="FF0000"/>
                </a:solidFill>
                <a:latin typeface="Times New Roman" pitchFamily="18" charset="0"/>
                <a:cs typeface="Times New Roman" pitchFamily="18" charset="0"/>
              </a:rPr>
              <a:t>AMRUTVAHINI COLLEGE OF ENGINEERING, SANGAMNER</a:t>
            </a:r>
            <a:br>
              <a:rPr lang="en-US" sz="2000" b="1" dirty="0">
                <a:solidFill>
                  <a:srgbClr val="FF0000"/>
                </a:solidFill>
                <a:latin typeface="Times New Roman" pitchFamily="18" charset="0"/>
                <a:cs typeface="Times New Roman" pitchFamily="18" charset="0"/>
              </a:rPr>
            </a:br>
            <a:r>
              <a:rPr lang="en-US" sz="2400" dirty="0">
                <a:latin typeface="Times New Roman" pitchFamily="18" charset="0"/>
                <a:cs typeface="Times New Roman" pitchFamily="18" charset="0"/>
              </a:rPr>
              <a:t>Department of Electronics and Telecommunication</a:t>
            </a:r>
            <a:br>
              <a:rPr lang="en-US" sz="2000" b="1" dirty="0">
                <a:solidFill>
                  <a:srgbClr val="FF0000"/>
                </a:solidFill>
                <a:latin typeface="Times New Roman" pitchFamily="18" charset="0"/>
                <a:cs typeface="Times New Roman" pitchFamily="18" charset="0"/>
              </a:rPr>
            </a:br>
            <a:br>
              <a:rPr lang="en-IN" sz="2000" b="1" dirty="0">
                <a:solidFill>
                  <a:srgbClr val="FF0000"/>
                </a:solidFill>
                <a:latin typeface="Times New Roman" pitchFamily="18" charset="0"/>
                <a:cs typeface="Times New Roman" pitchFamily="18" charset="0"/>
              </a:rPr>
            </a:br>
            <a:endParaRPr lang="en-US" sz="2000" b="1"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500034" y="1000108"/>
            <a:ext cx="8286808" cy="5715040"/>
          </a:xfrm>
        </p:spPr>
        <p:txBody>
          <a:bodyPr>
            <a:normAutofit/>
          </a:bodyPr>
          <a:lstStyle/>
          <a:p>
            <a:pPr>
              <a:defRPr/>
            </a:pPr>
            <a:endParaRPr lang="en-US" sz="1400" b="1" dirty="0">
              <a:solidFill>
                <a:schemeClr val="tx1"/>
              </a:solidFill>
              <a:latin typeface="Times New Roman" pitchFamily="18" charset="0"/>
              <a:cs typeface="Times New Roman" pitchFamily="18" charset="0"/>
            </a:endParaRPr>
          </a:p>
          <a:p>
            <a:pPr>
              <a:defRPr/>
            </a:pPr>
            <a:endParaRPr lang="en-US" b="1" dirty="0">
              <a:latin typeface="Times New Roman" pitchFamily="18" charset="0"/>
              <a:cs typeface="Times New Roman" pitchFamily="18" charset="0"/>
            </a:endParaRPr>
          </a:p>
          <a:p>
            <a:pPr>
              <a:defRPr/>
            </a:pPr>
            <a:endParaRPr lang="en-US" b="1" dirty="0">
              <a:latin typeface="Times New Roman" pitchFamily="18" charset="0"/>
              <a:cs typeface="Times New Roman" pitchFamily="18" charset="0"/>
            </a:endParaRPr>
          </a:p>
          <a:p>
            <a:pPr>
              <a:defRPr/>
            </a:pPr>
            <a:endParaRPr lang="en-US" b="1" dirty="0">
              <a:latin typeface="Times New Roman" pitchFamily="18" charset="0"/>
              <a:cs typeface="Times New Roman" pitchFamily="18" charset="0"/>
            </a:endParaRPr>
          </a:p>
          <a:p>
            <a:pPr>
              <a:defRPr/>
            </a:pPr>
            <a:endParaRPr lang="en-US" b="1" dirty="0">
              <a:latin typeface="Times New Roman" pitchFamily="18" charset="0"/>
              <a:cs typeface="Times New Roman" pitchFamily="18" charset="0"/>
            </a:endParaRPr>
          </a:p>
          <a:p>
            <a:pPr>
              <a:defRPr/>
            </a:pPr>
            <a:endParaRPr lang="en-US" b="1" dirty="0">
              <a:latin typeface="Times New Roman" pitchFamily="18" charset="0"/>
              <a:cs typeface="Times New Roman" pitchFamily="18" charset="0"/>
            </a:endParaRPr>
          </a:p>
          <a:p>
            <a:pPr>
              <a:defRPr/>
            </a:pPr>
            <a:endParaRPr lang="en-US" b="1" dirty="0">
              <a:latin typeface="Times New Roman" pitchFamily="18" charset="0"/>
              <a:cs typeface="Times New Roman" pitchFamily="18" charset="0"/>
            </a:endParaRPr>
          </a:p>
          <a:p>
            <a:pPr>
              <a:defRPr/>
            </a:pPr>
            <a:endParaRPr lang="en-US" b="1" dirty="0">
              <a:latin typeface="Times New Roman" pitchFamily="18" charset="0"/>
              <a:cs typeface="Times New Roman" pitchFamily="18" charset="0"/>
            </a:endParaRPr>
          </a:p>
          <a:p>
            <a:pPr>
              <a:defRPr/>
            </a:pPr>
            <a:endParaRPr lang="en-US" b="1" dirty="0">
              <a:latin typeface="Times New Roman" pitchFamily="18" charset="0"/>
              <a:cs typeface="Times New Roman" pitchFamily="18" charset="0"/>
            </a:endParaRPr>
          </a:p>
          <a:p>
            <a:pPr>
              <a:defRPr/>
            </a:pPr>
            <a:endParaRPr lang="en-US" b="1" dirty="0">
              <a:latin typeface="Times New Roman" pitchFamily="18" charset="0"/>
              <a:cs typeface="Times New Roman" pitchFamily="18" charset="0"/>
            </a:endParaRPr>
          </a:p>
          <a:p>
            <a:endParaRPr lang="en-US" b="1" dirty="0"/>
          </a:p>
          <a:p>
            <a:endParaRPr lang="en-US" dirty="0"/>
          </a:p>
        </p:txBody>
      </p:sp>
      <p:pic>
        <p:nvPicPr>
          <p:cNvPr id="1027" name="Picture 3"/>
          <p:cNvPicPr>
            <a:picLocks noChangeAspect="1" noChangeArrowheads="1"/>
          </p:cNvPicPr>
          <p:nvPr/>
        </p:nvPicPr>
        <p:blipFill>
          <a:blip r:embed="rId2">
            <a:lum bright="-10000" contrast="20000"/>
          </a:blip>
          <a:srcRect/>
          <a:stretch>
            <a:fillRect/>
          </a:stretch>
        </p:blipFill>
        <p:spPr bwMode="auto">
          <a:xfrm>
            <a:off x="3607587" y="1263118"/>
            <a:ext cx="1928826" cy="1647832"/>
          </a:xfrm>
          <a:prstGeom prst="rect">
            <a:avLst/>
          </a:prstGeom>
          <a:noFill/>
          <a:ln w="9525">
            <a:noFill/>
            <a:miter lim="800000"/>
            <a:headEnd/>
            <a:tailEnd/>
          </a:ln>
          <a:effectLst/>
        </p:spPr>
      </p:pic>
      <p:sp>
        <p:nvSpPr>
          <p:cNvPr id="5" name="TextBox 4">
            <a:extLst>
              <a:ext uri="{FF2B5EF4-FFF2-40B4-BE49-F238E27FC236}">
                <a16:creationId xmlns:a16="http://schemas.microsoft.com/office/drawing/2014/main" id="{3855A3AB-54A0-FCEF-D69C-8F7695A7EF75}"/>
              </a:ext>
            </a:extLst>
          </p:cNvPr>
          <p:cNvSpPr txBox="1"/>
          <p:nvPr/>
        </p:nvSpPr>
        <p:spPr>
          <a:xfrm>
            <a:off x="1259632" y="3059668"/>
            <a:ext cx="7272807" cy="3508653"/>
          </a:xfrm>
          <a:prstGeom prst="rect">
            <a:avLst/>
          </a:prstGeom>
          <a:noFill/>
        </p:spPr>
        <p:txBody>
          <a:bodyPr wrap="square" rtlCol="0">
            <a:spAutoFit/>
          </a:bodyPr>
          <a:lstStyle/>
          <a:p>
            <a:r>
              <a:rPr lang="en-IN" dirty="0"/>
              <a:t>                                               </a:t>
            </a:r>
            <a:r>
              <a:rPr lang="en-IN" b="1" dirty="0">
                <a:solidFill>
                  <a:srgbClr val="FF0000"/>
                </a:solidFill>
              </a:rPr>
              <a:t>A Presentation</a:t>
            </a:r>
          </a:p>
          <a:p>
            <a:r>
              <a:rPr lang="en-IN" dirty="0"/>
              <a:t>                                                          on   </a:t>
            </a:r>
          </a:p>
          <a:p>
            <a:r>
              <a:rPr lang="en-IN" sz="2000" b="1" u="sng" dirty="0">
                <a:solidFill>
                  <a:srgbClr val="FF0000"/>
                </a:solidFill>
              </a:rPr>
              <a:t>“Wireless Voice Operated Lift Control System With </a:t>
            </a:r>
            <a:r>
              <a:rPr lang="en-IN" sz="2000" b="1" u="sng" dirty="0" err="1">
                <a:solidFill>
                  <a:srgbClr val="FF0000"/>
                </a:solidFill>
              </a:rPr>
              <a:t>Saftey</a:t>
            </a:r>
            <a:r>
              <a:rPr lang="en-IN" sz="2000" b="1" u="sng" dirty="0">
                <a:solidFill>
                  <a:srgbClr val="FF0000"/>
                </a:solidFill>
              </a:rPr>
              <a:t> Care”</a:t>
            </a:r>
          </a:p>
          <a:p>
            <a:r>
              <a:rPr lang="en-IN" sz="2000" b="1" u="sng" dirty="0">
                <a:solidFill>
                  <a:srgbClr val="FF0000"/>
                </a:solidFill>
              </a:rPr>
              <a:t>                                           </a:t>
            </a:r>
          </a:p>
          <a:p>
            <a:r>
              <a:rPr lang="en-IN" sz="2000" dirty="0">
                <a:solidFill>
                  <a:srgbClr val="FF0000"/>
                </a:solidFill>
              </a:rPr>
              <a:t>                                         </a:t>
            </a:r>
            <a:r>
              <a:rPr lang="en-IN" sz="2000" b="1" dirty="0">
                <a:solidFill>
                  <a:srgbClr val="FF0000"/>
                </a:solidFill>
              </a:rPr>
              <a:t>    </a:t>
            </a:r>
            <a:r>
              <a:rPr lang="en-IN" dirty="0"/>
              <a:t>Submitted By</a:t>
            </a:r>
          </a:p>
          <a:p>
            <a:r>
              <a:rPr lang="en-IN" dirty="0"/>
              <a:t>                            1.Bhoknal Gayatri Satish(Roll no.08)</a:t>
            </a:r>
          </a:p>
          <a:p>
            <a:r>
              <a:rPr lang="en-IN" dirty="0"/>
              <a:t>                            2.Varpe Aditya Rajendra(Roll no.69)</a:t>
            </a:r>
          </a:p>
          <a:p>
            <a:r>
              <a:rPr lang="en-IN" dirty="0"/>
              <a:t>                            3.Waman Onkar Uttam  (Roll no.73)</a:t>
            </a:r>
          </a:p>
          <a:p>
            <a:r>
              <a:rPr lang="en-IN" dirty="0"/>
              <a:t>                        4.Zanjare Shailesh </a:t>
            </a:r>
            <a:r>
              <a:rPr lang="en-IN" dirty="0" err="1"/>
              <a:t>Gangaram</a:t>
            </a:r>
            <a:r>
              <a:rPr lang="en-IN" dirty="0"/>
              <a:t>(Roll no.76)</a:t>
            </a:r>
          </a:p>
          <a:p>
            <a:endParaRPr lang="en-IN" dirty="0"/>
          </a:p>
          <a:p>
            <a:r>
              <a:rPr lang="en-IN" dirty="0"/>
              <a:t>                                       </a:t>
            </a:r>
            <a:r>
              <a:rPr lang="en-IN" dirty="0">
                <a:solidFill>
                  <a:srgbClr val="FF0000"/>
                </a:solidFill>
              </a:rPr>
              <a:t>Under the Guidance of</a:t>
            </a:r>
          </a:p>
          <a:p>
            <a:r>
              <a:rPr lang="en-IN" dirty="0">
                <a:solidFill>
                  <a:srgbClr val="FF0000"/>
                </a:solidFill>
              </a:rPr>
              <a:t>                                         </a:t>
            </a:r>
            <a:r>
              <a:rPr lang="en-IN" dirty="0"/>
              <a:t>Dr. S. R. </a:t>
            </a:r>
            <a:r>
              <a:rPr lang="en-IN"/>
              <a:t>Jondhale</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fontScale="90000"/>
          </a:bodyPr>
          <a:lstStyle/>
          <a:p>
            <a:r>
              <a:rPr lang="en-IN" b="1" dirty="0">
                <a:solidFill>
                  <a:srgbClr val="FF0000"/>
                </a:solidFill>
                <a:latin typeface="Times New Roman" pitchFamily="18" charset="0"/>
                <a:cs typeface="Times New Roman" pitchFamily="18" charset="0"/>
              </a:rPr>
              <a:t>System Development</a:t>
            </a:r>
            <a:br>
              <a:rPr lang="en-IN" b="1" dirty="0">
                <a:solidFill>
                  <a:srgbClr val="00B050"/>
                </a:solidFill>
                <a:latin typeface="Times New Roman" pitchFamily="18" charset="0"/>
                <a:cs typeface="Times New Roman" pitchFamily="18" charset="0"/>
              </a:rPr>
            </a:br>
            <a:br>
              <a:rPr lang="en-IN" sz="2700" dirty="0">
                <a:latin typeface="Times New Roman" pitchFamily="18" charset="0"/>
                <a:cs typeface="Times New Roman" pitchFamily="18" charset="0"/>
              </a:rPr>
            </a:br>
            <a:endParaRPr lang="en-US" sz="2700" b="1" dirty="0">
              <a:solidFill>
                <a:srgbClr val="00B05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08720"/>
            <a:ext cx="8229600" cy="5217443"/>
          </a:xfrm>
        </p:spPr>
        <p:txBody>
          <a:bodyPr>
            <a:normAutofit/>
          </a:bodyPr>
          <a:lstStyle/>
          <a:p>
            <a:r>
              <a:rPr lang="en-IN" sz="2400" dirty="0">
                <a:latin typeface="Times New Roman" pitchFamily="18" charset="0"/>
                <a:cs typeface="Times New Roman" pitchFamily="18" charset="0"/>
              </a:rPr>
              <a:t>Block Diagram of Project</a:t>
            </a:r>
            <a:endParaRPr lang="en-US" sz="2400" dirty="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11560" y="1340767"/>
            <a:ext cx="7344816" cy="5123022"/>
          </a:xfrm>
          <a:prstGeom prst="rect">
            <a:avLst/>
          </a:prstGeom>
          <a:noFill/>
          <a:ln>
            <a:noFill/>
          </a:ln>
        </p:spPr>
      </p:pic>
      <p:sp>
        <p:nvSpPr>
          <p:cNvPr id="6" name="TextBox 5"/>
          <p:cNvSpPr txBox="1"/>
          <p:nvPr/>
        </p:nvSpPr>
        <p:spPr>
          <a:xfrm>
            <a:off x="2663788" y="6156012"/>
            <a:ext cx="3528392" cy="307777"/>
          </a:xfrm>
          <a:prstGeom prst="rect">
            <a:avLst/>
          </a:prstGeom>
          <a:noFill/>
        </p:spPr>
        <p:txBody>
          <a:bodyPr wrap="square" rtlCol="0">
            <a:spAutoFit/>
          </a:bodyPr>
          <a:lstStyle/>
          <a:p>
            <a:pPr algn="ctr"/>
            <a:r>
              <a:rPr lang="en-US" sz="1400" dirty="0">
                <a:latin typeface="Times New Roman" pitchFamily="18" charset="0"/>
                <a:cs typeface="Times New Roman" pitchFamily="18" charset="0"/>
              </a:rPr>
              <a:t>Block </a:t>
            </a:r>
            <a:r>
              <a:rPr lang="en-US" sz="1400" dirty="0" err="1">
                <a:latin typeface="Times New Roman" pitchFamily="18" charset="0"/>
                <a:cs typeface="Times New Roman" pitchFamily="18" charset="0"/>
              </a:rPr>
              <a:t>diagram:Lift</a:t>
            </a:r>
            <a:r>
              <a:rPr lang="en-US" sz="1400" dirty="0">
                <a:latin typeface="Times New Roman" pitchFamily="18" charset="0"/>
                <a:cs typeface="Times New Roman" pitchFamily="18" charset="0"/>
              </a:rPr>
              <a:t> Unit</a:t>
            </a:r>
            <a:endParaRPr lang="en-IN" sz="14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en-US" b="1" dirty="0">
                <a:solidFill>
                  <a:srgbClr val="FF0000"/>
                </a:solidFill>
                <a:latin typeface="Times New Roman" pitchFamily="18" charset="0"/>
                <a:cs typeface="Times New Roman" pitchFamily="18" charset="0"/>
              </a:rPr>
              <a:t>Continued…</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7604" y="1306117"/>
            <a:ext cx="7128792" cy="4317773"/>
          </a:xfrm>
          <a:prstGeom prst="rect">
            <a:avLst/>
          </a:prstGeom>
          <a:noFill/>
          <a:ln>
            <a:noFill/>
          </a:ln>
        </p:spPr>
      </p:pic>
      <p:sp>
        <p:nvSpPr>
          <p:cNvPr id="5" name="TextBox 4"/>
          <p:cNvSpPr txBox="1"/>
          <p:nvPr/>
        </p:nvSpPr>
        <p:spPr>
          <a:xfrm>
            <a:off x="2699792" y="5733256"/>
            <a:ext cx="4248472" cy="584775"/>
          </a:xfrm>
          <a:prstGeom prst="rect">
            <a:avLst/>
          </a:prstGeom>
          <a:noFill/>
        </p:spPr>
        <p:txBody>
          <a:bodyPr wrap="square" rtlCol="0">
            <a:spAutoFit/>
          </a:bodyPr>
          <a:lstStyle/>
          <a:p>
            <a:pPr algn="ctr"/>
            <a:r>
              <a:rPr lang="en-US" sz="1400" dirty="0">
                <a:latin typeface="Times New Roman" pitchFamily="18" charset="0"/>
                <a:cs typeface="Times New Roman" pitchFamily="18" charset="0"/>
              </a:rPr>
              <a:t>Block diagram: Control unit  </a:t>
            </a:r>
            <a:endParaRPr lang="en-IN" sz="1400" dirty="0">
              <a:latin typeface="Times New Roman" pitchFamily="18" charset="0"/>
              <a:cs typeface="Times New Roman" pitchFamily="18" charset="0"/>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1318121"/>
            <a:ext cx="7632848" cy="4801314"/>
          </a:xfrm>
          <a:prstGeom prst="rect">
            <a:avLst/>
          </a:prstGeom>
          <a:noFill/>
        </p:spPr>
        <p:txBody>
          <a:bodyPr wrap="square" rtlCol="0">
            <a:spAutoFit/>
          </a:bodyPr>
          <a:lstStyle/>
          <a:p>
            <a:r>
              <a:rPr lang="en-US" dirty="0">
                <a:latin typeface="Times New Roman" pitchFamily="18" charset="0"/>
                <a:cs typeface="Times New Roman" pitchFamily="18" charset="0"/>
              </a:rPr>
              <a:t>Hardware requires:</a:t>
            </a:r>
            <a:endParaRPr lang="en-IN" dirty="0">
              <a:latin typeface="Times New Roman" pitchFamily="18" charset="0"/>
              <a:cs typeface="Times New Roman" pitchFamily="18" charset="0"/>
            </a:endParaRPr>
          </a:p>
          <a:p>
            <a:pPr marL="285750" lvl="0" indent="-285750">
              <a:buFont typeface="Arial" pitchFamily="34" charset="0"/>
              <a:buChar char="•"/>
            </a:pPr>
            <a:r>
              <a:rPr lang="en-US" dirty="0">
                <a:latin typeface="Times New Roman" pitchFamily="18" charset="0"/>
                <a:cs typeface="Times New Roman" pitchFamily="18" charset="0"/>
              </a:rPr>
              <a:t>PIC microcontroller</a:t>
            </a:r>
            <a:endParaRPr lang="en-IN" dirty="0">
              <a:latin typeface="Times New Roman" pitchFamily="18" charset="0"/>
              <a:cs typeface="Times New Roman" pitchFamily="18" charset="0"/>
            </a:endParaRPr>
          </a:p>
          <a:p>
            <a:pPr marL="285750" lvl="0" indent="-285750">
              <a:buFont typeface="Arial" pitchFamily="34" charset="0"/>
              <a:buChar char="•"/>
            </a:pPr>
            <a:r>
              <a:rPr lang="en-US" dirty="0">
                <a:latin typeface="Times New Roman" pitchFamily="18" charset="0"/>
                <a:cs typeface="Times New Roman" pitchFamily="18" charset="0"/>
              </a:rPr>
              <a:t>Bluetooth module </a:t>
            </a:r>
            <a:endParaRPr lang="en-IN" dirty="0">
              <a:latin typeface="Times New Roman" pitchFamily="18" charset="0"/>
              <a:cs typeface="Times New Roman" pitchFamily="18" charset="0"/>
            </a:endParaRPr>
          </a:p>
          <a:p>
            <a:pPr marL="285750" lvl="0" indent="-285750">
              <a:buFont typeface="Arial" pitchFamily="34" charset="0"/>
              <a:buChar char="•"/>
            </a:pPr>
            <a:r>
              <a:rPr lang="en-US" dirty="0">
                <a:latin typeface="Times New Roman" pitchFamily="18" charset="0"/>
                <a:cs typeface="Times New Roman" pitchFamily="18" charset="0"/>
              </a:rPr>
              <a:t>Zigbee module</a:t>
            </a:r>
            <a:endParaRPr lang="en-IN" dirty="0">
              <a:latin typeface="Times New Roman" pitchFamily="18" charset="0"/>
              <a:cs typeface="Times New Roman" pitchFamily="18" charset="0"/>
            </a:endParaRPr>
          </a:p>
          <a:p>
            <a:pPr marL="285750" lvl="0" indent="-285750">
              <a:buFont typeface="Arial" pitchFamily="34" charset="0"/>
              <a:buChar char="•"/>
            </a:pPr>
            <a:r>
              <a:rPr lang="en-US" dirty="0">
                <a:latin typeface="Times New Roman" pitchFamily="18" charset="0"/>
                <a:cs typeface="Times New Roman" pitchFamily="18" charset="0"/>
              </a:rPr>
              <a:t>DC motor</a:t>
            </a:r>
            <a:endParaRPr lang="en-IN" dirty="0">
              <a:latin typeface="Times New Roman" pitchFamily="18" charset="0"/>
              <a:cs typeface="Times New Roman" pitchFamily="18" charset="0"/>
            </a:endParaRPr>
          </a:p>
          <a:p>
            <a:pPr marL="285750" lvl="0" indent="-285750">
              <a:buFont typeface="Arial" pitchFamily="34" charset="0"/>
              <a:buChar char="•"/>
            </a:pPr>
            <a:r>
              <a:rPr lang="en-US" dirty="0">
                <a:latin typeface="Times New Roman" pitchFamily="18" charset="0"/>
                <a:cs typeface="Times New Roman" pitchFamily="18" charset="0"/>
              </a:rPr>
              <a:t>Relay driver circuit</a:t>
            </a:r>
            <a:endParaRPr lang="en-IN" dirty="0">
              <a:latin typeface="Times New Roman" pitchFamily="18" charset="0"/>
              <a:cs typeface="Times New Roman" pitchFamily="18" charset="0"/>
            </a:endParaRPr>
          </a:p>
          <a:p>
            <a:pPr marL="285750" lvl="0" indent="-285750">
              <a:buFont typeface="Arial" pitchFamily="34" charset="0"/>
              <a:buChar char="•"/>
            </a:pPr>
            <a:r>
              <a:rPr lang="en-US" dirty="0">
                <a:latin typeface="Times New Roman" pitchFamily="18" charset="0"/>
                <a:cs typeface="Times New Roman" pitchFamily="18" charset="0"/>
              </a:rPr>
              <a:t>DC fan </a:t>
            </a:r>
            <a:endParaRPr lang="en-IN" dirty="0">
              <a:latin typeface="Times New Roman" pitchFamily="18" charset="0"/>
              <a:cs typeface="Times New Roman" pitchFamily="18" charset="0"/>
            </a:endParaRPr>
          </a:p>
          <a:p>
            <a:pPr marL="285750" lvl="0" indent="-285750">
              <a:buFont typeface="Arial" pitchFamily="34" charset="0"/>
              <a:buChar char="•"/>
            </a:pPr>
            <a:r>
              <a:rPr lang="en-US" dirty="0">
                <a:latin typeface="Times New Roman" pitchFamily="18" charset="0"/>
                <a:cs typeface="Times New Roman" pitchFamily="18" charset="0"/>
              </a:rPr>
              <a:t>Temp sensor</a:t>
            </a:r>
            <a:endParaRPr lang="en-IN" dirty="0">
              <a:latin typeface="Times New Roman" pitchFamily="18" charset="0"/>
              <a:cs typeface="Times New Roman" pitchFamily="18" charset="0"/>
            </a:endParaRPr>
          </a:p>
          <a:p>
            <a:pPr marL="285750" lvl="0" indent="-285750">
              <a:buFont typeface="Arial" pitchFamily="34" charset="0"/>
              <a:buChar char="•"/>
            </a:pPr>
            <a:r>
              <a:rPr lang="en-US" dirty="0">
                <a:latin typeface="Times New Roman" pitchFamily="18" charset="0"/>
                <a:cs typeface="Times New Roman" pitchFamily="18" charset="0"/>
              </a:rPr>
              <a:t>Ultrasonic sensor</a:t>
            </a:r>
            <a:endParaRPr lang="en-IN" dirty="0">
              <a:latin typeface="Times New Roman" pitchFamily="18" charset="0"/>
              <a:cs typeface="Times New Roman" pitchFamily="18" charset="0"/>
            </a:endParaRPr>
          </a:p>
          <a:p>
            <a:pPr marL="285750" lvl="0" indent="-285750">
              <a:buFont typeface="Arial" pitchFamily="34" charset="0"/>
              <a:buChar char="•"/>
            </a:pPr>
            <a:r>
              <a:rPr lang="en-US" dirty="0">
                <a:latin typeface="Times New Roman" pitchFamily="18" charset="0"/>
                <a:cs typeface="Times New Roman" pitchFamily="18" charset="0"/>
              </a:rPr>
              <a:t>5V/ 12V power supply</a:t>
            </a:r>
            <a:endParaRPr lang="en-IN" dirty="0">
              <a:latin typeface="Times New Roman" pitchFamily="18" charset="0"/>
              <a:cs typeface="Times New Roman" pitchFamily="18" charset="0"/>
            </a:endParaRPr>
          </a:p>
          <a:p>
            <a:pPr marL="285750" lvl="0" indent="-285750">
              <a:buFont typeface="Arial" pitchFamily="34" charset="0"/>
              <a:buChar char="•"/>
            </a:pPr>
            <a:r>
              <a:rPr lang="en-US" dirty="0">
                <a:latin typeface="Times New Roman" pitchFamily="18" charset="0"/>
                <a:cs typeface="Times New Roman" pitchFamily="18" charset="0"/>
              </a:rPr>
              <a:t>LCD display</a:t>
            </a:r>
          </a:p>
          <a:p>
            <a:pPr lvl="0"/>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Software requirement:</a:t>
            </a:r>
            <a:endParaRPr lang="en-IN" dirty="0">
              <a:latin typeface="Times New Roman" pitchFamily="18" charset="0"/>
              <a:cs typeface="Times New Roman" pitchFamily="18" charset="0"/>
            </a:endParaRPr>
          </a:p>
          <a:p>
            <a:pPr marL="285750" indent="-285750">
              <a:buFont typeface="Arial" pitchFamily="34" charset="0"/>
              <a:buChar char="•"/>
            </a:pPr>
            <a:r>
              <a:rPr lang="en-US" dirty="0">
                <a:latin typeface="Times New Roman" pitchFamily="18" charset="0"/>
                <a:cs typeface="Times New Roman" pitchFamily="18" charset="0"/>
              </a:rPr>
              <a:t>MPLAB IDE</a:t>
            </a:r>
            <a:endParaRPr lang="en-IN" dirty="0">
              <a:latin typeface="Times New Roman" pitchFamily="18" charset="0"/>
              <a:cs typeface="Times New Roman" pitchFamily="18" charset="0"/>
            </a:endParaRPr>
          </a:p>
          <a:p>
            <a:pPr marL="285750" indent="-285750">
              <a:buFont typeface="Arial" pitchFamily="34" charset="0"/>
              <a:buChar char="•"/>
            </a:pPr>
            <a:r>
              <a:rPr lang="en-US" dirty="0">
                <a:latin typeface="Times New Roman" pitchFamily="18" charset="0"/>
                <a:cs typeface="Times New Roman" pitchFamily="18" charset="0"/>
              </a:rPr>
              <a:t>PCB wizard</a:t>
            </a:r>
            <a:endParaRPr lang="en-IN" dirty="0">
              <a:latin typeface="Times New Roman" pitchFamily="18" charset="0"/>
              <a:cs typeface="Times New Roman" pitchFamily="18" charset="0"/>
            </a:endParaRPr>
          </a:p>
          <a:p>
            <a:pPr marL="285750" indent="-285750">
              <a:buFont typeface="Arial" pitchFamily="34" charset="0"/>
              <a:buChar char="•"/>
            </a:pPr>
            <a:r>
              <a:rPr lang="en-US" dirty="0">
                <a:latin typeface="Times New Roman" pitchFamily="18" charset="0"/>
                <a:cs typeface="Times New Roman" pitchFamily="18" charset="0"/>
              </a:rPr>
              <a:t>CCS compiler</a:t>
            </a:r>
            <a:endParaRPr lang="en-IN" dirty="0">
              <a:latin typeface="Times New Roman" pitchFamily="18" charset="0"/>
              <a:cs typeface="Times New Roman" pitchFamily="18" charset="0"/>
            </a:endParaRPr>
          </a:p>
          <a:p>
            <a:endParaRPr lang="en-IN" dirty="0"/>
          </a:p>
        </p:txBody>
      </p:sp>
      <p:sp>
        <p:nvSpPr>
          <p:cNvPr id="4" name="TextBox 3"/>
          <p:cNvSpPr txBox="1"/>
          <p:nvPr/>
        </p:nvSpPr>
        <p:spPr>
          <a:xfrm>
            <a:off x="827584" y="548680"/>
            <a:ext cx="7632848" cy="769441"/>
          </a:xfrm>
          <a:prstGeom prst="rect">
            <a:avLst/>
          </a:prstGeom>
          <a:noFill/>
        </p:spPr>
        <p:txBody>
          <a:bodyPr wrap="square" rtlCol="0">
            <a:spAutoFit/>
          </a:bodyPr>
          <a:lstStyle/>
          <a:p>
            <a:pPr algn="ctr"/>
            <a:r>
              <a:rPr lang="en-US" sz="4400" b="1" dirty="0">
                <a:solidFill>
                  <a:srgbClr val="FF0000"/>
                </a:solidFill>
                <a:latin typeface="Times New Roman" pitchFamily="18" charset="0"/>
                <a:cs typeface="Times New Roman" pitchFamily="18" charset="0"/>
              </a:rPr>
              <a:t>Components…</a:t>
            </a:r>
            <a:endParaRPr lang="en-IN" sz="4400" dirty="0"/>
          </a:p>
        </p:txBody>
      </p:sp>
    </p:spTree>
    <p:extLst>
      <p:ext uri="{BB962C8B-B14F-4D97-AF65-F5344CB8AC3E}">
        <p14:creationId xmlns:p14="http://schemas.microsoft.com/office/powerpoint/2010/main" val="1834015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6809" y="946575"/>
            <a:ext cx="4605231" cy="2308324"/>
          </a:xfrm>
          <a:prstGeom prst="rect">
            <a:avLst/>
          </a:prstGeom>
          <a:noFill/>
        </p:spPr>
        <p:txBody>
          <a:bodyPr wrap="square" rtlCol="0">
            <a:spAutoFit/>
          </a:bodyPr>
          <a:lstStyle/>
          <a:p>
            <a:pPr algn="just"/>
            <a:r>
              <a:rPr lang="en-US" b="1" dirty="0">
                <a:latin typeface="Times New Roman" pitchFamily="18" charset="0"/>
                <a:cs typeface="Times New Roman" pitchFamily="18" charset="0"/>
              </a:rPr>
              <a:t>1.PIC18f4520 Microcontroller</a:t>
            </a:r>
          </a:p>
          <a:p>
            <a:pPr marL="285750" indent="-285750" algn="just">
              <a:buFont typeface="Arial" pitchFamily="34" charset="0"/>
              <a:buChar char="•"/>
            </a:pPr>
            <a:r>
              <a:rPr lang="en-IN" dirty="0">
                <a:latin typeface="Times New Roman" pitchFamily="18" charset="0"/>
                <a:cs typeface="Times New Roman" pitchFamily="18" charset="0"/>
              </a:rPr>
              <a:t>It is 40 pin microcontroller.</a:t>
            </a:r>
          </a:p>
          <a:p>
            <a:pPr marL="285750" indent="-285750" algn="just">
              <a:buFont typeface="Arial" pitchFamily="34" charset="0"/>
              <a:buChar char="•"/>
            </a:pPr>
            <a:r>
              <a:rPr lang="en-IN" dirty="0">
                <a:latin typeface="Times New Roman" pitchFamily="18" charset="0"/>
                <a:cs typeface="Times New Roman" pitchFamily="18" charset="0"/>
              </a:rPr>
              <a:t>Its operate on 5V.</a:t>
            </a:r>
          </a:p>
          <a:p>
            <a:pPr marL="285750" indent="-285750" algn="just">
              <a:buFont typeface="Arial" pitchFamily="34" charset="0"/>
              <a:buChar char="•"/>
            </a:pPr>
            <a:r>
              <a:rPr lang="en-IN" dirty="0">
                <a:latin typeface="Times New Roman" pitchFamily="18" charset="0"/>
                <a:cs typeface="Times New Roman" pitchFamily="18" charset="0"/>
              </a:rPr>
              <a:t>The microcontroller is capable of communicating with all input and output modules of elevator.</a:t>
            </a: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
        <p:nvSpPr>
          <p:cNvPr id="3" name="TextBox 2"/>
          <p:cNvSpPr txBox="1"/>
          <p:nvPr/>
        </p:nvSpPr>
        <p:spPr>
          <a:xfrm>
            <a:off x="1763821" y="0"/>
            <a:ext cx="4968552" cy="1046440"/>
          </a:xfrm>
          <a:prstGeom prst="rect">
            <a:avLst/>
          </a:prstGeom>
          <a:noFill/>
        </p:spPr>
        <p:txBody>
          <a:bodyPr wrap="square" rtlCol="0">
            <a:spAutoFit/>
          </a:bodyPr>
          <a:lstStyle/>
          <a:p>
            <a:pPr algn="ctr"/>
            <a:r>
              <a:rPr lang="en-US" sz="4400" b="1" dirty="0">
                <a:solidFill>
                  <a:srgbClr val="FF0000"/>
                </a:solidFill>
                <a:latin typeface="Times New Roman" pitchFamily="18" charset="0"/>
                <a:cs typeface="Times New Roman" pitchFamily="18" charset="0"/>
              </a:rPr>
              <a:t>Continued…</a:t>
            </a:r>
            <a:endParaRPr lang="en-IN" sz="4400" dirty="0">
              <a:latin typeface="Times New Roman" pitchFamily="18" charset="0"/>
              <a:cs typeface="Times New Roman" pitchFamily="18" charset="0"/>
            </a:endParaRPr>
          </a:p>
          <a:p>
            <a:endParaRPr lang="en-IN"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4932040" y="1046440"/>
            <a:ext cx="4104455" cy="5190872"/>
          </a:xfrm>
          <a:prstGeom prst="rect">
            <a:avLst/>
          </a:prstGeom>
          <a:noFill/>
          <a:ln>
            <a:noFill/>
          </a:ln>
        </p:spPr>
      </p:pic>
    </p:spTree>
    <p:extLst>
      <p:ext uri="{BB962C8B-B14F-4D97-AF65-F5344CB8AC3E}">
        <p14:creationId xmlns:p14="http://schemas.microsoft.com/office/powerpoint/2010/main" val="2189229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91680" y="548680"/>
            <a:ext cx="6120680" cy="769441"/>
          </a:xfrm>
          <a:prstGeom prst="rect">
            <a:avLst/>
          </a:prstGeom>
          <a:noFill/>
        </p:spPr>
        <p:txBody>
          <a:bodyPr wrap="square" rtlCol="0">
            <a:spAutoFit/>
          </a:bodyPr>
          <a:lstStyle/>
          <a:p>
            <a:pPr algn="ctr"/>
            <a:r>
              <a:rPr lang="en-US" sz="4400" b="1" dirty="0">
                <a:solidFill>
                  <a:srgbClr val="FF0000"/>
                </a:solidFill>
                <a:latin typeface="Times New Roman" pitchFamily="18" charset="0"/>
                <a:cs typeface="Times New Roman" pitchFamily="18" charset="0"/>
              </a:rPr>
              <a:t>Continued…</a:t>
            </a:r>
            <a:endParaRPr lang="en-IN" sz="4400" dirty="0"/>
          </a:p>
        </p:txBody>
      </p:sp>
      <p:sp>
        <p:nvSpPr>
          <p:cNvPr id="4" name="TextBox 3"/>
          <p:cNvSpPr txBox="1"/>
          <p:nvPr/>
        </p:nvSpPr>
        <p:spPr>
          <a:xfrm>
            <a:off x="467544" y="1772816"/>
            <a:ext cx="6264696" cy="1477328"/>
          </a:xfrm>
          <a:prstGeom prst="rect">
            <a:avLst/>
          </a:prstGeom>
          <a:noFill/>
        </p:spPr>
        <p:txBody>
          <a:bodyPr wrap="square" rtlCol="0">
            <a:spAutoFit/>
          </a:bodyPr>
          <a:lstStyle/>
          <a:p>
            <a:pPr algn="just"/>
            <a:r>
              <a:rPr lang="en-US" b="1" dirty="0">
                <a:latin typeface="Times New Roman" pitchFamily="18" charset="0"/>
                <a:cs typeface="Times New Roman" pitchFamily="18" charset="0"/>
              </a:rPr>
              <a:t>2.Bluetooth module (HC-05): </a:t>
            </a:r>
            <a:endParaRPr lang="en-US" dirty="0">
              <a:latin typeface="Times New Roman" pitchFamily="18" charset="0"/>
              <a:cs typeface="Times New Roman" pitchFamily="18" charset="0"/>
            </a:endParaRPr>
          </a:p>
          <a:p>
            <a:pPr marL="285750" indent="-285750" algn="just">
              <a:buFont typeface="Arial" pitchFamily="34" charset="0"/>
              <a:buChar char="•"/>
            </a:pPr>
            <a:r>
              <a:rPr lang="en-US" dirty="0">
                <a:latin typeface="Times New Roman" pitchFamily="18" charset="0"/>
                <a:cs typeface="Times New Roman" pitchFamily="18" charset="0"/>
              </a:rPr>
              <a:t>This HC-06 bluetooth module is the most and easiest way to go wireless technology.</a:t>
            </a:r>
          </a:p>
          <a:p>
            <a:pPr marL="285750" indent="-285750" algn="just">
              <a:buFont typeface="Arial" pitchFamily="34" charset="0"/>
              <a:buChar char="•"/>
            </a:pPr>
            <a:r>
              <a:rPr lang="en-US" dirty="0">
                <a:latin typeface="Times New Roman" pitchFamily="18" charset="0"/>
                <a:cs typeface="Times New Roman" pitchFamily="18" charset="0"/>
              </a:rPr>
              <a:t>Bluetooth module is used for wireless communication between user and controller. </a:t>
            </a:r>
          </a:p>
        </p:txBody>
      </p:sp>
      <p:pic>
        <p:nvPicPr>
          <p:cNvPr id="5" name="Picture 4" descr="Description: HC-05 Bluetooth Module"/>
          <p:cNvPicPr/>
          <p:nvPr/>
        </p:nvPicPr>
        <p:blipFill>
          <a:blip r:embed="rId2">
            <a:extLst>
              <a:ext uri="{28A0092B-C50C-407E-A947-70E740481C1C}">
                <a14:useLocalDpi xmlns:a14="http://schemas.microsoft.com/office/drawing/2010/main" val="0"/>
              </a:ext>
            </a:extLst>
          </a:blip>
          <a:srcRect/>
          <a:stretch>
            <a:fillRect/>
          </a:stretch>
        </p:blipFill>
        <p:spPr bwMode="auto">
          <a:xfrm>
            <a:off x="2339752" y="3282514"/>
            <a:ext cx="3059832" cy="2455883"/>
          </a:xfrm>
          <a:prstGeom prst="rect">
            <a:avLst/>
          </a:prstGeom>
          <a:noFill/>
          <a:ln>
            <a:noFill/>
          </a:ln>
        </p:spPr>
      </p:pic>
    </p:spTree>
    <p:extLst>
      <p:ext uri="{BB962C8B-B14F-4D97-AF65-F5344CB8AC3E}">
        <p14:creationId xmlns:p14="http://schemas.microsoft.com/office/powerpoint/2010/main" val="1454516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23728" y="188640"/>
            <a:ext cx="5112568" cy="1446550"/>
          </a:xfrm>
          <a:prstGeom prst="rect">
            <a:avLst/>
          </a:prstGeom>
          <a:noFill/>
        </p:spPr>
        <p:txBody>
          <a:bodyPr wrap="square" rtlCol="0">
            <a:spAutoFit/>
          </a:bodyPr>
          <a:lstStyle/>
          <a:p>
            <a:pPr algn="ctr"/>
            <a:r>
              <a:rPr lang="en-US" sz="4400" b="1" dirty="0">
                <a:solidFill>
                  <a:srgbClr val="FF0000"/>
                </a:solidFill>
                <a:latin typeface="Times New Roman" pitchFamily="18" charset="0"/>
                <a:cs typeface="Times New Roman" pitchFamily="18" charset="0"/>
              </a:rPr>
              <a:t>Continued…</a:t>
            </a:r>
            <a:endParaRPr lang="en-IN" sz="4400" dirty="0">
              <a:latin typeface="Times New Roman" pitchFamily="18" charset="0"/>
              <a:cs typeface="Times New Roman" pitchFamily="18" charset="0"/>
            </a:endParaRPr>
          </a:p>
          <a:p>
            <a:pPr algn="ctr"/>
            <a:endParaRPr lang="en-IN" sz="4400" dirty="0">
              <a:latin typeface="Times New Roman" pitchFamily="18" charset="0"/>
              <a:cs typeface="Times New Roman" pitchFamily="18" charset="0"/>
            </a:endParaRPr>
          </a:p>
        </p:txBody>
      </p:sp>
      <p:sp>
        <p:nvSpPr>
          <p:cNvPr id="4" name="TextBox 3"/>
          <p:cNvSpPr txBox="1"/>
          <p:nvPr/>
        </p:nvSpPr>
        <p:spPr>
          <a:xfrm>
            <a:off x="179512" y="1484784"/>
            <a:ext cx="7056784" cy="1477328"/>
          </a:xfrm>
          <a:prstGeom prst="rect">
            <a:avLst/>
          </a:prstGeom>
          <a:noFill/>
        </p:spPr>
        <p:txBody>
          <a:bodyPr wrap="square" rtlCol="0">
            <a:spAutoFit/>
          </a:bodyPr>
          <a:lstStyle/>
          <a:p>
            <a:pPr algn="just"/>
            <a:r>
              <a:rPr lang="en-US" b="1" dirty="0">
                <a:latin typeface="Times New Roman" pitchFamily="18" charset="0"/>
                <a:cs typeface="Times New Roman" pitchFamily="18" charset="0"/>
              </a:rPr>
              <a:t>3.Temp  Sensor LM35:</a:t>
            </a:r>
          </a:p>
          <a:p>
            <a:pPr marL="285750" indent="-285750" algn="just">
              <a:buFont typeface="Arial" pitchFamily="34" charset="0"/>
              <a:buChar char="•"/>
            </a:pPr>
            <a:r>
              <a:rPr lang="en-US" dirty="0">
                <a:latin typeface="Times New Roman" pitchFamily="18" charset="0"/>
                <a:cs typeface="Times New Roman" pitchFamily="18" charset="0"/>
              </a:rPr>
              <a:t>Temperature sensor is used for the purpose of Fan ON and Fan OFF.</a:t>
            </a:r>
          </a:p>
          <a:p>
            <a:pPr marL="285750" indent="-285750" algn="just">
              <a:buFont typeface="Arial" pitchFamily="34" charset="0"/>
              <a:buChar char="•"/>
            </a:pPr>
            <a:r>
              <a:rPr lang="en-US" dirty="0">
                <a:latin typeface="Times New Roman" pitchFamily="18" charset="0"/>
                <a:cs typeface="Times New Roman" pitchFamily="18" charset="0"/>
              </a:rPr>
              <a:t>If temperature more than 30 centigrade fan ON automatically and if temperature more than 30 centigrade fan OFF automatically </a:t>
            </a:r>
            <a:endParaRPr lang="en-IN" dirty="0">
              <a:latin typeface="Times New Roman" pitchFamily="18" charset="0"/>
              <a:cs typeface="Times New Roman" pitchFamily="18" charset="0"/>
            </a:endParaRPr>
          </a:p>
          <a:p>
            <a:endParaRPr lang="en-IN" dirty="0"/>
          </a:p>
        </p:txBody>
      </p:sp>
      <p:pic>
        <p:nvPicPr>
          <p:cNvPr id="5" name="Picture 4" descr="http://www.sunrom.com/media/content/35/lm35-pinout.gif"/>
          <p:cNvPicPr/>
          <p:nvPr/>
        </p:nvPicPr>
        <p:blipFill>
          <a:blip r:embed="rId2"/>
          <a:srcRect/>
          <a:stretch>
            <a:fillRect/>
          </a:stretch>
        </p:blipFill>
        <p:spPr bwMode="auto">
          <a:xfrm>
            <a:off x="2699791" y="3356992"/>
            <a:ext cx="3053137" cy="2378278"/>
          </a:xfrm>
          <a:prstGeom prst="rect">
            <a:avLst/>
          </a:prstGeom>
          <a:noFill/>
          <a:ln w="9525">
            <a:noFill/>
            <a:miter lim="800000"/>
            <a:headEnd/>
            <a:tailEnd/>
          </a:ln>
        </p:spPr>
      </p:pic>
    </p:spTree>
    <p:extLst>
      <p:ext uri="{BB962C8B-B14F-4D97-AF65-F5344CB8AC3E}">
        <p14:creationId xmlns:p14="http://schemas.microsoft.com/office/powerpoint/2010/main" val="1499852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95736" y="260648"/>
            <a:ext cx="4824536" cy="769441"/>
          </a:xfrm>
          <a:prstGeom prst="rect">
            <a:avLst/>
          </a:prstGeom>
          <a:noFill/>
        </p:spPr>
        <p:txBody>
          <a:bodyPr wrap="square" rtlCol="0">
            <a:spAutoFit/>
          </a:bodyPr>
          <a:lstStyle/>
          <a:p>
            <a:pPr algn="ctr"/>
            <a:r>
              <a:rPr lang="en-US" sz="4400" b="1" dirty="0">
                <a:solidFill>
                  <a:srgbClr val="FF0000"/>
                </a:solidFill>
                <a:latin typeface="Times New Roman" pitchFamily="18" charset="0"/>
                <a:cs typeface="Times New Roman" pitchFamily="18" charset="0"/>
              </a:rPr>
              <a:t>Continued…</a:t>
            </a:r>
            <a:endParaRPr lang="en-IN" sz="4400" dirty="0"/>
          </a:p>
        </p:txBody>
      </p:sp>
      <p:sp>
        <p:nvSpPr>
          <p:cNvPr id="3" name="TextBox 2"/>
          <p:cNvSpPr txBox="1"/>
          <p:nvPr/>
        </p:nvSpPr>
        <p:spPr>
          <a:xfrm>
            <a:off x="323528" y="1772816"/>
            <a:ext cx="6480720" cy="1200329"/>
          </a:xfrm>
          <a:prstGeom prst="rect">
            <a:avLst/>
          </a:prstGeom>
          <a:noFill/>
        </p:spPr>
        <p:txBody>
          <a:bodyPr wrap="square" rtlCol="0">
            <a:spAutoFit/>
          </a:bodyPr>
          <a:lstStyle/>
          <a:p>
            <a:r>
              <a:rPr lang="en-US" b="1" dirty="0">
                <a:latin typeface="Times New Roman" pitchFamily="18" charset="0"/>
                <a:cs typeface="Times New Roman" pitchFamily="18" charset="0"/>
              </a:rPr>
              <a:t>4. Ultrasonic Sensor:</a:t>
            </a:r>
          </a:p>
          <a:p>
            <a:pPr marL="285750" indent="-285750" algn="just">
              <a:buFont typeface="Arial" pitchFamily="34" charset="0"/>
              <a:buChar char="•"/>
            </a:pPr>
            <a:r>
              <a:rPr lang="en-US" dirty="0"/>
              <a:t>Ultrasonic sensor is used for the </a:t>
            </a:r>
            <a:r>
              <a:rPr lang="en-US" dirty="0" err="1"/>
              <a:t>obstracle</a:t>
            </a:r>
            <a:r>
              <a:rPr lang="en-US" dirty="0"/>
              <a:t> detection.</a:t>
            </a:r>
          </a:p>
          <a:p>
            <a:pPr marL="285750" indent="-285750" algn="just">
              <a:buFont typeface="Arial" pitchFamily="34" charset="0"/>
              <a:buChar char="•"/>
            </a:pPr>
            <a:r>
              <a:rPr lang="en-US" dirty="0"/>
              <a:t>By using ultrasonic sensor lift door automatically open and close.</a:t>
            </a:r>
            <a:endParaRPr lang="en-IN" dirty="0"/>
          </a:p>
        </p:txBody>
      </p:sp>
      <p:pic>
        <p:nvPicPr>
          <p:cNvPr id="4" name="Picture 3" descr="Ultrasonic Distance Sensor - HC-SR04 - SEN-15569 - SparkFun Electronics"/>
          <p:cNvPicPr/>
          <p:nvPr/>
        </p:nvPicPr>
        <p:blipFill>
          <a:blip r:embed="rId2">
            <a:extLst>
              <a:ext uri="{28A0092B-C50C-407E-A947-70E740481C1C}">
                <a14:useLocalDpi xmlns:a14="http://schemas.microsoft.com/office/drawing/2010/main" val="0"/>
              </a:ext>
            </a:extLst>
          </a:blip>
          <a:srcRect/>
          <a:stretch>
            <a:fillRect/>
          </a:stretch>
        </p:blipFill>
        <p:spPr bwMode="auto">
          <a:xfrm>
            <a:off x="2339752" y="3429000"/>
            <a:ext cx="3456384" cy="2016224"/>
          </a:xfrm>
          <a:prstGeom prst="rect">
            <a:avLst/>
          </a:prstGeom>
          <a:noFill/>
          <a:ln>
            <a:noFill/>
          </a:ln>
        </p:spPr>
      </p:pic>
    </p:spTree>
    <p:extLst>
      <p:ext uri="{BB962C8B-B14F-4D97-AF65-F5344CB8AC3E}">
        <p14:creationId xmlns:p14="http://schemas.microsoft.com/office/powerpoint/2010/main" val="2325450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1556792"/>
            <a:ext cx="8136904" cy="3693319"/>
          </a:xfrm>
          <a:prstGeom prst="rect">
            <a:avLst/>
          </a:prstGeom>
          <a:noFill/>
        </p:spPr>
        <p:txBody>
          <a:bodyPr wrap="square" rtlCol="0">
            <a:spAutoFit/>
          </a:bodyPr>
          <a:lstStyle/>
          <a:p>
            <a:pPr algn="just"/>
            <a:r>
              <a:rPr lang="en-US" b="1" dirty="0">
                <a:latin typeface="Times New Roman" pitchFamily="18" charset="0"/>
                <a:cs typeface="Times New Roman" pitchFamily="18" charset="0"/>
              </a:rPr>
              <a:t>5.Relay Driver Circuit</a:t>
            </a:r>
            <a:r>
              <a:rPr lang="en-US" dirty="0">
                <a:latin typeface="Times New Roman" pitchFamily="18" charset="0"/>
                <a:cs typeface="Times New Roman" pitchFamily="18" charset="0"/>
              </a:rPr>
              <a:t>:</a:t>
            </a:r>
            <a:endParaRPr lang="en-IN" dirty="0">
              <a:latin typeface="Times New Roman" pitchFamily="18" charset="0"/>
              <a:cs typeface="Times New Roman" pitchFamily="18" charset="0"/>
            </a:endParaRPr>
          </a:p>
          <a:p>
            <a:pPr marL="285750" indent="-285750" algn="just">
              <a:buFont typeface="Arial" pitchFamily="34" charset="0"/>
              <a:buChar char="•"/>
            </a:pPr>
            <a:r>
              <a:rPr lang="en-US" dirty="0">
                <a:latin typeface="Times New Roman" pitchFamily="18" charset="0"/>
                <a:cs typeface="Times New Roman" pitchFamily="18" charset="0"/>
              </a:rPr>
              <a:t>Motor requid 12v power supply to start.</a:t>
            </a:r>
          </a:p>
          <a:p>
            <a:pPr marL="285750" indent="-285750" algn="just">
              <a:buFont typeface="Arial" pitchFamily="34" charset="0"/>
              <a:buChar char="•"/>
            </a:pPr>
            <a:r>
              <a:rPr lang="en-US" dirty="0">
                <a:latin typeface="Times New Roman" pitchFamily="18" charset="0"/>
                <a:cs typeface="Times New Roman" pitchFamily="18" charset="0"/>
              </a:rPr>
              <a:t>Relay driver circuit give 12v supply from low voltage 5v.</a:t>
            </a: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6.Liquid crystal display:</a:t>
            </a:r>
            <a:r>
              <a:rPr lang="en-US" b="1" i="1" dirty="0">
                <a:latin typeface="Times New Roman" pitchFamily="18" charset="0"/>
                <a:cs typeface="Times New Roman" pitchFamily="18" charset="0"/>
              </a:rPr>
              <a:t> </a:t>
            </a:r>
          </a:p>
          <a:p>
            <a:pPr marL="285750" indent="-285750" algn="just">
              <a:buFont typeface="Arial" pitchFamily="34" charset="0"/>
              <a:buChar char="•"/>
            </a:pPr>
            <a:r>
              <a:rPr lang="en-US" dirty="0">
                <a:latin typeface="Times New Roman" pitchFamily="18" charset="0"/>
                <a:cs typeface="Times New Roman" pitchFamily="18" charset="0"/>
              </a:rPr>
              <a:t>Both in lift unit and control unit we are using LCD display.</a:t>
            </a:r>
          </a:p>
          <a:p>
            <a:pPr marL="285750" indent="-285750" algn="just">
              <a:buFont typeface="Arial" pitchFamily="34" charset="0"/>
              <a:buChar char="•"/>
            </a:pPr>
            <a:r>
              <a:rPr lang="en-US" dirty="0">
                <a:latin typeface="Times New Roman" pitchFamily="18" charset="0"/>
                <a:cs typeface="Times New Roman" pitchFamily="18" charset="0"/>
              </a:rPr>
              <a:t>In lift unit LCD display the current postion of lift.</a:t>
            </a:r>
          </a:p>
          <a:p>
            <a:pPr marL="285750" indent="-285750" algn="just">
              <a:buFont typeface="Arial" pitchFamily="34" charset="0"/>
              <a:buChar char="•"/>
            </a:pPr>
            <a:r>
              <a:rPr lang="en-US" dirty="0">
                <a:latin typeface="Times New Roman" pitchFamily="18" charset="0"/>
                <a:cs typeface="Times New Roman" pitchFamily="18" charset="0"/>
              </a:rPr>
              <a:t>In control unit LCD display message of some emergency occur in the lift unit.</a:t>
            </a:r>
          </a:p>
          <a:p>
            <a:pPr marL="285750" indent="-285750" algn="just">
              <a:buFont typeface="Arial" pitchFamily="34" charset="0"/>
              <a:buChar char="•"/>
            </a:pPr>
            <a:endParaRPr lang="en-IN" dirty="0">
              <a:latin typeface="Times New Roman" pitchFamily="18" charset="0"/>
              <a:cs typeface="Times New Roman" pitchFamily="18" charset="0"/>
            </a:endParaRPr>
          </a:p>
        </p:txBody>
      </p:sp>
      <p:sp>
        <p:nvSpPr>
          <p:cNvPr id="4" name="TextBox 3"/>
          <p:cNvSpPr txBox="1"/>
          <p:nvPr/>
        </p:nvSpPr>
        <p:spPr>
          <a:xfrm>
            <a:off x="1316099" y="332656"/>
            <a:ext cx="6048672" cy="1046440"/>
          </a:xfrm>
          <a:prstGeom prst="rect">
            <a:avLst/>
          </a:prstGeom>
          <a:noFill/>
        </p:spPr>
        <p:txBody>
          <a:bodyPr wrap="square" rtlCol="0">
            <a:spAutoFit/>
          </a:bodyPr>
          <a:lstStyle/>
          <a:p>
            <a:pPr algn="ctr"/>
            <a:r>
              <a:rPr lang="en-US" sz="4400" b="1" dirty="0">
                <a:solidFill>
                  <a:srgbClr val="FF0000"/>
                </a:solidFill>
                <a:latin typeface="Times New Roman" pitchFamily="18" charset="0"/>
                <a:cs typeface="Times New Roman" pitchFamily="18" charset="0"/>
              </a:rPr>
              <a:t>Continued…</a:t>
            </a:r>
            <a:endParaRPr lang="en-IN" sz="4400" dirty="0">
              <a:latin typeface="Times New Roman" pitchFamily="18" charset="0"/>
              <a:cs typeface="Times New Roman" pitchFamily="18" charset="0"/>
            </a:endParaRPr>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0306" y="1677689"/>
            <a:ext cx="2592287"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5013176"/>
            <a:ext cx="6048672" cy="1772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9324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latin typeface="Times New Roman" pitchFamily="18" charset="0"/>
                <a:cs typeface="Times New Roman" pitchFamily="18" charset="0"/>
              </a:rPr>
              <a:t>Continued…</a:t>
            </a:r>
            <a:br>
              <a:rPr lang="en-IN" dirty="0">
                <a:latin typeface="Times New Roman" pitchFamily="18" charset="0"/>
                <a:cs typeface="Times New Roman" pitchFamily="18" charset="0"/>
              </a:rPr>
            </a:br>
            <a:endParaRPr lang="en-IN" dirty="0"/>
          </a:p>
        </p:txBody>
      </p:sp>
      <p:sp>
        <p:nvSpPr>
          <p:cNvPr id="3" name="Content Placeholder 2"/>
          <p:cNvSpPr>
            <a:spLocks noGrp="1"/>
          </p:cNvSpPr>
          <p:nvPr>
            <p:ph idx="1"/>
          </p:nvPr>
        </p:nvSpPr>
        <p:spPr/>
        <p:txBody>
          <a:bodyPr/>
          <a:lstStyle/>
          <a:p>
            <a:pPr marL="0" indent="0">
              <a:buNone/>
            </a:pPr>
            <a:r>
              <a:rPr lang="en-IN" sz="1800" b="1" dirty="0">
                <a:latin typeface="Times New Roman" pitchFamily="18" charset="0"/>
                <a:cs typeface="Times New Roman" pitchFamily="18" charset="0"/>
              </a:rPr>
              <a:t>7.Zigbee Module:</a:t>
            </a:r>
          </a:p>
          <a:p>
            <a:r>
              <a:rPr lang="en-IN" sz="1800" dirty="0">
                <a:latin typeface="Times New Roman" pitchFamily="18" charset="0"/>
                <a:cs typeface="Times New Roman" pitchFamily="18" charset="0"/>
              </a:rPr>
              <a:t>Zigbee module is used for communication between lift module and control unit.</a:t>
            </a:r>
          </a:p>
          <a:p>
            <a:r>
              <a:rPr lang="en-IN" sz="1800" dirty="0">
                <a:latin typeface="Times New Roman" pitchFamily="18" charset="0"/>
                <a:cs typeface="Times New Roman" pitchFamily="18" charset="0"/>
              </a:rPr>
              <a:t>If any probem arises in lift unit then controller send the information to the control unit through zigbee.</a:t>
            </a:r>
            <a:endParaRPr lang="en-IN" dirty="0"/>
          </a:p>
          <a:p>
            <a:pPr marL="0" indent="0">
              <a:buNone/>
            </a:pP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3068960"/>
            <a:ext cx="3588990" cy="2518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7364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latin typeface="Times New Roman" pitchFamily="18" charset="0"/>
                <a:cs typeface="Times New Roman" pitchFamily="18" charset="0"/>
              </a:rPr>
              <a:t>Circuit Diagram of Project</a:t>
            </a:r>
            <a:endParaRPr lang="en-US" b="1" dirty="0">
              <a:solidFill>
                <a:srgbClr val="FF0000"/>
              </a:solidFill>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71600" y="1562707"/>
            <a:ext cx="6664581" cy="5295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latin typeface="Times New Roman" pitchFamily="18" charset="0"/>
                <a:cs typeface="Times New Roman" pitchFamily="18" charset="0"/>
              </a:rPr>
              <a:t>Content</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sz="1800" dirty="0">
                <a:latin typeface="Times New Roman" pitchFamily="18" charset="0"/>
                <a:cs typeface="Times New Roman" pitchFamily="18" charset="0"/>
              </a:rPr>
              <a:t>Introduction</a:t>
            </a:r>
          </a:p>
          <a:p>
            <a:r>
              <a:rPr lang="en-US" sz="1800" dirty="0">
                <a:latin typeface="Times New Roman" pitchFamily="18" charset="0"/>
                <a:cs typeface="Times New Roman" pitchFamily="18" charset="0"/>
              </a:rPr>
              <a:t>Need of Project</a:t>
            </a:r>
          </a:p>
          <a:p>
            <a:r>
              <a:rPr lang="en-US" sz="1800" dirty="0">
                <a:latin typeface="Times New Roman" pitchFamily="18" charset="0"/>
                <a:cs typeface="Times New Roman" pitchFamily="18" charset="0"/>
              </a:rPr>
              <a:t>Aim and Objectives of Project</a:t>
            </a:r>
          </a:p>
          <a:p>
            <a:r>
              <a:rPr lang="en-US" sz="1800" dirty="0">
                <a:latin typeface="Times New Roman" pitchFamily="18" charset="0"/>
                <a:cs typeface="Times New Roman" pitchFamily="18" charset="0"/>
              </a:rPr>
              <a:t>Literature Survey</a:t>
            </a:r>
          </a:p>
          <a:p>
            <a:r>
              <a:rPr lang="en-US" sz="1800" dirty="0">
                <a:latin typeface="Times New Roman" pitchFamily="18" charset="0"/>
                <a:cs typeface="Times New Roman" pitchFamily="18" charset="0"/>
              </a:rPr>
              <a:t>System Development</a:t>
            </a:r>
          </a:p>
          <a:p>
            <a:r>
              <a:rPr lang="en-US" sz="1800" dirty="0">
                <a:latin typeface="Times New Roman" pitchFamily="18" charset="0"/>
                <a:cs typeface="Times New Roman" pitchFamily="18" charset="0"/>
              </a:rPr>
              <a:t>Circuit diagram of Project</a:t>
            </a:r>
          </a:p>
          <a:p>
            <a:r>
              <a:rPr lang="en-US" sz="1800" dirty="0">
                <a:latin typeface="Times New Roman" pitchFamily="18" charset="0"/>
                <a:cs typeface="Times New Roman" pitchFamily="18" charset="0"/>
              </a:rPr>
              <a:t>PCB Layout</a:t>
            </a:r>
          </a:p>
          <a:p>
            <a:r>
              <a:rPr lang="en-US" sz="1800" dirty="0">
                <a:latin typeface="Times New Roman" pitchFamily="18" charset="0"/>
                <a:cs typeface="Times New Roman" pitchFamily="18" charset="0"/>
              </a:rPr>
              <a:t>Flowchart </a:t>
            </a:r>
          </a:p>
          <a:p>
            <a:r>
              <a:rPr lang="en-US" sz="1800" dirty="0">
                <a:latin typeface="Times New Roman" pitchFamily="18" charset="0"/>
                <a:cs typeface="Times New Roman" pitchFamily="18" charset="0"/>
              </a:rPr>
              <a:t>Advantages</a:t>
            </a:r>
          </a:p>
          <a:p>
            <a:r>
              <a:rPr lang="en-US" sz="1800" dirty="0">
                <a:latin typeface="Times New Roman" pitchFamily="18" charset="0"/>
                <a:cs typeface="Times New Roman" pitchFamily="18" charset="0"/>
              </a:rPr>
              <a:t>Disadvantages</a:t>
            </a:r>
          </a:p>
          <a:p>
            <a:r>
              <a:rPr lang="en-US" sz="1800" dirty="0">
                <a:latin typeface="Times New Roman" pitchFamily="18" charset="0"/>
                <a:cs typeface="Times New Roman" pitchFamily="18" charset="0"/>
              </a:rPr>
              <a:t>Applications</a:t>
            </a:r>
          </a:p>
          <a:p>
            <a:r>
              <a:rPr lang="en-US" sz="1800" dirty="0">
                <a:latin typeface="Times New Roman" pitchFamily="18" charset="0"/>
                <a:cs typeface="Times New Roman" pitchFamily="18" charset="0"/>
              </a:rPr>
              <a:t>Conclusion</a:t>
            </a:r>
          </a:p>
          <a:p>
            <a:r>
              <a:rPr lang="en-US" sz="1800" dirty="0">
                <a:latin typeface="Times New Roman" pitchFamily="18" charset="0"/>
                <a:cs typeface="Times New Roman" pitchFamily="18" charset="0"/>
              </a:rPr>
              <a:t>Future Scope</a:t>
            </a:r>
          </a:p>
          <a:p>
            <a:r>
              <a:rPr lang="en-US" sz="1800" dirty="0">
                <a:latin typeface="Times New Roman" pitchFamily="18" charset="0"/>
                <a:cs typeface="Times New Roman" pitchFamily="18" charset="0"/>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latin typeface="Times New Roman" pitchFamily="18" charset="0"/>
                <a:cs typeface="Times New Roman" pitchFamily="18" charset="0"/>
              </a:rPr>
              <a:t>PCB layout</a:t>
            </a:r>
            <a:endParaRPr lang="en-US" b="1" dirty="0">
              <a:solidFill>
                <a:srgbClr val="FF0000"/>
              </a:solidFill>
              <a:latin typeface="Times New Roman" pitchFamily="18" charset="0"/>
              <a:cs typeface="Times New Roman" pitchFamily="18" charset="0"/>
            </a:endParaRP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9452" y="1600200"/>
            <a:ext cx="7005096"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IN" b="1" dirty="0">
                <a:solidFill>
                  <a:srgbClr val="FF0000"/>
                </a:solidFill>
                <a:latin typeface="Times New Roman" pitchFamily="18" charset="0"/>
                <a:cs typeface="Times New Roman" pitchFamily="18" charset="0"/>
              </a:rPr>
              <a:t>Flow chart </a:t>
            </a:r>
            <a:r>
              <a:rPr lang="en-IN" sz="2800" dirty="0"/>
              <a:t>(Software)</a:t>
            </a:r>
            <a:endParaRPr lang="en-US" dirty="0"/>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1412777"/>
            <a:ext cx="8568952" cy="4824536"/>
          </a:xfrm>
        </p:spPr>
      </p:pic>
      <p:sp>
        <p:nvSpPr>
          <p:cNvPr id="14" name="TextBox 13"/>
          <p:cNvSpPr txBox="1"/>
          <p:nvPr/>
        </p:nvSpPr>
        <p:spPr>
          <a:xfrm>
            <a:off x="2339752" y="6372036"/>
            <a:ext cx="3888432" cy="276999"/>
          </a:xfrm>
          <a:prstGeom prst="rect">
            <a:avLst/>
          </a:prstGeom>
          <a:noFill/>
        </p:spPr>
        <p:txBody>
          <a:bodyPr wrap="square" rtlCol="0">
            <a:spAutoFit/>
          </a:bodyPr>
          <a:lstStyle/>
          <a:p>
            <a:pPr algn="ctr"/>
            <a:r>
              <a:rPr lang="en-IN" sz="1200" dirty="0">
                <a:latin typeface="Times New Roman" pitchFamily="18" charset="0"/>
                <a:cs typeface="Times New Roman" pitchFamily="18" charset="0"/>
              </a:rPr>
              <a:t>Flowchart of Lift Unit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itchFamily="18" charset="0"/>
                <a:cs typeface="Times New Roman" pitchFamily="18" charset="0"/>
              </a:rPr>
              <a:t>Continued…</a:t>
            </a:r>
          </a:p>
        </p:txBody>
      </p:sp>
      <p:pic>
        <p:nvPicPr>
          <p:cNvPr id="4"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30022"/>
            <a:ext cx="8229600" cy="4266319"/>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itchFamily="18" charset="0"/>
                <a:cs typeface="Times New Roman" pitchFamily="18" charset="0"/>
              </a:rPr>
              <a:t>Continued…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340768"/>
            <a:ext cx="7704874" cy="4785395"/>
          </a:xfrm>
        </p:spPr>
      </p:pic>
      <p:sp>
        <p:nvSpPr>
          <p:cNvPr id="5" name="TextBox 4"/>
          <p:cNvSpPr txBox="1"/>
          <p:nvPr/>
        </p:nvSpPr>
        <p:spPr>
          <a:xfrm>
            <a:off x="2339752" y="6085006"/>
            <a:ext cx="4104456" cy="261610"/>
          </a:xfrm>
          <a:prstGeom prst="rect">
            <a:avLst/>
          </a:prstGeom>
          <a:noFill/>
        </p:spPr>
        <p:txBody>
          <a:bodyPr wrap="square" rtlCol="0">
            <a:spAutoFit/>
          </a:bodyPr>
          <a:lstStyle/>
          <a:p>
            <a:pPr algn="ctr"/>
            <a:r>
              <a:rPr lang="en-IN" sz="1100" dirty="0">
                <a:latin typeface="Times New Roman" pitchFamily="18" charset="0"/>
                <a:cs typeface="Times New Roman" pitchFamily="18" charset="0"/>
              </a:rPr>
              <a:t>Flowchart of Control Unit</a:t>
            </a:r>
          </a:p>
        </p:txBody>
      </p:sp>
    </p:spTree>
    <p:extLst>
      <p:ext uri="{BB962C8B-B14F-4D97-AF65-F5344CB8AC3E}">
        <p14:creationId xmlns:p14="http://schemas.microsoft.com/office/powerpoint/2010/main" val="3223156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latin typeface="Times New Roman" pitchFamily="18" charset="0"/>
                <a:cs typeface="Times New Roman" pitchFamily="18" charset="0"/>
              </a:rPr>
              <a:t>Advantages</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fontAlgn="base">
              <a:buNone/>
            </a:pPr>
            <a:r>
              <a:rPr lang="en-IN" sz="1800" dirty="0">
                <a:latin typeface="Times New Roman" pitchFamily="18" charset="0"/>
                <a:cs typeface="Times New Roman" pitchFamily="18" charset="0"/>
              </a:rPr>
              <a:t>1. This system is Voice operated that’s why handicap people can use this system</a:t>
            </a:r>
          </a:p>
          <a:p>
            <a:pPr marL="0" indent="0" algn="just" fontAlgn="base">
              <a:buNone/>
            </a:pPr>
            <a:r>
              <a:rPr lang="en-IN" sz="1800" dirty="0">
                <a:latin typeface="Times New Roman" pitchFamily="18" charset="0"/>
                <a:cs typeface="Times New Roman" pitchFamily="18" charset="0"/>
              </a:rPr>
              <a:t>2. Consume of less power.</a:t>
            </a:r>
          </a:p>
          <a:p>
            <a:pPr marL="0" indent="0" algn="just" fontAlgn="base">
              <a:buNone/>
            </a:pPr>
            <a:r>
              <a:rPr lang="en-IN" sz="1800" dirty="0">
                <a:latin typeface="Times New Roman" pitchFamily="18" charset="0"/>
                <a:cs typeface="Times New Roman" pitchFamily="18" charset="0"/>
              </a:rPr>
              <a:t>3. Reliable</a:t>
            </a:r>
          </a:p>
          <a:p>
            <a:pPr marL="0" indent="0" algn="just" fontAlgn="base">
              <a:buNone/>
            </a:pPr>
            <a:r>
              <a:rPr lang="en-IN" sz="1800" dirty="0">
                <a:latin typeface="Times New Roman" pitchFamily="18" charset="0"/>
                <a:cs typeface="Times New Roman" pitchFamily="18" charset="0"/>
              </a:rPr>
              <a:t>4. Easy to implement</a:t>
            </a:r>
          </a:p>
          <a:p>
            <a:pPr marL="0" indent="0" algn="just" fontAlgn="base">
              <a:buNone/>
            </a:pPr>
            <a:r>
              <a:rPr lang="en-IN" sz="1800" dirty="0">
                <a:latin typeface="Times New Roman" pitchFamily="18" charset="0"/>
                <a:cs typeface="Times New Roman" pitchFamily="18" charset="0"/>
              </a:rPr>
              <a:t> </a:t>
            </a:r>
          </a:p>
          <a:p>
            <a:pPr marL="0" indent="0">
              <a:buNone/>
            </a:pPr>
            <a:r>
              <a:rPr lang="en-US" sz="1800" b="1" dirty="0"/>
              <a:t> </a:t>
            </a:r>
            <a:endParaRPr lang="en-IN" sz="1800" dirty="0"/>
          </a:p>
          <a:p>
            <a:pPr marL="0" indent="0">
              <a:buNone/>
            </a:pPr>
            <a:endParaRPr lang="en-US" sz="1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latin typeface="Times New Roman" pitchFamily="18" charset="0"/>
                <a:cs typeface="Times New Roman" pitchFamily="18" charset="0"/>
              </a:rPr>
              <a:t>Disadvantages</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fontAlgn="base">
              <a:buNone/>
            </a:pPr>
            <a:r>
              <a:rPr lang="en-IN" sz="1800" dirty="0">
                <a:latin typeface="Times New Roman" pitchFamily="18" charset="0"/>
                <a:cs typeface="Times New Roman" pitchFamily="18" charset="0"/>
              </a:rPr>
              <a:t>1. This system is totally depends on power supply that’s why presence of power is     must.</a:t>
            </a:r>
          </a:p>
          <a:p>
            <a:pPr marL="0" indent="0" algn="just" fontAlgn="base">
              <a:buNone/>
            </a:pPr>
            <a:r>
              <a:rPr lang="en-IN" sz="1800" dirty="0">
                <a:latin typeface="Times New Roman" pitchFamily="18" charset="0"/>
                <a:cs typeface="Times New Roman" pitchFamily="18" charset="0"/>
              </a:rPr>
              <a:t>2. Due to electronics system there is chances of failure is possible.</a:t>
            </a:r>
          </a:p>
          <a:p>
            <a:pPr marL="0" indent="0" algn="just" fontAlgn="base">
              <a:buNone/>
            </a:pPr>
            <a:r>
              <a:rPr lang="en-IN" sz="1800" dirty="0">
                <a:latin typeface="Times New Roman" pitchFamily="18" charset="0"/>
                <a:cs typeface="Times New Roman" pitchFamily="18" charset="0"/>
              </a:rPr>
              <a:t>3. It give the priority of first person which give first command, others are waiting.</a:t>
            </a:r>
          </a:p>
          <a:p>
            <a:pPr marL="0" indent="0" algn="just">
              <a:buNone/>
            </a:pPr>
            <a:endParaRPr lang="en-US" sz="18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latin typeface="Times New Roman" pitchFamily="18" charset="0"/>
                <a:cs typeface="Times New Roman" pitchFamily="18" charset="0"/>
              </a:rPr>
              <a:t>Applications</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fontAlgn="base">
              <a:buNone/>
            </a:pPr>
            <a:r>
              <a:rPr lang="en-IN" sz="1800" dirty="0">
                <a:latin typeface="Times New Roman" pitchFamily="18" charset="0"/>
                <a:cs typeface="Times New Roman" pitchFamily="18" charset="0"/>
              </a:rPr>
              <a:t>1. Similar system used in Tea and coffee vending machine.</a:t>
            </a:r>
          </a:p>
          <a:p>
            <a:pPr marL="0" indent="0" algn="just" fontAlgn="base">
              <a:buNone/>
            </a:pPr>
            <a:r>
              <a:rPr lang="en-IN" sz="1800" dirty="0">
                <a:latin typeface="Times New Roman" pitchFamily="18" charset="0"/>
                <a:cs typeface="Times New Roman" pitchFamily="18" charset="0"/>
              </a:rPr>
              <a:t>2. In hospital </a:t>
            </a:r>
          </a:p>
          <a:p>
            <a:pPr marL="0" indent="0" algn="just" fontAlgn="base">
              <a:buNone/>
            </a:pPr>
            <a:r>
              <a:rPr lang="en-IN" sz="1800" dirty="0">
                <a:latin typeface="Times New Roman" pitchFamily="18" charset="0"/>
                <a:cs typeface="Times New Roman" pitchFamily="18" charset="0"/>
              </a:rPr>
              <a:t>3. Hostel</a:t>
            </a:r>
          </a:p>
          <a:p>
            <a:pPr marL="0" indent="0" algn="just" fontAlgn="base">
              <a:buNone/>
            </a:pPr>
            <a:r>
              <a:rPr lang="en-IN" sz="1800" dirty="0">
                <a:latin typeface="Times New Roman" pitchFamily="18" charset="0"/>
                <a:cs typeface="Times New Roman" pitchFamily="18" charset="0"/>
              </a:rPr>
              <a:t>4. Public places </a:t>
            </a:r>
          </a:p>
          <a:p>
            <a:pPr marL="0" indent="0" algn="just">
              <a:buNone/>
            </a:pPr>
            <a:endParaRPr lang="en-US" sz="1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latin typeface="Times New Roman" pitchFamily="18" charset="0"/>
                <a:cs typeface="Times New Roman" pitchFamily="18" charset="0"/>
              </a:rPr>
              <a:t>Future Scope</a:t>
            </a:r>
            <a:endParaRPr lang="en-US" dirty="0">
              <a:solidFill>
                <a:srgbClr val="FF0000"/>
              </a:solidFill>
            </a:endParaRPr>
          </a:p>
        </p:txBody>
      </p:sp>
      <p:sp>
        <p:nvSpPr>
          <p:cNvPr id="3" name="Content Placeholder 2"/>
          <p:cNvSpPr>
            <a:spLocks noGrp="1"/>
          </p:cNvSpPr>
          <p:nvPr>
            <p:ph idx="1"/>
          </p:nvPr>
        </p:nvSpPr>
        <p:spPr/>
        <p:txBody>
          <a:bodyPr>
            <a:normAutofit/>
          </a:bodyPr>
          <a:lstStyle/>
          <a:p>
            <a:pPr marL="0" indent="0" algn="just">
              <a:buNone/>
            </a:pPr>
            <a:r>
              <a:rPr lang="en-US" sz="1800" dirty="0">
                <a:latin typeface="Times New Roman" pitchFamily="18" charset="0"/>
                <a:cs typeface="Times New Roman" pitchFamily="18" charset="0"/>
              </a:rPr>
              <a:t>1. Authentication: In future use, we can give authentication to provide security. In this only authenticated voice can access secured device (like locker).</a:t>
            </a:r>
            <a:endParaRPr lang="en-IN" sz="1800" dirty="0">
              <a:latin typeface="Times New Roman" pitchFamily="18" charset="0"/>
              <a:cs typeface="Times New Roman" pitchFamily="18" charset="0"/>
            </a:endParaRPr>
          </a:p>
          <a:p>
            <a:pPr marL="0" indent="0" algn="just">
              <a:buNone/>
            </a:pPr>
            <a:endParaRPr lang="en-US" sz="1800" dirty="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2. Sensor: By using sensor we reduce the effort of declaring each and every device a particular name. Example: If a person gives a command light ON sensor will be sense person location and only that light will get ON. </a:t>
            </a:r>
            <a:endParaRPr lang="en-IN" sz="1800" dirty="0">
              <a:latin typeface="Times New Roman" pitchFamily="18" charset="0"/>
              <a:cs typeface="Times New Roman" pitchFamily="18" charset="0"/>
            </a:endParaRPr>
          </a:p>
          <a:p>
            <a:pPr marL="0" indent="0" algn="just">
              <a:buNone/>
            </a:pPr>
            <a:endParaRPr lang="en-US" sz="1800" dirty="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3. Smart Door: The smart doorbell can be made by implementing voice and video calls with the person standing light outside the door and the owner remotely .There by increasing the safety quotient of the system. </a:t>
            </a:r>
            <a:endParaRPr lang="en-IN" sz="1800" dirty="0">
              <a:latin typeface="Times New Roman" pitchFamily="18" charset="0"/>
              <a:cs typeface="Times New Roman" pitchFamily="18" charset="0"/>
            </a:endParaRPr>
          </a:p>
          <a:p>
            <a:pPr marL="0" indent="0" algn="just">
              <a:buNone/>
            </a:pPr>
            <a:r>
              <a:rPr lang="en-US" sz="1800" b="1" dirty="0">
                <a:latin typeface="Times New Roman" pitchFamily="18" charset="0"/>
                <a:cs typeface="Times New Roman" pitchFamily="18" charset="0"/>
              </a:rPr>
              <a:t> </a:t>
            </a:r>
            <a:endParaRPr lang="en-IN" sz="1800" dirty="0">
              <a:latin typeface="Times New Roman" pitchFamily="18" charset="0"/>
              <a:cs typeface="Times New Roman" pitchFamily="18" charset="0"/>
            </a:endParaRPr>
          </a:p>
          <a:p>
            <a:pPr marL="0" indent="0">
              <a:buNone/>
            </a:pPr>
            <a:endParaRPr lang="en-US" sz="1800" dirty="0"/>
          </a:p>
        </p:txBody>
      </p:sp>
    </p:spTree>
    <p:extLst>
      <p:ext uri="{BB962C8B-B14F-4D97-AF65-F5344CB8AC3E}">
        <p14:creationId xmlns:p14="http://schemas.microsoft.com/office/powerpoint/2010/main" val="676992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latin typeface="Times New Roman" pitchFamily="18" charset="0"/>
                <a:cs typeface="Times New Roman" pitchFamily="18" charset="0"/>
              </a:rPr>
              <a:t>Conclusions</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buNone/>
            </a:pPr>
            <a:r>
              <a:rPr lang="en-IN" sz="1800" dirty="0">
                <a:latin typeface="Times New Roman" pitchFamily="18" charset="0"/>
                <a:cs typeface="Times New Roman" pitchFamily="18" charset="0"/>
              </a:rPr>
              <a:t>Elevator is very common to us now days. The voice-controlled elevator is of a great use as it works effortlessly. This system helps to avoid a physical touch to the device and prevent to spread a virus like corona with the help of giving voice command to the system and accordingly system is worked. This is a Long-term solution which operates independently. The actionable recommendations and solutions make sure that any user can use the elevator. Even the user has any kind of disability. Blind and visually impaired people encounter serious problems in leading an independent life due to their reduced perception of the environment. With the help of our system, the blind people, physically challenged people, low heighted person </a:t>
            </a:r>
            <a:r>
              <a:rPr lang="en-IN" sz="1800" dirty="0" err="1">
                <a:latin typeface="Times New Roman" pitchFamily="18" charset="0"/>
                <a:cs typeface="Times New Roman" pitchFamily="18" charset="0"/>
              </a:rPr>
              <a:t>etc</a:t>
            </a:r>
            <a:r>
              <a:rPr lang="en-IN" sz="1800" dirty="0">
                <a:latin typeface="Times New Roman" pitchFamily="18" charset="0"/>
                <a:cs typeface="Times New Roman" pitchFamily="18" charset="0"/>
              </a:rPr>
              <a:t> can use the elevator easily and prevent any awkward situation in front of the normal people. The prototype of the elevator is a useful to take input from user and act accordingly.</a:t>
            </a:r>
          </a:p>
          <a:p>
            <a:pPr marL="0" indent="0" algn="just">
              <a:buNone/>
            </a:pPr>
            <a:r>
              <a:rPr lang="en-US" sz="1800" b="1" dirty="0">
                <a:latin typeface="Times New Roman" pitchFamily="18" charset="0"/>
                <a:cs typeface="Times New Roman" pitchFamily="18" charset="0"/>
              </a:rPr>
              <a:t> </a:t>
            </a:r>
            <a:endParaRPr lang="en-IN" sz="1800" dirty="0">
              <a:latin typeface="Times New Roman" pitchFamily="18" charset="0"/>
              <a:cs typeface="Times New Roman" pitchFamily="18" charset="0"/>
            </a:endParaRPr>
          </a:p>
          <a:p>
            <a:pPr marL="0" indent="0" algn="just">
              <a:buNone/>
            </a:pPr>
            <a:endParaRPr lang="en-US" sz="1800"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latin typeface="Times New Roman" pitchFamily="18" charset="0"/>
                <a:cs typeface="Times New Roman" pitchFamily="18" charset="0"/>
              </a:rPr>
              <a:t>References</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buNone/>
            </a:pPr>
            <a:r>
              <a:rPr lang="en-US" sz="1800" dirty="0">
                <a:latin typeface="Times New Roman" pitchFamily="18" charset="0"/>
                <a:cs typeface="Times New Roman" pitchFamily="18" charset="0"/>
              </a:rPr>
              <a:t>[1] Thomas Mohan, Amrutha K, Anjana Anil Kumar,Helen Johson,Silsha K, Voice Operated Intelligent Lift, IRJET VOL. 05 Issue.06 June 2018.</a:t>
            </a:r>
            <a:endParaRPr lang="en-IN" sz="1800" dirty="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[2]. Farouk Salah Mohamed Saod, Dr Maher M.Abdel Aziz,”Elevator for blind people using voice </a:t>
            </a:r>
            <a:r>
              <a:rPr lang="en-US" sz="1800" dirty="0" err="1">
                <a:latin typeface="Times New Roman" pitchFamily="18" charset="0"/>
                <a:cs typeface="Times New Roman" pitchFamily="18" charset="0"/>
              </a:rPr>
              <a:t>recognition,”International</a:t>
            </a:r>
            <a:r>
              <a:rPr lang="en-US" sz="1800" dirty="0">
                <a:latin typeface="Times New Roman" pitchFamily="18" charset="0"/>
                <a:cs typeface="Times New Roman" pitchFamily="18" charset="0"/>
              </a:rPr>
              <a:t> Journal of Scientific &amp; Engineering Research vol 9 Issue 7,July 18.</a:t>
            </a:r>
            <a:endParaRPr lang="en-IN" sz="1800" dirty="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[3]. </a:t>
            </a:r>
            <a:r>
              <a:rPr lang="en-US" sz="1800" dirty="0" err="1">
                <a:latin typeface="Times New Roman" pitchFamily="18" charset="0"/>
                <a:cs typeface="Times New Roman" pitchFamily="18" charset="0"/>
              </a:rPr>
              <a:t>Kaladharan</a:t>
            </a:r>
            <a:r>
              <a:rPr lang="en-US" sz="1800" dirty="0">
                <a:latin typeface="Times New Roman" pitchFamily="18" charset="0"/>
                <a:cs typeface="Times New Roman" pitchFamily="18" charset="0"/>
              </a:rPr>
              <a:t> N, Assistant </a:t>
            </a:r>
            <a:r>
              <a:rPr lang="en-US" sz="1800" dirty="0" err="1">
                <a:latin typeface="Times New Roman" pitchFamily="18" charset="0"/>
                <a:cs typeface="Times New Roman" pitchFamily="18" charset="0"/>
              </a:rPr>
              <a:t>Professor,Dept</a:t>
            </a:r>
            <a:r>
              <a:rPr lang="en-US" sz="1800" dirty="0">
                <a:latin typeface="Times New Roman" pitchFamily="18" charset="0"/>
                <a:cs typeface="Times New Roman" pitchFamily="18" charset="0"/>
              </a:rPr>
              <a:t>. of Electrical Engineering. </a:t>
            </a:r>
            <a:r>
              <a:rPr lang="en-US" sz="1800" dirty="0" err="1">
                <a:latin typeface="Times New Roman" pitchFamily="18" charset="0"/>
                <a:cs typeface="Times New Roman" pitchFamily="18" charset="0"/>
              </a:rPr>
              <a:t>Annamalai</a:t>
            </a:r>
            <a:r>
              <a:rPr lang="en-US" sz="1800" dirty="0">
                <a:latin typeface="Times New Roman" pitchFamily="18" charset="0"/>
                <a:cs typeface="Times New Roman" pitchFamily="18" charset="0"/>
              </a:rPr>
              <a:t> University, IJIRCCE, "A study of speech recognition" volume.3,issue 9,page 8030-8034,September 2015, </a:t>
            </a:r>
            <a:r>
              <a:rPr lang="en-US" sz="1800" u="sng" dirty="0">
                <a:latin typeface="Times New Roman" pitchFamily="18" charset="0"/>
                <a:cs typeface="Times New Roman" pitchFamily="18" charset="0"/>
                <a:hlinkClick r:id="rId2"/>
              </a:rPr>
              <a:t>https://www.sciencepubco.com/index.php/IJET</a:t>
            </a:r>
            <a:endParaRPr lang="en-IN" sz="1800" dirty="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[4]. </a:t>
            </a:r>
            <a:r>
              <a:rPr lang="en-US" sz="1800" dirty="0" err="1">
                <a:latin typeface="Times New Roman" pitchFamily="18" charset="0"/>
                <a:cs typeface="Times New Roman" pitchFamily="18" charset="0"/>
              </a:rPr>
              <a:t>Mukesh</a:t>
            </a:r>
            <a:r>
              <a:rPr lang="en-US" sz="1800" dirty="0">
                <a:latin typeface="Times New Roman" pitchFamily="18" charset="0"/>
                <a:cs typeface="Times New Roman" pitchFamily="18" charset="0"/>
              </a:rPr>
              <a:t> Kumar, </a:t>
            </a:r>
            <a:r>
              <a:rPr lang="en-US" sz="1800" dirty="0" err="1">
                <a:latin typeface="Times New Roman" pitchFamily="18" charset="0"/>
                <a:cs typeface="Times New Roman" pitchFamily="18" charset="0"/>
              </a:rPr>
              <a:t>Shimi</a:t>
            </a:r>
            <a:r>
              <a:rPr lang="en-US" sz="1800" dirty="0">
                <a:latin typeface="Times New Roman" pitchFamily="18" charset="0"/>
                <a:cs typeface="Times New Roman" pitchFamily="18" charset="0"/>
              </a:rPr>
              <a:t> S.L. Voice Recognition Based Home Automation System for Paralyzed People. International Journal of Advanced Research in Electronics and Communication Engineering (IJARECE). Volume 4, Issue 10, October 2015, http://www.sciencepubco.com/index.php/IJET</a:t>
            </a:r>
            <a:endParaRPr lang="en-IN" sz="1800" dirty="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[5] Li Deng, Fellow, IEEE, and Xiao Li, Member, IEEE, Machine Learning Paradigms or Speech Recognition: An Overview IEEE Transaction on audio, speech and language processing VOL. 21, NO. 5, MAY 2013. </a:t>
            </a:r>
            <a:endParaRPr lang="en-IN" sz="1800" dirty="0">
              <a:latin typeface="Times New Roman" pitchFamily="18" charset="0"/>
              <a:cs typeface="Times New Roman" pitchFamily="18" charset="0"/>
            </a:endParaRPr>
          </a:p>
          <a:p>
            <a:pPr marL="0" indent="0">
              <a:buNone/>
            </a:pPr>
            <a:endParaRPr lang="en-US" sz="21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latin typeface="Times New Roman" pitchFamily="18" charset="0"/>
                <a:cs typeface="Times New Roman" pitchFamily="18" charset="0"/>
              </a:rPr>
              <a:t>Introduction</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buNone/>
            </a:pPr>
            <a:r>
              <a:rPr lang="en-US" sz="1800" dirty="0">
                <a:latin typeface="Times New Roman" pitchFamily="18" charset="0"/>
                <a:cs typeface="Times New Roman" pitchFamily="18" charset="0"/>
              </a:rPr>
              <a:t>Elevator is a turned into the important part in our everyday life. We utilize it from moving products and group of people vertically in large buildings that time elevator is more useful. In present situation elevator is important thing for the shopping center, shopping market, schools, hospitals.Voice to text convertor software technique by which the elevator can be controlled. </a:t>
            </a:r>
          </a:p>
          <a:p>
            <a:pPr marL="0" indent="0" algn="just">
              <a:buNone/>
            </a:pPr>
            <a:r>
              <a:rPr lang="en-US" sz="1800" dirty="0">
                <a:latin typeface="Times New Roman" pitchFamily="18" charset="0"/>
                <a:cs typeface="Times New Roman" pitchFamily="18" charset="0"/>
              </a:rPr>
              <a:t>This project documentation findings and result of a research of elevator control by using wireless technology like Bluetooth module and PIC microcontroller. Thus, the main purpose of this paper is to design voice operated lift control system with the help of wireless technology that is Bluetooth module to design program for this system</a:t>
            </a:r>
          </a:p>
          <a:p>
            <a:pPr marL="0" indent="0" algn="just">
              <a:buNone/>
            </a:pPr>
            <a:r>
              <a:rPr lang="en-US" sz="1800" dirty="0">
                <a:latin typeface="Times New Roman" pitchFamily="18" charset="0"/>
                <a:cs typeface="Times New Roman" pitchFamily="18" charset="0"/>
              </a:rPr>
              <a:t>In this project we try to find out solution over any emergency condition like people lock inside the lift due to cut off power supply or any other technical issue. Then sometimes panic situation occurs. To overcome this problem, we send emergency alert with floor number to control room or security cabin using zigbee communication.</a:t>
            </a:r>
            <a:endParaRPr lang="en-IN" sz="1800" dirty="0">
              <a:latin typeface="Times New Roman" pitchFamily="18" charset="0"/>
              <a:cs typeface="Times New Roman" pitchFamily="18" charset="0"/>
            </a:endParaRPr>
          </a:p>
          <a:p>
            <a:pPr marL="0" indent="0">
              <a:buNone/>
            </a:pPr>
            <a:endParaRPr lang="en-US" sz="12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endParaRPr lang="en-IN" sz="5400" b="1" dirty="0">
              <a:solidFill>
                <a:srgbClr val="00B050"/>
              </a:solidFill>
              <a:latin typeface="Times New Roman" pitchFamily="18" charset="0"/>
              <a:cs typeface="Times New Roman" pitchFamily="18" charset="0"/>
            </a:endParaRPr>
          </a:p>
          <a:p>
            <a:pPr algn="ctr">
              <a:buNone/>
            </a:pPr>
            <a:r>
              <a:rPr lang="en-IN" sz="5400" b="1" dirty="0">
                <a:solidFill>
                  <a:srgbClr val="FF0000"/>
                </a:solidFill>
                <a:latin typeface="Times New Roman" pitchFamily="18" charset="0"/>
                <a:cs typeface="Times New Roman" pitchFamily="18" charset="0"/>
              </a:rPr>
              <a:t>Thank you…</a:t>
            </a:r>
            <a:endParaRPr lang="en-US" sz="5400" b="1" dirty="0">
              <a:solidFill>
                <a:srgbClr val="FF0000"/>
              </a:solidFill>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latin typeface="Times New Roman" pitchFamily="18" charset="0"/>
                <a:cs typeface="Times New Roman" pitchFamily="18" charset="0"/>
              </a:rPr>
              <a:t>Need of Project</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US" sz="1800" dirty="0">
                <a:latin typeface="Times New Roman" pitchFamily="18" charset="0"/>
                <a:cs typeface="Times New Roman" pitchFamily="18" charset="0"/>
              </a:rPr>
              <a:t>Looking towards the current situation of COVID-19, manually operated lift has high rate of spreading the virus as contact of each other while manually operating it. Also for the handicapped person manually operating the lift will not be possible. So to overcome this major drawback, Voice controlled elevator can be a very good option.</a:t>
            </a:r>
            <a:endParaRPr lang="en-IN"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At present, the lift is operated by buttons which is difficult to operate for blind people and people with disability. When the blind and disabled people are alone, they find it difficult to operate the lift so, this is a problem for these categories of people while using the lift.</a:t>
            </a:r>
            <a:endParaRPr lang="en-IN"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One more drawback of the current lift is when any emergency problem arises in the lift when people inside the lift then sometimes provide help cannot possible in time. So many times, the panic situation can occur.</a:t>
            </a:r>
            <a:endParaRPr lang="en-IN" sz="1800"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864096"/>
          </a:xfrm>
        </p:spPr>
        <p:txBody>
          <a:bodyPr>
            <a:normAutofit/>
          </a:bodyPr>
          <a:lstStyle/>
          <a:p>
            <a:r>
              <a:rPr lang="en-IN" b="1" dirty="0">
                <a:solidFill>
                  <a:srgbClr val="FF0000"/>
                </a:solidFill>
                <a:latin typeface="Times New Roman" pitchFamily="18" charset="0"/>
                <a:cs typeface="Times New Roman" pitchFamily="18" charset="0"/>
              </a:rPr>
              <a:t>Aim</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3717032"/>
            <a:ext cx="8229600" cy="2409131"/>
          </a:xfrm>
        </p:spPr>
        <p:txBody>
          <a:bodyPr>
            <a:normAutofit/>
          </a:bodyPr>
          <a:lstStyle/>
          <a:p>
            <a:pPr lvl="0" algn="just">
              <a:buFont typeface="+mj-lt"/>
              <a:buAutoNum type="arabicPeriod"/>
            </a:pPr>
            <a:r>
              <a:rPr lang="en-US" sz="1800" dirty="0"/>
              <a:t>Operation of lift through voice commands.</a:t>
            </a:r>
            <a:endParaRPr lang="en-IN" sz="1800" dirty="0"/>
          </a:p>
          <a:p>
            <a:pPr lvl="0" algn="just">
              <a:buFont typeface="+mj-lt"/>
              <a:buAutoNum type="arabicPeriod"/>
            </a:pPr>
            <a:r>
              <a:rPr lang="en-US" sz="1800" dirty="0"/>
              <a:t>It is operated on the voice of any person.</a:t>
            </a:r>
            <a:endParaRPr lang="en-IN" sz="1800" dirty="0"/>
          </a:p>
          <a:p>
            <a:pPr lvl="0" algn="just">
              <a:buFont typeface="+mj-lt"/>
              <a:buAutoNum type="arabicPeriod"/>
            </a:pPr>
            <a:r>
              <a:rPr lang="en-US" sz="1800" dirty="0"/>
              <a:t>To highlight key provisions on the use of voice-operated lift for handicap person.If in case of any emergency happening then wireless alert send to control room.</a:t>
            </a:r>
            <a:r>
              <a:rPr lang="en-US" sz="1800" b="1" dirty="0"/>
              <a:t> </a:t>
            </a:r>
            <a:endParaRPr lang="en-IN" sz="1800" dirty="0"/>
          </a:p>
          <a:p>
            <a:pPr>
              <a:buNone/>
            </a:pPr>
            <a:endParaRPr lang="en-IN" sz="1800" dirty="0">
              <a:latin typeface="Times New Roman" pitchFamily="18" charset="0"/>
              <a:cs typeface="Times New Roman" pitchFamily="18" charset="0"/>
            </a:endParaRPr>
          </a:p>
          <a:p>
            <a:pPr>
              <a:buNone/>
            </a:pPr>
            <a:endParaRPr lang="en-IN" sz="1800" dirty="0"/>
          </a:p>
          <a:p>
            <a:pPr>
              <a:buNone/>
            </a:pPr>
            <a:endParaRPr lang="en-US" dirty="0"/>
          </a:p>
        </p:txBody>
      </p:sp>
      <p:sp>
        <p:nvSpPr>
          <p:cNvPr id="4" name="Title 1"/>
          <p:cNvSpPr txBox="1">
            <a:spLocks/>
          </p:cNvSpPr>
          <p:nvPr/>
        </p:nvSpPr>
        <p:spPr>
          <a:xfrm>
            <a:off x="539552" y="2636912"/>
            <a:ext cx="8229600" cy="9361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b="1" dirty="0">
                <a:solidFill>
                  <a:srgbClr val="FF0000"/>
                </a:solidFill>
                <a:latin typeface="Times New Roman" pitchFamily="18" charset="0"/>
                <a:cs typeface="Times New Roman" pitchFamily="18" charset="0"/>
              </a:rPr>
              <a:t>Objectives of Project</a:t>
            </a:r>
            <a:endParaRPr lang="en-US" b="1" dirty="0">
              <a:solidFill>
                <a:srgbClr val="FF0000"/>
              </a:solidFill>
              <a:latin typeface="Times New Roman" pitchFamily="18" charset="0"/>
              <a:cs typeface="Times New Roman" pitchFamily="18" charset="0"/>
            </a:endParaRPr>
          </a:p>
        </p:txBody>
      </p:sp>
      <p:sp>
        <p:nvSpPr>
          <p:cNvPr id="5" name="Title 1"/>
          <p:cNvSpPr txBox="1">
            <a:spLocks/>
          </p:cNvSpPr>
          <p:nvPr/>
        </p:nvSpPr>
        <p:spPr>
          <a:xfrm>
            <a:off x="539552" y="1317179"/>
            <a:ext cx="8229600" cy="92211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lgn="l">
              <a:buFont typeface="Arial" pitchFamily="34" charset="0"/>
              <a:buChar char="•"/>
            </a:pPr>
            <a:endParaRPr lang="en-US" b="1" dirty="0">
              <a:solidFill>
                <a:srgbClr val="00B050"/>
              </a:solidFill>
              <a:latin typeface="Times New Roman" pitchFamily="18" charset="0"/>
              <a:cs typeface="Times New Roman" pitchFamily="18" charset="0"/>
            </a:endParaRPr>
          </a:p>
        </p:txBody>
      </p:sp>
      <p:sp>
        <p:nvSpPr>
          <p:cNvPr id="6" name="Title 1"/>
          <p:cNvSpPr txBox="1">
            <a:spLocks/>
          </p:cNvSpPr>
          <p:nvPr/>
        </p:nvSpPr>
        <p:spPr>
          <a:xfrm>
            <a:off x="590178" y="980728"/>
            <a:ext cx="8229600" cy="165618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sz="2000" dirty="0">
              <a:latin typeface="Times New Roman" pitchFamily="18" charset="0"/>
              <a:cs typeface="Times New Roman" pitchFamily="18" charset="0"/>
            </a:endParaRPr>
          </a:p>
          <a:p>
            <a:pPr algn="l"/>
            <a:endParaRPr lang="en-US" sz="2400" dirty="0">
              <a:latin typeface="Times New Roman" pitchFamily="18" charset="0"/>
              <a:cs typeface="Times New Roman" pitchFamily="18" charset="0"/>
            </a:endParaRPr>
          </a:p>
        </p:txBody>
      </p:sp>
      <p:sp>
        <p:nvSpPr>
          <p:cNvPr id="7" name="TextBox 6"/>
          <p:cNvSpPr txBox="1"/>
          <p:nvPr/>
        </p:nvSpPr>
        <p:spPr>
          <a:xfrm>
            <a:off x="539552" y="1124744"/>
            <a:ext cx="8229600" cy="1200329"/>
          </a:xfrm>
          <a:prstGeom prst="rect">
            <a:avLst/>
          </a:prstGeom>
          <a:noFill/>
        </p:spPr>
        <p:txBody>
          <a:bodyPr wrap="square" rtlCol="0">
            <a:spAutoFit/>
          </a:bodyPr>
          <a:lstStyle/>
          <a:p>
            <a:pPr algn="just"/>
            <a:r>
              <a:rPr lang="en-US" dirty="0">
                <a:latin typeface="Times New Roman" pitchFamily="18" charset="0"/>
                <a:cs typeface="Times New Roman" pitchFamily="18" charset="0"/>
              </a:rPr>
              <a:t>The main aim of this project is to design and construct a voice operated lift/elevator control system. This system acts as human-machine communication system. Speech recognition is the process of recognizing the spoken words to take the necessary actions accordingly.</a:t>
            </a:r>
            <a:endParaRPr lang="en-IN"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IN" b="1" dirty="0">
                <a:solidFill>
                  <a:srgbClr val="FF0000"/>
                </a:solidFill>
                <a:latin typeface="Times New Roman" pitchFamily="18" charset="0"/>
                <a:cs typeface="Times New Roman" pitchFamily="18" charset="0"/>
              </a:rPr>
              <a:t>Literature Survey</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307901"/>
            <a:ext cx="8229600" cy="4857403"/>
          </a:xfrm>
        </p:spPr>
        <p:txBody>
          <a:bodyPr>
            <a:normAutofit/>
          </a:bodyPr>
          <a:lstStyle/>
          <a:p>
            <a:pPr marL="0" indent="0">
              <a:buNone/>
            </a:pPr>
            <a:endParaRPr lang="en-IN" dirty="0"/>
          </a:p>
          <a:p>
            <a:pPr>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52041744"/>
              </p:ext>
            </p:extLst>
          </p:nvPr>
        </p:nvGraphicFramePr>
        <p:xfrm>
          <a:off x="323528" y="1412776"/>
          <a:ext cx="8496944" cy="4904094"/>
        </p:xfrm>
        <a:graphic>
          <a:graphicData uri="http://schemas.openxmlformats.org/drawingml/2006/table">
            <a:tbl>
              <a:tblPr firstRow="1" bandRow="1">
                <a:tableStyleId>{5940675A-B579-460E-94D1-54222C63F5DA}</a:tableStyleId>
              </a:tblPr>
              <a:tblGrid>
                <a:gridCol w="792088">
                  <a:extLst>
                    <a:ext uri="{9D8B030D-6E8A-4147-A177-3AD203B41FA5}">
                      <a16:colId xmlns:a16="http://schemas.microsoft.com/office/drawing/2014/main" val="20000"/>
                    </a:ext>
                  </a:extLst>
                </a:gridCol>
                <a:gridCol w="7704856">
                  <a:extLst>
                    <a:ext uri="{9D8B030D-6E8A-4147-A177-3AD203B41FA5}">
                      <a16:colId xmlns:a16="http://schemas.microsoft.com/office/drawing/2014/main" val="20001"/>
                    </a:ext>
                  </a:extLst>
                </a:gridCol>
              </a:tblGrid>
              <a:tr h="486087">
                <a:tc>
                  <a:txBody>
                    <a:bodyPr/>
                    <a:lstStyle/>
                    <a:p>
                      <a:pPr algn="ctr"/>
                      <a:r>
                        <a:rPr lang="en-US" b="1" dirty="0" err="1">
                          <a:latin typeface="Times New Roman" pitchFamily="18" charset="0"/>
                          <a:cs typeface="Times New Roman" pitchFamily="18" charset="0"/>
                        </a:rPr>
                        <a:t>Sr</a:t>
                      </a:r>
                      <a:r>
                        <a:rPr lang="en-US" b="1" baseline="0" dirty="0">
                          <a:latin typeface="Times New Roman" pitchFamily="18" charset="0"/>
                          <a:cs typeface="Times New Roman" pitchFamily="18" charset="0"/>
                        </a:rPr>
                        <a:t> no.</a:t>
                      </a:r>
                      <a:endParaRPr lang="en-IN" b="1" dirty="0">
                        <a:latin typeface="Times New Roman" pitchFamily="18" charset="0"/>
                        <a:cs typeface="Times New Roman" pitchFamily="18" charset="0"/>
                      </a:endParaRPr>
                    </a:p>
                  </a:txBody>
                  <a:tcPr/>
                </a:tc>
                <a:tc>
                  <a:txBody>
                    <a:bodyPr/>
                    <a:lstStyle/>
                    <a:p>
                      <a:pPr algn="ctr"/>
                      <a:r>
                        <a:rPr lang="en-US" b="1" dirty="0">
                          <a:latin typeface="Times New Roman" pitchFamily="18" charset="0"/>
                          <a:cs typeface="Times New Roman" pitchFamily="18" charset="0"/>
                        </a:rPr>
                        <a:t>Paper Name</a:t>
                      </a:r>
                      <a:endParaRPr lang="en-IN" b="1"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881802">
                <a:tc>
                  <a:txBody>
                    <a:bodyPr/>
                    <a:lstStyle/>
                    <a:p>
                      <a:pPr algn="ctr"/>
                      <a:r>
                        <a:rPr lang="en-US" dirty="0"/>
                        <a:t>1.</a:t>
                      </a:r>
                      <a:endParaRPr lang="en-IN"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Thomas Mohan, Amrutha K, Anjana Anil Kumar,Helen Johson,Silsha K, Voice Operated Intelligent Lift, IRJET VOL. 05 Issue.06 June 2018.</a:t>
                      </a:r>
                      <a:endParaRPr lang="en-IN" sz="1800" dirty="0">
                        <a:latin typeface="Times New Roman" pitchFamily="18" charset="0"/>
                        <a:cs typeface="Times New Roman" pitchFamily="18" charset="0"/>
                      </a:endParaRPr>
                    </a:p>
                    <a:p>
                      <a:endParaRPr lang="en-IN" dirty="0"/>
                    </a:p>
                  </a:txBody>
                  <a:tcPr/>
                </a:tc>
                <a:extLst>
                  <a:ext uri="{0D108BD9-81ED-4DB2-BD59-A6C34878D82A}">
                    <a16:rowId xmlns:a16="http://schemas.microsoft.com/office/drawing/2014/main" val="10001"/>
                  </a:ext>
                </a:extLst>
              </a:tr>
              <a:tr h="486087">
                <a:tc>
                  <a:txBody>
                    <a:bodyPr/>
                    <a:lstStyle/>
                    <a:p>
                      <a:pPr algn="ctr"/>
                      <a:r>
                        <a:rPr lang="en-US" dirty="0"/>
                        <a:t>2.</a:t>
                      </a:r>
                      <a:endParaRPr lang="en-IN" dirty="0"/>
                    </a:p>
                  </a:txBody>
                  <a:tcPr/>
                </a:tc>
                <a:tc>
                  <a:txBody>
                    <a:bodyPr/>
                    <a:lstStyle/>
                    <a:p>
                      <a:r>
                        <a:rPr lang="en-US" dirty="0">
                          <a:latin typeface="Times New Roman" pitchFamily="18" charset="0"/>
                          <a:cs typeface="Times New Roman" pitchFamily="18" charset="0"/>
                        </a:rPr>
                        <a:t>International Journal of scientific</a:t>
                      </a:r>
                      <a:r>
                        <a:rPr lang="en-US" baseline="0" dirty="0">
                          <a:latin typeface="Times New Roman" pitchFamily="18" charset="0"/>
                          <a:cs typeface="Times New Roman" pitchFamily="18" charset="0"/>
                        </a:rPr>
                        <a:t> research in computer </a:t>
                      </a:r>
                      <a:r>
                        <a:rPr lang="en-US" baseline="0" dirty="0" err="1">
                          <a:latin typeface="Times New Roman" pitchFamily="18" charset="0"/>
                          <a:cs typeface="Times New Roman" pitchFamily="18" charset="0"/>
                        </a:rPr>
                        <a:t>science,Engineering</a:t>
                      </a:r>
                      <a:r>
                        <a:rPr lang="en-US" baseline="0" dirty="0">
                          <a:latin typeface="Times New Roman" pitchFamily="18" charset="0"/>
                          <a:cs typeface="Times New Roman" pitchFamily="18" charset="0"/>
                        </a:rPr>
                        <a:t> and information technology ISSN:2456-3307</a:t>
                      </a:r>
                      <a:endParaRPr lang="en-IN" dirty="0"/>
                    </a:p>
                  </a:txBody>
                  <a:tcPr/>
                </a:tc>
                <a:extLst>
                  <a:ext uri="{0D108BD9-81ED-4DB2-BD59-A6C34878D82A}">
                    <a16:rowId xmlns:a16="http://schemas.microsoft.com/office/drawing/2014/main" val="10002"/>
                  </a:ext>
                </a:extLst>
              </a:tr>
              <a:tr h="486087">
                <a:tc>
                  <a:txBody>
                    <a:bodyPr/>
                    <a:lstStyle/>
                    <a:p>
                      <a:pPr algn="ctr"/>
                      <a:r>
                        <a:rPr lang="en-US" dirty="0"/>
                        <a:t>3.</a:t>
                      </a:r>
                      <a:endParaRPr lang="en-IN"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err="1">
                          <a:latin typeface="Times New Roman" pitchFamily="18" charset="0"/>
                          <a:cs typeface="Times New Roman" pitchFamily="18" charset="0"/>
                        </a:rPr>
                        <a:t>Kaladharan</a:t>
                      </a:r>
                      <a:r>
                        <a:rPr lang="en-US" sz="1800" dirty="0">
                          <a:latin typeface="Times New Roman" pitchFamily="18" charset="0"/>
                          <a:cs typeface="Times New Roman" pitchFamily="18" charset="0"/>
                        </a:rPr>
                        <a:t> N, Assistant </a:t>
                      </a:r>
                      <a:r>
                        <a:rPr lang="en-US" sz="1800" dirty="0" err="1">
                          <a:latin typeface="Times New Roman" pitchFamily="18" charset="0"/>
                          <a:cs typeface="Times New Roman" pitchFamily="18" charset="0"/>
                        </a:rPr>
                        <a:t>Professor,Dept</a:t>
                      </a:r>
                      <a:r>
                        <a:rPr lang="en-US" sz="1800" dirty="0">
                          <a:latin typeface="Times New Roman" pitchFamily="18" charset="0"/>
                          <a:cs typeface="Times New Roman" pitchFamily="18" charset="0"/>
                        </a:rPr>
                        <a:t>. of Electrical Engineering. </a:t>
                      </a:r>
                      <a:r>
                        <a:rPr lang="en-US" sz="1800" dirty="0" err="1">
                          <a:latin typeface="Times New Roman" pitchFamily="18" charset="0"/>
                          <a:cs typeface="Times New Roman" pitchFamily="18" charset="0"/>
                        </a:rPr>
                        <a:t>Annamalai</a:t>
                      </a:r>
                      <a:r>
                        <a:rPr lang="en-US" sz="1800" dirty="0">
                          <a:latin typeface="Times New Roman" pitchFamily="18" charset="0"/>
                          <a:cs typeface="Times New Roman" pitchFamily="18" charset="0"/>
                        </a:rPr>
                        <a:t> University, IJIRCCE, "A study of speech recognition" volume.3,issue 9,page 8030-8034,September 2015, </a:t>
                      </a:r>
                      <a:r>
                        <a:rPr lang="en-US" sz="1800" u="sng" dirty="0">
                          <a:latin typeface="Times New Roman" pitchFamily="18" charset="0"/>
                          <a:cs typeface="Times New Roman" pitchFamily="18" charset="0"/>
                          <a:hlinkClick r:id="rId2"/>
                        </a:rPr>
                        <a:t>https://www.sciencepubco.com/index.php/IJET</a:t>
                      </a:r>
                      <a:endParaRPr lang="en-IN" sz="1800" dirty="0">
                        <a:latin typeface="Times New Roman" pitchFamily="18" charset="0"/>
                        <a:cs typeface="Times New Roman" pitchFamily="18" charset="0"/>
                      </a:endParaRPr>
                    </a:p>
                    <a:p>
                      <a:endParaRPr lang="en-IN" dirty="0"/>
                    </a:p>
                  </a:txBody>
                  <a:tcPr/>
                </a:tc>
                <a:extLst>
                  <a:ext uri="{0D108BD9-81ED-4DB2-BD59-A6C34878D82A}">
                    <a16:rowId xmlns:a16="http://schemas.microsoft.com/office/drawing/2014/main" val="10003"/>
                  </a:ext>
                </a:extLst>
              </a:tr>
              <a:tr h="486087">
                <a:tc>
                  <a:txBody>
                    <a:bodyPr/>
                    <a:lstStyle/>
                    <a:p>
                      <a:pPr algn="ctr"/>
                      <a:r>
                        <a:rPr lang="en-US" dirty="0"/>
                        <a:t>4.</a:t>
                      </a:r>
                      <a:endParaRPr lang="en-IN" dirty="0"/>
                    </a:p>
                  </a:txBody>
                  <a:tcPr/>
                </a:tc>
                <a:tc>
                  <a:txBody>
                    <a:bodyPr/>
                    <a:lstStyle/>
                    <a:p>
                      <a:r>
                        <a:rPr lang="en-US" dirty="0"/>
                        <a:t>International journal of electrical and electronics research ISSN 2348-6988</a:t>
                      </a:r>
                      <a:endParaRPr lang="en-IN" dirty="0"/>
                    </a:p>
                  </a:txBody>
                  <a:tcPr/>
                </a:tc>
                <a:extLst>
                  <a:ext uri="{0D108BD9-81ED-4DB2-BD59-A6C34878D82A}">
                    <a16:rowId xmlns:a16="http://schemas.microsoft.com/office/drawing/2014/main" val="10004"/>
                  </a:ext>
                </a:extLst>
              </a:tr>
              <a:tr h="486087">
                <a:tc>
                  <a:txBody>
                    <a:bodyPr/>
                    <a:lstStyle/>
                    <a:p>
                      <a:pPr algn="ctr"/>
                      <a:r>
                        <a:rPr lang="en-IN" dirty="0"/>
                        <a:t>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Li Deng, Fellow, IEEE, and Xiao Li, Member, IEEE, Machine Learning Paradigms or Speech Recognition: An Overview IEEE Transaction on audio, speech and language processing VOL. 21, NO. 5, MAY 2013. </a:t>
                      </a:r>
                      <a:endParaRPr lang="en-IN" sz="1800" dirty="0">
                        <a:latin typeface="Times New Roman" pitchFamily="18" charset="0"/>
                        <a:cs typeface="Times New Roman" pitchFamily="18" charset="0"/>
                      </a:endParaRPr>
                    </a:p>
                    <a:p>
                      <a:endParaRPr lang="en-IN"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92587123"/>
              </p:ext>
            </p:extLst>
          </p:nvPr>
        </p:nvGraphicFramePr>
        <p:xfrm>
          <a:off x="395536" y="908720"/>
          <a:ext cx="8208912" cy="2857232"/>
        </p:xfrm>
        <a:graphic>
          <a:graphicData uri="http://schemas.openxmlformats.org/drawingml/2006/table">
            <a:tbl>
              <a:tblPr firstRow="1" bandRow="1">
                <a:tableStyleId>{5940675A-B579-460E-94D1-54222C63F5DA}</a:tableStyleId>
              </a:tblPr>
              <a:tblGrid>
                <a:gridCol w="807598">
                  <a:extLst>
                    <a:ext uri="{9D8B030D-6E8A-4147-A177-3AD203B41FA5}">
                      <a16:colId xmlns:a16="http://schemas.microsoft.com/office/drawing/2014/main" val="20000"/>
                    </a:ext>
                  </a:extLst>
                </a:gridCol>
                <a:gridCol w="7401314">
                  <a:extLst>
                    <a:ext uri="{9D8B030D-6E8A-4147-A177-3AD203B41FA5}">
                      <a16:colId xmlns:a16="http://schemas.microsoft.com/office/drawing/2014/main" val="20001"/>
                    </a:ext>
                  </a:extLst>
                </a:gridCol>
              </a:tblGrid>
              <a:tr h="468496">
                <a:tc>
                  <a:txBody>
                    <a:bodyPr/>
                    <a:lstStyle/>
                    <a:p>
                      <a:pPr algn="ctr"/>
                      <a:r>
                        <a:rPr lang="en-US" dirty="0"/>
                        <a:t>6.</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Volume</a:t>
                      </a:r>
                      <a:r>
                        <a:rPr lang="en-US" baseline="0" dirty="0"/>
                        <a:t> 6, Issue 5, may-2021</a:t>
                      </a:r>
                      <a:r>
                        <a:rPr lang="en-IN" baseline="0" dirty="0"/>
                        <a:t> </a:t>
                      </a:r>
                      <a:r>
                        <a:rPr lang="en-US" dirty="0"/>
                        <a:t>International</a:t>
                      </a:r>
                      <a:r>
                        <a:rPr lang="en-US" baseline="0" dirty="0"/>
                        <a:t> Journal of Innovative Science and research technology</a:t>
                      </a:r>
                      <a:r>
                        <a:rPr lang="en-US" dirty="0"/>
                        <a:t> </a:t>
                      </a:r>
                      <a:endParaRPr lang="en-IN" dirty="0"/>
                    </a:p>
                  </a:txBody>
                  <a:tcPr/>
                </a:tc>
                <a:extLst>
                  <a:ext uri="{0D108BD9-81ED-4DB2-BD59-A6C34878D82A}">
                    <a16:rowId xmlns:a16="http://schemas.microsoft.com/office/drawing/2014/main" val="10000"/>
                  </a:ext>
                </a:extLst>
              </a:tr>
              <a:tr h="468496">
                <a:tc>
                  <a:txBody>
                    <a:bodyPr/>
                    <a:lstStyle/>
                    <a:p>
                      <a:pPr algn="ctr"/>
                      <a:r>
                        <a:rPr lang="en-US" dirty="0"/>
                        <a:t>7.</a:t>
                      </a:r>
                      <a:endParaRPr lang="en-IN" dirty="0"/>
                    </a:p>
                  </a:txBody>
                  <a:tcPr/>
                </a:tc>
                <a:tc>
                  <a:txBody>
                    <a:bodyPr/>
                    <a:lstStyle/>
                    <a:p>
                      <a:r>
                        <a:rPr lang="en-US" dirty="0"/>
                        <a:t>International</a:t>
                      </a:r>
                      <a:r>
                        <a:rPr lang="en-US" baseline="0" dirty="0"/>
                        <a:t> Journal of Research in Engineering , Science and Management volume-1,Issue-11.November 2018</a:t>
                      </a:r>
                      <a:endParaRPr lang="en-IN" dirty="0"/>
                    </a:p>
                  </a:txBody>
                  <a:tcPr/>
                </a:tc>
                <a:extLst>
                  <a:ext uri="{0D108BD9-81ED-4DB2-BD59-A6C34878D82A}">
                    <a16:rowId xmlns:a16="http://schemas.microsoft.com/office/drawing/2014/main" val="10001"/>
                  </a:ext>
                </a:extLst>
              </a:tr>
              <a:tr h="468496">
                <a:tc>
                  <a:txBody>
                    <a:bodyPr/>
                    <a:lstStyle/>
                    <a:p>
                      <a:pPr algn="ctr"/>
                      <a:r>
                        <a:rPr lang="en-US" dirty="0"/>
                        <a:t>8.</a:t>
                      </a:r>
                      <a:endParaRPr lang="en-IN" dirty="0"/>
                    </a:p>
                  </a:txBody>
                  <a:tcPr/>
                </a:tc>
                <a:tc>
                  <a:txBody>
                    <a:bodyPr/>
                    <a:lstStyle/>
                    <a:p>
                      <a:r>
                        <a:rPr lang="en-US" dirty="0">
                          <a:latin typeface="Times New Roman" pitchFamily="18" charset="0"/>
                          <a:cs typeface="Times New Roman" pitchFamily="18" charset="0"/>
                        </a:rPr>
                        <a:t>International research journal of</a:t>
                      </a:r>
                      <a:r>
                        <a:rPr lang="en-US" baseline="0" dirty="0">
                          <a:latin typeface="Times New Roman" pitchFamily="18" charset="0"/>
                          <a:cs typeface="Times New Roman" pitchFamily="18" charset="0"/>
                        </a:rPr>
                        <a:t> Engineering and Technology(IRJET)</a:t>
                      </a:r>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468496">
                <a:tc>
                  <a:txBody>
                    <a:bodyPr/>
                    <a:lstStyle/>
                    <a:p>
                      <a:pPr algn="ctr"/>
                      <a:r>
                        <a:rPr lang="en-US" dirty="0"/>
                        <a:t>9.</a:t>
                      </a:r>
                      <a:endParaRPr lang="en-IN" dirty="0"/>
                    </a:p>
                  </a:txBody>
                  <a:tcPr/>
                </a:tc>
                <a:tc>
                  <a:txBody>
                    <a:bodyPr/>
                    <a:lstStyle/>
                    <a:p>
                      <a:r>
                        <a:rPr lang="en-US" dirty="0"/>
                        <a:t>2019 Journal</a:t>
                      </a:r>
                      <a:r>
                        <a:rPr lang="en-US" baseline="0" dirty="0"/>
                        <a:t> of Emerging </a:t>
                      </a:r>
                      <a:r>
                        <a:rPr lang="en-US" baseline="0" dirty="0" err="1"/>
                        <a:t>technologis</a:t>
                      </a:r>
                      <a:r>
                        <a:rPr lang="en-US" baseline="0" dirty="0"/>
                        <a:t> and innovative research(JETIR)</a:t>
                      </a:r>
                      <a:endParaRPr lang="en-IN" dirty="0"/>
                    </a:p>
                  </a:txBody>
                  <a:tcPr/>
                </a:tc>
                <a:extLst>
                  <a:ext uri="{0D108BD9-81ED-4DB2-BD59-A6C34878D82A}">
                    <a16:rowId xmlns:a16="http://schemas.microsoft.com/office/drawing/2014/main" val="10003"/>
                  </a:ext>
                </a:extLst>
              </a:tr>
              <a:tr h="468496">
                <a:tc>
                  <a:txBody>
                    <a:bodyPr/>
                    <a:lstStyle/>
                    <a:p>
                      <a:pPr algn="ctr"/>
                      <a:r>
                        <a:rPr lang="en-US" dirty="0"/>
                        <a:t>10.</a:t>
                      </a:r>
                      <a:endParaRPr lang="en-IN" dirty="0"/>
                    </a:p>
                  </a:txBody>
                  <a:tcPr/>
                </a:tc>
                <a:tc>
                  <a:txBody>
                    <a:bodyPr/>
                    <a:lstStyle/>
                    <a:p>
                      <a:r>
                        <a:rPr lang="en-US" dirty="0">
                          <a:latin typeface="Times New Roman" pitchFamily="18" charset="0"/>
                          <a:cs typeface="Times New Roman" pitchFamily="18" charset="0"/>
                        </a:rPr>
                        <a:t>International Journal of scientific</a:t>
                      </a:r>
                      <a:r>
                        <a:rPr lang="en-US" baseline="0" dirty="0">
                          <a:latin typeface="Times New Roman" pitchFamily="18" charset="0"/>
                          <a:cs typeface="Times New Roman" pitchFamily="18" charset="0"/>
                        </a:rPr>
                        <a:t> and Engineering research volume 9,issue 7, July 2018</a:t>
                      </a:r>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62033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IN" b="1" dirty="0">
                <a:solidFill>
                  <a:srgbClr val="FF0000"/>
                </a:solidFill>
                <a:latin typeface="Times New Roman" pitchFamily="18" charset="0"/>
                <a:cs typeface="Times New Roman" pitchFamily="18" charset="0"/>
              </a:rPr>
              <a:t>Literature Survey</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68760"/>
            <a:ext cx="8229600" cy="4857403"/>
          </a:xfrm>
        </p:spPr>
        <p:txBody>
          <a:bodyPr>
            <a:normAutofit/>
          </a:bodyPr>
          <a:lstStyle/>
          <a:p>
            <a:r>
              <a:rPr lang="en-IN" dirty="0">
                <a:latin typeface="Times New Roman" pitchFamily="18" charset="0"/>
                <a:cs typeface="Times New Roman" pitchFamily="18" charset="0"/>
              </a:rPr>
              <a:t>Comparison of our System with existing System of same type</a:t>
            </a:r>
            <a:endParaRPr lang="en-US" dirty="0">
              <a:latin typeface="Times New Roman" pitchFamily="18" charset="0"/>
              <a:cs typeface="Times New Roman" pitchFamily="18" charset="0"/>
            </a:endParaRPr>
          </a:p>
          <a:p>
            <a:pPr marL="0" indent="0" algn="just">
              <a:buNone/>
            </a:pPr>
            <a:endParaRPr lang="en-US" sz="1800" dirty="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Elevator operated on voice so maintenance cost for keypad which is use previously also reduces. A voice recognition program and its connection with the controller can supply sufficient amount of commands necessary for the elevator control on which the elevator will operated. The old elevators where having many drawbacks like there were key press problem and time required to press one key was also more.</a:t>
            </a:r>
            <a:br>
              <a:rPr lang="en-US" sz="1800" dirty="0">
                <a:latin typeface="Times New Roman" pitchFamily="18" charset="0"/>
                <a:cs typeface="Times New Roman" pitchFamily="18" charset="0"/>
              </a:rPr>
            </a:br>
            <a:endParaRPr lang="en-IN" sz="1800" dirty="0">
              <a:latin typeface="Times New Roman" pitchFamily="18" charset="0"/>
              <a:cs typeface="Times New Roman" pitchFamily="18" charset="0"/>
            </a:endParaRPr>
          </a:p>
          <a:p>
            <a:pPr marL="0" indent="0">
              <a:buNone/>
            </a:pPr>
            <a:endParaRPr lang="en-IN" dirty="0"/>
          </a:p>
          <a:p>
            <a:pPr>
              <a:buNone/>
            </a:pPr>
            <a:endParaRPr lang="en-IN" dirty="0"/>
          </a:p>
          <a:p>
            <a:pPr>
              <a:buNone/>
            </a:pPr>
            <a:r>
              <a:rPr lang="en-IN" dirty="0"/>
              <a:t> </a:t>
            </a:r>
          </a:p>
          <a:p>
            <a:endParaRPr lang="en-IN" dirty="0">
              <a:latin typeface="Times New Roman" pitchFamily="18" charset="0"/>
              <a:cs typeface="Times New Roman" pitchFamily="18" charset="0"/>
            </a:endParaRPr>
          </a:p>
          <a:p>
            <a:endParaRPr lang="en-IN" dirty="0"/>
          </a:p>
          <a:p>
            <a:endParaRPr lang="en-IN" dirty="0"/>
          </a:p>
          <a:p>
            <a:pPr>
              <a:buNone/>
            </a:pPr>
            <a:endParaRPr lang="en-US" dirty="0"/>
          </a:p>
        </p:txBody>
      </p:sp>
    </p:spTree>
    <p:extLst>
      <p:ext uri="{BB962C8B-B14F-4D97-AF65-F5344CB8AC3E}">
        <p14:creationId xmlns:p14="http://schemas.microsoft.com/office/powerpoint/2010/main" val="2732144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IN" b="1" dirty="0">
                <a:solidFill>
                  <a:srgbClr val="FF0000"/>
                </a:solidFill>
                <a:latin typeface="Times New Roman" pitchFamily="18" charset="0"/>
                <a:cs typeface="Times New Roman" pitchFamily="18" charset="0"/>
              </a:rPr>
              <a:t>Continued…</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96752"/>
            <a:ext cx="8229600" cy="5184576"/>
          </a:xfrm>
        </p:spPr>
        <p:txBody>
          <a:bodyPr>
            <a:normAutofit/>
          </a:bodyPr>
          <a:lstStyle/>
          <a:p>
            <a:r>
              <a:rPr lang="en-IN" sz="2400" dirty="0">
                <a:latin typeface="Times New Roman" pitchFamily="18" charset="0"/>
                <a:cs typeface="Times New Roman" pitchFamily="18" charset="0"/>
              </a:rPr>
              <a:t>Survey of Components required for Project with its cost.</a:t>
            </a:r>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916832"/>
            <a:ext cx="8058150" cy="4559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937</TotalTime>
  <Words>1850</Words>
  <Application>Microsoft Office PowerPoint</Application>
  <PresentationFormat>On-screen Show (4:3)</PresentationFormat>
  <Paragraphs>185</Paragraphs>
  <Slides>30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Times New Roman</vt:lpstr>
      <vt:lpstr>Office Theme</vt:lpstr>
      <vt:lpstr>AMRUTVAHINI COLLEGE OF ENGINEERING, SANGAMNER Department of Electronics and Telecommunication  </vt:lpstr>
      <vt:lpstr>Content</vt:lpstr>
      <vt:lpstr>Introduction</vt:lpstr>
      <vt:lpstr>Need of Project</vt:lpstr>
      <vt:lpstr>Aim</vt:lpstr>
      <vt:lpstr>Literature Survey</vt:lpstr>
      <vt:lpstr>PowerPoint Presentation</vt:lpstr>
      <vt:lpstr>Literature Survey</vt:lpstr>
      <vt:lpstr>Continued…</vt:lpstr>
      <vt:lpstr>System Development  </vt:lpstr>
      <vt:lpstr>Continued…</vt:lpstr>
      <vt:lpstr>PowerPoint Presentation</vt:lpstr>
      <vt:lpstr>PowerPoint Presentation</vt:lpstr>
      <vt:lpstr>PowerPoint Presentation</vt:lpstr>
      <vt:lpstr>PowerPoint Presentation</vt:lpstr>
      <vt:lpstr>PowerPoint Presentation</vt:lpstr>
      <vt:lpstr>PowerPoint Presentation</vt:lpstr>
      <vt:lpstr>Continued… </vt:lpstr>
      <vt:lpstr>Circuit Diagram of Project</vt:lpstr>
      <vt:lpstr>PCB layout</vt:lpstr>
      <vt:lpstr>Flow chart (Software)</vt:lpstr>
      <vt:lpstr>Continued…</vt:lpstr>
      <vt:lpstr>Continued…</vt:lpstr>
      <vt:lpstr>Advantages</vt:lpstr>
      <vt:lpstr>Disadvantages</vt:lpstr>
      <vt:lpstr>Applications</vt:lpstr>
      <vt:lpstr>Future Scope</vt:lpstr>
      <vt:lpstr>Conclusions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Voice operated lift control system with Safety</dc:title>
  <dc:creator>Onkar Waman</dc:creator>
  <cp:lastModifiedBy>Onkar Waman</cp:lastModifiedBy>
  <cp:revision>71</cp:revision>
  <dcterms:created xsi:type="dcterms:W3CDTF">2019-10-22T03:50:23Z</dcterms:created>
  <dcterms:modified xsi:type="dcterms:W3CDTF">2023-07-30T15:17:04Z</dcterms:modified>
</cp:coreProperties>
</file>