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7" r:id="rId5"/>
    <p:sldId id="307" r:id="rId6"/>
    <p:sldId id="298" r:id="rId7"/>
    <p:sldId id="279" r:id="rId8"/>
    <p:sldId id="308" r:id="rId9"/>
    <p:sldId id="310" r:id="rId10"/>
    <p:sldId id="260" r:id="rId11"/>
    <p:sldId id="261" r:id="rId12"/>
    <p:sldId id="262" r:id="rId13"/>
    <p:sldId id="311" r:id="rId14"/>
    <p:sldId id="312" r:id="rId15"/>
    <p:sldId id="313" r:id="rId16"/>
    <p:sldId id="314" r:id="rId17"/>
    <p:sldId id="315" r:id="rId18"/>
    <p:sldId id="277" r:id="rId19"/>
    <p:sldId id="292" r:id="rId20"/>
    <p:sldId id="299" r:id="rId21"/>
    <p:sldId id="291" r:id="rId22"/>
    <p:sldId id="271" r:id="rId23"/>
    <p:sldId id="309"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0909" autoAdjust="0"/>
  </p:normalViewPr>
  <p:slideViewPr>
    <p:cSldViewPr showGuides="1">
      <p:cViewPr varScale="1">
        <p:scale>
          <a:sx n="83" d="100"/>
          <a:sy n="83" d="100"/>
        </p:scale>
        <p:origin x="1498" y="72"/>
      </p:cViewPr>
      <p:guideLst>
        <p:guide orient="horz" pos="215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6537017-6494-486B-9B4F-DBEBA4D7DC50}" type="datetimeFigureOut">
              <a:rPr lang="en-US" smtClean="0"/>
              <a:t>9/30/2023</a:t>
            </a:fld>
            <a:endParaRPr 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0FF7CB71-0EF8-4DD7-888A-B0455D63515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2133600"/>
          </a:xfrm>
        </p:spPr>
        <p:txBody>
          <a:bodyPr>
            <a:normAutofit fontScale="90000"/>
          </a:bodyPr>
          <a:lstStyle/>
          <a:p>
            <a:pPr algn="ctr"/>
            <a:r>
              <a:rPr lang="en-US" sz="2400" dirty="0">
                <a:latin typeface="Times New Roman" panose="02020603050405020304" pitchFamily="18" charset="0"/>
                <a:cs typeface="Times New Roman" panose="02020603050405020304" pitchFamily="18" charset="0"/>
              </a:rPr>
              <a:t>Savitribai Phule Pune University, Pune</a:t>
            </a:r>
            <a:br>
              <a:rPr lang="en-US" sz="24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Amrutvahini College Of Engineering, Sangamner</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E&amp;TC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Presentation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on </a:t>
            </a:r>
          </a:p>
        </p:txBody>
      </p:sp>
      <p:sp>
        <p:nvSpPr>
          <p:cNvPr id="5" name="Content Placeholder 4"/>
          <p:cNvSpPr>
            <a:spLocks noGrp="1"/>
          </p:cNvSpPr>
          <p:nvPr>
            <p:ph idx="1"/>
          </p:nvPr>
        </p:nvSpPr>
        <p:spPr>
          <a:xfrm>
            <a:off x="0" y="1185594"/>
            <a:ext cx="9144000" cy="5672406"/>
          </a:xfrm>
        </p:spPr>
        <p:txBody>
          <a:bodyPr>
            <a:normAutofit/>
          </a:bodyPr>
          <a:lstStyle/>
          <a:p>
            <a:pPr algn="ctr">
              <a:lnSpc>
                <a:spcPct val="150000"/>
              </a:lnSpc>
              <a:buNone/>
            </a:pPr>
            <a:endParaRPr lang="en-US" sz="3200" dirty="0">
              <a:latin typeface="Times New Roman" panose="02020603050405020304" pitchFamily="18" charset="0"/>
              <a:cs typeface="Times New Roman" panose="02020603050405020304" pitchFamily="18" charset="0"/>
            </a:endParaRPr>
          </a:p>
          <a:p>
            <a:pPr marL="228600" indent="-228600" algn="ctr" fontAlgn="auto">
              <a:lnSpc>
                <a:spcPct val="110000"/>
              </a:lnSpc>
              <a:spcBef>
                <a:spcPts val="1000"/>
              </a:spcBef>
              <a:buClrTx/>
              <a:buSzTx/>
              <a:buNone/>
            </a:pPr>
            <a:r>
              <a:rPr lang="en-US" sz="2800" b="1" dirty="0">
                <a:latin typeface="Times New Roman" panose="02020603050405020304" pitchFamily="18" charset="0"/>
                <a:cs typeface="Times New Roman" panose="02020603050405020304" pitchFamily="18" charset="0"/>
                <a:sym typeface="+mn-ea"/>
              </a:rPr>
              <a:t>“Voice operated lift control system with safety”</a:t>
            </a:r>
            <a:endParaRPr lang="en-US" sz="2800" b="1" dirty="0">
              <a:latin typeface="Times New Roman" panose="02020603050405020304" pitchFamily="18" charset="0"/>
              <a:cs typeface="Times New Roman" panose="02020603050405020304" pitchFamily="18" charset="0"/>
            </a:endParaRPr>
          </a:p>
          <a:p>
            <a:pPr algn="ctr">
              <a:lnSpc>
                <a:spcPct val="150000"/>
              </a:lnSpc>
              <a:buNone/>
            </a:pPr>
            <a:r>
              <a:rPr lang="en-US" sz="2200" b="1" dirty="0">
                <a:latin typeface="Times New Roman" panose="02020603050405020304" pitchFamily="18" charset="0"/>
                <a:cs typeface="Times New Roman" panose="02020603050405020304" pitchFamily="18" charset="0"/>
              </a:rPr>
              <a:t>Presented By </a:t>
            </a: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7772400" y="59961"/>
            <a:ext cx="1371600" cy="1203512"/>
          </a:xfrm>
          <a:prstGeom prst="rect">
            <a:avLst/>
          </a:prstGeom>
          <a:noFill/>
          <a:ln w="9525">
            <a:noFill/>
            <a:miter lim="800000"/>
            <a:headEnd/>
            <a:tailEnd/>
          </a:ln>
          <a:effec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3182"/>
            <a:ext cx="1174995" cy="1172412"/>
          </a:xfrm>
          <a:prstGeom prst="rect">
            <a:avLst/>
          </a:prstGeom>
        </p:spPr>
      </p:pic>
      <p:sp>
        <p:nvSpPr>
          <p:cNvPr id="6" name="Text Box 5"/>
          <p:cNvSpPr txBox="1"/>
          <p:nvPr/>
        </p:nvSpPr>
        <p:spPr>
          <a:xfrm>
            <a:off x="2286000" y="3657600"/>
            <a:ext cx="5857875" cy="3511550"/>
          </a:xfrm>
          <a:prstGeom prst="rect">
            <a:avLst/>
          </a:prstGeom>
          <a:noFill/>
        </p:spPr>
        <p:txBody>
          <a:bodyPr wrap="square" rtlCol="0">
            <a:spAutoFit/>
          </a:bodyPr>
          <a:lstStyle/>
          <a:p>
            <a:pPr algn="l">
              <a:lnSpc>
                <a:spcPct val="150000"/>
              </a:lnSpc>
              <a:buClrTx/>
              <a:buSzTx/>
              <a:buNone/>
            </a:pPr>
            <a:r>
              <a:rPr lang="en-US" dirty="0">
                <a:latin typeface="Times New Roman" panose="02020603050405020304" pitchFamily="18" charset="0"/>
                <a:cs typeface="Times New Roman" panose="02020603050405020304" pitchFamily="18" charset="0"/>
                <a:sym typeface="+mn-ea"/>
              </a:rPr>
              <a:t>1.Bhoknal Gayatri Satish(Roll no.07)                            2.Varpe Aditya Rajendra(Roll no.66)                            3.Waman Onkar Uttam  (Roll no.69)                            4.Zanjare Shaileshumar Gangaram(Roll no.72)</a:t>
            </a:r>
          </a:p>
          <a:p>
            <a:pPr algn="l">
              <a:lnSpc>
                <a:spcPct val="150000"/>
              </a:lnSpc>
              <a:buClrTx/>
              <a:buSzTx/>
              <a:buNone/>
            </a:pPr>
            <a:endParaRPr lang="en-US" dirty="0">
              <a:latin typeface="Times New Roman" panose="02020603050405020304" pitchFamily="18" charset="0"/>
              <a:cs typeface="Times New Roman" panose="02020603050405020304" pitchFamily="18" charset="0"/>
            </a:endParaRPr>
          </a:p>
          <a:p>
            <a:r>
              <a:rPr lang="en-IN" dirty="0">
                <a:sym typeface="+mn-ea"/>
              </a:rPr>
              <a:t>                  </a:t>
            </a:r>
            <a:r>
              <a:rPr lang="en-US" b="1" dirty="0">
                <a:latin typeface="Times New Roman" panose="02020603050405020304" pitchFamily="18" charset="0"/>
                <a:cs typeface="Times New Roman" panose="02020603050405020304" pitchFamily="18" charset="0"/>
                <a:sym typeface="+mn-ea"/>
              </a:rPr>
              <a:t>Under the Guidance of</a:t>
            </a:r>
          </a:p>
          <a:p>
            <a:r>
              <a:rPr lang="en-US" b="1" dirty="0">
                <a:latin typeface="Times New Roman" panose="02020603050405020304" pitchFamily="18" charset="0"/>
                <a:cs typeface="Times New Roman" panose="02020603050405020304" pitchFamily="18" charset="0"/>
                <a:sym typeface="+mn-ea"/>
              </a:rPr>
              <a:t>                         Prof. V. R. Aware</a:t>
            </a:r>
            <a:endParaRPr lang="en-US" b="1" dirty="0">
              <a:latin typeface="Times New Roman" panose="02020603050405020304" pitchFamily="18" charset="0"/>
              <a:cs typeface="Times New Roman" panose="02020603050405020304" pitchFamily="18" charset="0"/>
            </a:endParaRPr>
          </a:p>
          <a:p>
            <a:endParaRPr lang="en-IN" dirty="0">
              <a:solidFill>
                <a:srgbClr val="FF0000"/>
              </a:solidFill>
            </a:endParaRPr>
          </a:p>
          <a:p>
            <a:pPr marL="171450" indent="-171450" algn="ctr" defTabSz="685800">
              <a:lnSpc>
                <a:spcPct val="150000"/>
              </a:lnSpc>
              <a:spcBef>
                <a:spcPts val="750"/>
              </a:spcBef>
              <a:buClrTx/>
              <a:buSzTx/>
              <a:buFont typeface="Arial" panose="020B0604020202020204" pitchFamily="34" charset="0"/>
            </a:pPr>
            <a:r>
              <a:rPr lang="en-IN" dirty="0">
                <a:solidFill>
                  <a:srgbClr val="FF0000"/>
                </a:solidFill>
                <a:sym typeface="+mn-ea"/>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Problem Statement</a:t>
            </a:r>
          </a:p>
        </p:txBody>
      </p:sp>
      <p:sp>
        <p:nvSpPr>
          <p:cNvPr id="3" name="TextBox 2"/>
          <p:cNvSpPr txBox="1"/>
          <p:nvPr/>
        </p:nvSpPr>
        <p:spPr>
          <a:xfrm>
            <a:off x="2255855" y="2718609"/>
            <a:ext cx="4592096" cy="374974"/>
          </a:xfrm>
          <a:prstGeom prst="rect">
            <a:avLst/>
          </a:prstGeom>
          <a:noFill/>
        </p:spPr>
        <p:txBody>
          <a:bodyPr wrap="square">
            <a:spAutoFit/>
          </a:bodyPr>
          <a:lstStyle/>
          <a:p>
            <a:pPr algn="just">
              <a:lnSpc>
                <a:spcPct val="110000"/>
              </a:lnSpc>
              <a:buNone/>
            </a:pPr>
            <a:r>
              <a:rPr lang="en-US" sz="18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533400" y="1600200"/>
            <a:ext cx="8001000" cy="1479892"/>
          </a:xfrm>
          <a:prstGeom prst="rect">
            <a:avLst/>
          </a:prstGeom>
          <a:noFill/>
        </p:spPr>
        <p:txBody>
          <a:bodyPr wrap="square">
            <a:spAutoFit/>
          </a:bodyPr>
          <a:lstStyle/>
          <a:p>
            <a:pPr algn="just">
              <a:lnSpc>
                <a:spcPct val="110000"/>
              </a:lnSpc>
              <a:buNone/>
            </a:pPr>
            <a:r>
              <a:rPr lang="en-US" sz="2800" dirty="0">
                <a:latin typeface="Times New Roman" panose="02020603050405020304" pitchFamily="18" charset="0"/>
                <a:cs typeface="Times New Roman" panose="02020603050405020304" pitchFamily="18" charset="0"/>
              </a:rPr>
              <a:t>“To design and develop a voice-controlled lift/elevator control system with enhanced security features for human-machine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535"/>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Block Diagram </a:t>
            </a:r>
          </a:p>
        </p:txBody>
      </p:sp>
      <p:pic>
        <p:nvPicPr>
          <p:cNvPr id="5" name="Picture 4">
            <a:extLst>
              <a:ext uri="{FF2B5EF4-FFF2-40B4-BE49-F238E27FC236}">
                <a16:creationId xmlns:a16="http://schemas.microsoft.com/office/drawing/2014/main" id="{0BB2E688-F6FD-26BD-33DB-B5EF40A85977}"/>
              </a:ext>
            </a:extLst>
          </p:cNvPr>
          <p:cNvPicPr>
            <a:picLocks noChangeAspect="1"/>
          </p:cNvPicPr>
          <p:nvPr/>
        </p:nvPicPr>
        <p:blipFill>
          <a:blip r:embed="rId2"/>
          <a:stretch>
            <a:fillRect/>
          </a:stretch>
        </p:blipFill>
        <p:spPr>
          <a:xfrm>
            <a:off x="1905000" y="734156"/>
            <a:ext cx="5614619" cy="58415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Explanation of Block Diagram </a:t>
            </a:r>
          </a:p>
        </p:txBody>
      </p:sp>
      <p:sp>
        <p:nvSpPr>
          <p:cNvPr id="5" name="Content Placeholder 4"/>
          <p:cNvSpPr>
            <a:spLocks noGrp="1"/>
          </p:cNvSpPr>
          <p:nvPr>
            <p:ph idx="1"/>
          </p:nvPr>
        </p:nvSpPr>
        <p:spPr>
          <a:xfrm>
            <a:off x="27709" y="919018"/>
            <a:ext cx="9144000" cy="1519382"/>
          </a:xfrm>
        </p:spPr>
        <p:txBody>
          <a:bodyPr>
            <a:normAutofit fontScale="97500"/>
          </a:bodyPr>
          <a:lstStyle/>
          <a:p>
            <a:pPr algn="just">
              <a:lnSpc>
                <a:spcPct val="150000"/>
              </a:lnSpc>
            </a:pPr>
            <a:r>
              <a:rPr lang="en-US" sz="1600" b="1" dirty="0">
                <a:latin typeface="Times New Roman" panose="02020603050405020304" pitchFamily="18" charset="0"/>
                <a:cs typeface="Times New Roman" panose="02020603050405020304" pitchFamily="18" charset="0"/>
              </a:rPr>
              <a:t>Transformer:</a:t>
            </a:r>
            <a:r>
              <a:rPr lang="en-US" sz="1600" dirty="0">
                <a:latin typeface="Times New Roman" panose="02020603050405020304" pitchFamily="18" charset="0"/>
                <a:cs typeface="Times New Roman" panose="02020603050405020304" pitchFamily="18" charset="0"/>
              </a:rPr>
              <a:t> Steps down the AC mains voltage to a suitable level for the rest of the system.</a:t>
            </a:r>
          </a:p>
          <a:p>
            <a:pPr algn="just">
              <a:lnSpc>
                <a:spcPct val="150000"/>
              </a:lnSpc>
            </a:pPr>
            <a:r>
              <a:rPr lang="en-US" sz="1600" b="1" dirty="0">
                <a:latin typeface="Times New Roman" panose="02020603050405020304" pitchFamily="18" charset="0"/>
                <a:cs typeface="Times New Roman" panose="02020603050405020304" pitchFamily="18" charset="0"/>
              </a:rPr>
              <a:t>Bridge rectifier: </a:t>
            </a:r>
            <a:r>
              <a:rPr lang="en-US" sz="1600" dirty="0">
                <a:latin typeface="Times New Roman" panose="02020603050405020304" pitchFamily="18" charset="0"/>
                <a:cs typeface="Times New Roman" panose="02020603050405020304" pitchFamily="18" charset="0"/>
              </a:rPr>
              <a:t>Converts the AC voltage from the transformer to DC.</a:t>
            </a:r>
          </a:p>
          <a:p>
            <a:pPr algn="just">
              <a:lnSpc>
                <a:spcPct val="150000"/>
              </a:lnSpc>
            </a:pPr>
            <a:r>
              <a:rPr lang="en-US" sz="1600" b="1" dirty="0">
                <a:latin typeface="Times New Roman" panose="02020603050405020304" pitchFamily="18" charset="0"/>
                <a:cs typeface="Times New Roman" panose="02020603050405020304" pitchFamily="18" charset="0"/>
              </a:rPr>
              <a:t>Regulator:</a:t>
            </a:r>
            <a:r>
              <a:rPr lang="en-US" sz="1600" dirty="0">
                <a:latin typeface="Times New Roman" panose="02020603050405020304" pitchFamily="18" charset="0"/>
                <a:cs typeface="Times New Roman" panose="02020603050405020304" pitchFamily="18" charset="0"/>
              </a:rPr>
              <a:t> Provides a stable DC voltage to the system, even if the mains voltage fluctuates.</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1CE7122-AAA5-F42C-EC20-4C000033A698}"/>
              </a:ext>
            </a:extLst>
          </p:cNvPr>
          <p:cNvSpPr txBox="1"/>
          <p:nvPr/>
        </p:nvSpPr>
        <p:spPr>
          <a:xfrm>
            <a:off x="-76200" y="2743200"/>
            <a:ext cx="5562600" cy="2862322"/>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Voice recognition module:</a:t>
            </a:r>
            <a:r>
              <a:rPr lang="en-US" sz="1800"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Converts the user's spoken commands into an command number which is already stored in module. </a:t>
            </a:r>
            <a:r>
              <a:rPr lang="en-US" b="0" i="0" dirty="0">
                <a:effectLst/>
                <a:latin typeface="Inter"/>
              </a:rPr>
              <a:t>Voice Recognition Module product is a speaker-dependent voice recognition module. It supports up to 80 voice commands in all. Max 7 voice commands could work at the same time. Any sound could be trained as the command. Users need to train the module first before let it recognizing any voice command.</a:t>
            </a:r>
            <a:endParaRPr lang="en-IN" dirty="0"/>
          </a:p>
        </p:txBody>
      </p:sp>
      <p:pic>
        <p:nvPicPr>
          <p:cNvPr id="14" name="Picture 13">
            <a:extLst>
              <a:ext uri="{FF2B5EF4-FFF2-40B4-BE49-F238E27FC236}">
                <a16:creationId xmlns:a16="http://schemas.microsoft.com/office/drawing/2014/main" id="{33260B3A-1547-0550-8023-AD71FB4ED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155588" y="1600200"/>
            <a:ext cx="4020739" cy="601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AFD40-065D-DB0C-EA78-11D0334D2A3F}"/>
              </a:ext>
            </a:extLst>
          </p:cNvPr>
          <p:cNvSpPr>
            <a:spLocks noGrp="1"/>
          </p:cNvSpPr>
          <p:nvPr>
            <p:ph idx="1"/>
          </p:nvPr>
        </p:nvSpPr>
        <p:spPr>
          <a:xfrm>
            <a:off x="152400" y="228600"/>
            <a:ext cx="8839200" cy="4038600"/>
          </a:xfrm>
        </p:spPr>
        <p:txBody>
          <a:bodyPr/>
          <a:lstStyle/>
          <a:p>
            <a:pPr algn="just">
              <a:lnSpc>
                <a:spcPct val="150000"/>
              </a:lnSpc>
            </a:pPr>
            <a:r>
              <a:rPr lang="en-US" sz="1400" b="1" dirty="0">
                <a:latin typeface="Times New Roman" panose="02020603050405020304" pitchFamily="18" charset="0"/>
                <a:cs typeface="Times New Roman" panose="02020603050405020304" pitchFamily="18" charset="0"/>
              </a:rPr>
              <a:t>Atmega 2560 microcontroller[10]</a:t>
            </a:r>
            <a:r>
              <a:rPr lang="en-US" sz="1400" dirty="0">
                <a:latin typeface="Times New Roman" panose="02020603050405020304" pitchFamily="18" charset="0"/>
                <a:cs typeface="Times New Roman" panose="02020603050405020304" pitchFamily="18" charset="0"/>
              </a:rPr>
              <a:t>: </a:t>
            </a:r>
          </a:p>
          <a:p>
            <a:pPr marL="400050" lvl="1" indent="0" algn="just">
              <a:lnSpc>
                <a:spcPct val="150000"/>
              </a:lnSpc>
              <a:buNone/>
            </a:pPr>
            <a:r>
              <a:rPr lang="en-US" sz="1400" dirty="0">
                <a:latin typeface="Times New Roman" panose="02020603050405020304" pitchFamily="18" charset="0"/>
                <a:cs typeface="Times New Roman" panose="02020603050405020304" pitchFamily="18" charset="0"/>
              </a:rPr>
              <a:t>The brain of the system, which controls all of the other components. </a:t>
            </a:r>
            <a:r>
              <a:rPr lang="en-US" sz="1400" b="0" i="0" dirty="0">
                <a:effectLst/>
                <a:latin typeface="Google Sans"/>
              </a:rPr>
              <a:t>The ATmega2560 is an 8-bit, low-power microcontroller that is based on the AVR-RISC architecture. It's commonly found in the Arduino Mega 2560 development board. </a:t>
            </a:r>
          </a:p>
          <a:p>
            <a:pPr marL="0" indent="0" algn="just">
              <a:lnSpc>
                <a:spcPct val="150000"/>
              </a:lnSpc>
              <a:buNone/>
            </a:pPr>
            <a:endParaRPr lang="en-US" sz="1400" b="0" i="0" dirty="0">
              <a:effectLst/>
              <a:latin typeface="Google Sans"/>
            </a:endParaRPr>
          </a:p>
          <a:p>
            <a:pPr marL="0" indent="0" fontAlgn="ctr">
              <a:buNone/>
            </a:pPr>
            <a:r>
              <a:rPr lang="en-US" sz="1400" i="0" dirty="0">
                <a:effectLst/>
                <a:latin typeface="Google Sans"/>
              </a:rPr>
              <a:t>The ATmega2560 has the following features: </a:t>
            </a:r>
          </a:p>
          <a:p>
            <a:pPr algn="l">
              <a:buFont typeface="Arial" panose="020B0604020202020204" pitchFamily="34" charset="0"/>
              <a:buChar char="•"/>
            </a:pPr>
            <a:r>
              <a:rPr lang="en-US" sz="1400" b="0" i="0" dirty="0">
                <a:effectLst/>
                <a:latin typeface="Google Sans"/>
              </a:rPr>
              <a:t>16MHz clock frequency</a:t>
            </a:r>
          </a:p>
          <a:p>
            <a:pPr algn="l">
              <a:buFont typeface="Arial" panose="020B0604020202020204" pitchFamily="34" charset="0"/>
              <a:buChar char="•"/>
            </a:pPr>
            <a:r>
              <a:rPr lang="en-US" sz="1400" b="0" i="0" dirty="0">
                <a:effectLst/>
                <a:latin typeface="Google Sans"/>
              </a:rPr>
              <a:t>8KB SRAM</a:t>
            </a:r>
          </a:p>
          <a:p>
            <a:pPr algn="l">
              <a:buFont typeface="Arial" panose="020B0604020202020204" pitchFamily="34" charset="0"/>
              <a:buChar char="•"/>
            </a:pPr>
            <a:r>
              <a:rPr lang="en-US" sz="1400" b="0" i="0" dirty="0">
                <a:effectLst/>
                <a:latin typeface="Google Sans"/>
              </a:rPr>
              <a:t>4KB EEPROM</a:t>
            </a:r>
          </a:p>
          <a:p>
            <a:pPr algn="l">
              <a:buFont typeface="Arial" panose="020B0604020202020204" pitchFamily="34" charset="0"/>
              <a:buChar char="•"/>
            </a:pPr>
            <a:r>
              <a:rPr lang="en-US" sz="1400" b="0" i="0" dirty="0">
                <a:effectLst/>
                <a:latin typeface="Google Sans"/>
              </a:rPr>
              <a:t>256KB of programmable flash memory</a:t>
            </a:r>
          </a:p>
          <a:p>
            <a:pPr algn="l">
              <a:buFont typeface="Arial" panose="020B0604020202020204" pitchFamily="34" charset="0"/>
              <a:buChar char="•"/>
            </a:pPr>
            <a:r>
              <a:rPr lang="en-US" sz="1400" b="0" i="0" dirty="0">
                <a:effectLst/>
                <a:latin typeface="Google Sans"/>
              </a:rPr>
              <a:t>Executes powerful instructions in a single clock cycle</a:t>
            </a:r>
          </a:p>
          <a:p>
            <a:pPr algn="l">
              <a:buFont typeface="Arial" panose="020B0604020202020204" pitchFamily="34" charset="0"/>
              <a:buChar char="•"/>
            </a:pPr>
            <a:r>
              <a:rPr lang="en-US" sz="1400" b="0" i="0" dirty="0">
                <a:effectLst/>
                <a:latin typeface="Google Sans"/>
              </a:rPr>
              <a:t>Temperature range of 40°C to 85°C</a:t>
            </a:r>
          </a:p>
          <a:p>
            <a:pPr algn="l">
              <a:buFont typeface="Arial" panose="020B0604020202020204" pitchFamily="34" charset="0"/>
              <a:buChar char="•"/>
            </a:pPr>
            <a:r>
              <a:rPr lang="en-US" sz="1400" b="0" i="0" dirty="0">
                <a:effectLst/>
                <a:latin typeface="Google Sans"/>
              </a:rPr>
              <a:t>Ultra-low power consumption</a:t>
            </a: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8B8B6C-CCE7-FB5E-2AB4-A8284C6D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524000"/>
            <a:ext cx="5486400" cy="3543300"/>
          </a:xfrm>
          <a:prstGeom prst="rect">
            <a:avLst/>
          </a:prstGeom>
        </p:spPr>
      </p:pic>
    </p:spTree>
    <p:extLst>
      <p:ext uri="{BB962C8B-B14F-4D97-AF65-F5344CB8AC3E}">
        <p14:creationId xmlns:p14="http://schemas.microsoft.com/office/powerpoint/2010/main" val="228108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C76A9-454A-82A5-0F36-DD775D6914D2}"/>
              </a:ext>
            </a:extLst>
          </p:cNvPr>
          <p:cNvSpPr>
            <a:spLocks noGrp="1"/>
          </p:cNvSpPr>
          <p:nvPr>
            <p:ph idx="1"/>
          </p:nvPr>
        </p:nvSpPr>
        <p:spPr>
          <a:xfrm>
            <a:off x="457200" y="1"/>
            <a:ext cx="8229600" cy="4572000"/>
          </a:xfrm>
        </p:spPr>
        <p:txBody>
          <a:bodyPr/>
          <a:lstStyle/>
          <a:p>
            <a:pPr algn="just">
              <a:lnSpc>
                <a:spcPct val="150000"/>
              </a:lnSpc>
            </a:pPr>
            <a:r>
              <a:rPr lang="en-US" sz="1400" b="1" dirty="0">
                <a:latin typeface="Times New Roman" panose="02020603050405020304" pitchFamily="18" charset="0"/>
                <a:cs typeface="Times New Roman" panose="02020603050405020304" pitchFamily="18" charset="0"/>
              </a:rPr>
              <a:t>16x2 LCD display:</a:t>
            </a:r>
            <a:r>
              <a:rPr lang="en-US" sz="1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Displays the current floor number and other system information.</a:t>
            </a:r>
            <a:r>
              <a:rPr lang="en-US" sz="16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16x2 LCD display can display 16 characters on 2 lines. The characters are white on a blue background. The display has a 5x7 pixel matrix for each character. </a:t>
            </a:r>
          </a:p>
          <a:p>
            <a:pPr marL="400050" lvl="1"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cs typeface="Times New Roman" panose="02020603050405020304" pitchFamily="18" charset="0"/>
              </a:rPr>
              <a:t>Here are some specifications for a 16x2 LCD display: </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Display capacity: 16 characters x 2 rows</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Display color: Blue backlit</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Character size: 2.95 mm wide x 4.35 mm high</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Character pixels: 5 W x 7 H</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Voltage requirements: 5 VDC +/- 0.5V</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Current requirements: 2 mA @ 5 VDC</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039023-2C0E-D3DB-F915-120B205F1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705" y="3352800"/>
            <a:ext cx="5238095" cy="4323695"/>
          </a:xfrm>
          <a:prstGeom prst="rect">
            <a:avLst/>
          </a:prstGeom>
        </p:spPr>
      </p:pic>
    </p:spTree>
    <p:extLst>
      <p:ext uri="{BB962C8B-B14F-4D97-AF65-F5344CB8AC3E}">
        <p14:creationId xmlns:p14="http://schemas.microsoft.com/office/powerpoint/2010/main" val="56333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4CD95-62B9-615D-1F69-9401BF3CA09A}"/>
              </a:ext>
            </a:extLst>
          </p:cNvPr>
          <p:cNvSpPr>
            <a:spLocks noGrp="1"/>
          </p:cNvSpPr>
          <p:nvPr>
            <p:ph idx="1"/>
          </p:nvPr>
        </p:nvSpPr>
        <p:spPr>
          <a:xfrm>
            <a:off x="609600" y="11545"/>
            <a:ext cx="8229600" cy="5779655"/>
          </a:xfrm>
        </p:spPr>
        <p:txBody>
          <a:bodyPr/>
          <a:lstStyle/>
          <a:p>
            <a:pPr algn="just">
              <a:lnSpc>
                <a:spcPct val="150000"/>
              </a:lnSpc>
            </a:pPr>
            <a:r>
              <a:rPr lang="en-US" sz="1400" b="1" dirty="0">
                <a:latin typeface="Times New Roman" panose="02020603050405020304" pitchFamily="18" charset="0"/>
                <a:cs typeface="Times New Roman" panose="02020603050405020304" pitchFamily="18" charset="0"/>
              </a:rPr>
              <a:t>Buzzer:</a:t>
            </a:r>
            <a:r>
              <a:rPr lang="en-US" sz="1400" dirty="0">
                <a:latin typeface="Times New Roman" panose="02020603050405020304" pitchFamily="18" charset="0"/>
                <a:cs typeface="Times New Roman" panose="02020603050405020304" pitchFamily="18" charset="0"/>
              </a:rPr>
              <a:t> Provides audible feedback to the user.</a:t>
            </a:r>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Audio player module:</a:t>
            </a:r>
            <a:r>
              <a:rPr lang="en-US" sz="1400" dirty="0">
                <a:latin typeface="Times New Roman" panose="02020603050405020304" pitchFamily="18" charset="0"/>
                <a:cs typeface="Times New Roman" panose="02020603050405020304" pitchFamily="18" charset="0"/>
              </a:rPr>
              <a:t> Plays audio cues, such as "Going up" and "Arrived at your floor.“</a:t>
            </a:r>
          </a:p>
          <a:p>
            <a:pPr marL="400050" lvl="1" indent="0" algn="just">
              <a:lnSpc>
                <a:spcPct val="150000"/>
              </a:lnSpc>
              <a:buNone/>
            </a:pPr>
            <a:r>
              <a:rPr lang="en-US" sz="1400" dirty="0">
                <a:latin typeface="Times New Roman" panose="02020603050405020304" pitchFamily="18" charset="0"/>
                <a:cs typeface="Times New Roman" panose="02020603050405020304" pitchFamily="18" charset="0"/>
              </a:rPr>
              <a:t>This Module is a reusable mass storage voice module, that can plug a maximum capacity of 1GB SD card memory and can load the WAV and AD4 audio.</a:t>
            </a:r>
          </a:p>
          <a:p>
            <a:pPr marL="400050" lvl="1" indent="0" algn="just">
              <a:lnSpc>
                <a:spcPct val="150000"/>
              </a:lnSpc>
              <a:buNone/>
            </a:pPr>
            <a:r>
              <a:rPr lang="en-US" sz="1400" dirty="0">
                <a:latin typeface="Times New Roman" panose="02020603050405020304" pitchFamily="18" charset="0"/>
                <a:cs typeface="Times New Roman" panose="02020603050405020304" pitchFamily="18" charset="0"/>
              </a:rPr>
              <a:t>Supports the FAT file system SD carrier.</a:t>
            </a:r>
          </a:p>
          <a:p>
            <a:pPr marL="400050" lvl="1" indent="0" algn="just">
              <a:lnSpc>
                <a:spcPct val="150000"/>
              </a:lnSpc>
              <a:buNone/>
            </a:pPr>
            <a:r>
              <a:rPr lang="en-US" sz="1400" dirty="0">
                <a:latin typeface="Times New Roman" panose="02020603050405020304" pitchFamily="18" charset="0"/>
                <a:cs typeface="Times New Roman" panose="02020603050405020304" pitchFamily="18" charset="0"/>
              </a:rPr>
              <a:t>Supports the playing of 4Bit ADCPM format files.</a:t>
            </a:r>
          </a:p>
          <a:p>
            <a:pPr marL="400050" lvl="1" indent="0" algn="just">
              <a:lnSpc>
                <a:spcPct val="150000"/>
              </a:lnSpc>
              <a:buNone/>
            </a:pPr>
            <a:r>
              <a:rPr lang="en-US" sz="1400" dirty="0">
                <a:latin typeface="Times New Roman" panose="02020603050405020304" pitchFamily="18" charset="0"/>
                <a:cs typeface="Times New Roman" panose="02020603050405020304" pitchFamily="18" charset="0"/>
              </a:rPr>
              <a:t>Recognize the voice files automatically.</a:t>
            </a:r>
          </a:p>
          <a:p>
            <a:pPr marL="400050" lvl="1" indent="0" algn="just">
              <a:lnSpc>
                <a:spcPct val="150000"/>
              </a:lnSpc>
              <a:buNone/>
            </a:pPr>
            <a:r>
              <a:rPr lang="en-US" sz="1400" dirty="0">
                <a:latin typeface="Times New Roman" panose="02020603050405020304" pitchFamily="18" charset="0"/>
                <a:cs typeface="Times New Roman" panose="02020603050405020304" pitchFamily="18" charset="0"/>
              </a:rPr>
              <a:t>Support microprocessors and key control.</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Relay circuit:</a:t>
            </a:r>
            <a:r>
              <a:rPr lang="en-US" sz="1400" dirty="0">
                <a:latin typeface="Times New Roman" panose="02020603050405020304" pitchFamily="18" charset="0"/>
                <a:cs typeface="Times New Roman" panose="02020603050405020304" pitchFamily="18" charset="0"/>
              </a:rPr>
              <a:t> Controls the DC motor.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Also speed of motor can be controlled by providing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appropriate signal at the “IN” pin</a:t>
            </a:r>
          </a:p>
          <a:p>
            <a:endParaRPr lang="en-IN" sz="1400" dirty="0"/>
          </a:p>
        </p:txBody>
      </p:sp>
      <p:pic>
        <p:nvPicPr>
          <p:cNvPr id="7" name="Picture 6">
            <a:extLst>
              <a:ext uri="{FF2B5EF4-FFF2-40B4-BE49-F238E27FC236}">
                <a16:creationId xmlns:a16="http://schemas.microsoft.com/office/drawing/2014/main" id="{E6CEDBE2-473C-FE1F-764F-79F4023E2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959" y="855373"/>
            <a:ext cx="3067050" cy="3067050"/>
          </a:xfrm>
          <a:prstGeom prst="rect">
            <a:avLst/>
          </a:prstGeom>
        </p:spPr>
      </p:pic>
      <p:pic>
        <p:nvPicPr>
          <p:cNvPr id="9" name="Picture 8">
            <a:extLst>
              <a:ext uri="{FF2B5EF4-FFF2-40B4-BE49-F238E27FC236}">
                <a16:creationId xmlns:a16="http://schemas.microsoft.com/office/drawing/2014/main" id="{C8B08CC3-DBFC-79BF-45AB-B1350DE97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922423"/>
            <a:ext cx="3067050" cy="2887952"/>
          </a:xfrm>
          <a:prstGeom prst="rect">
            <a:avLst/>
          </a:prstGeom>
        </p:spPr>
      </p:pic>
    </p:spTree>
    <p:extLst>
      <p:ext uri="{BB962C8B-B14F-4D97-AF65-F5344CB8AC3E}">
        <p14:creationId xmlns:p14="http://schemas.microsoft.com/office/powerpoint/2010/main" val="264417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93B0E-16F3-3E39-DF25-7053E4964898}"/>
              </a:ext>
            </a:extLst>
          </p:cNvPr>
          <p:cNvSpPr>
            <a:spLocks noGrp="1"/>
          </p:cNvSpPr>
          <p:nvPr>
            <p:ph idx="1"/>
          </p:nvPr>
        </p:nvSpPr>
        <p:spPr>
          <a:xfrm>
            <a:off x="533400" y="2766061"/>
            <a:ext cx="8229600" cy="1828800"/>
          </a:xfrm>
        </p:spPr>
        <p:txBody>
          <a:bodyPr/>
          <a:lstStyle/>
          <a:p>
            <a:pPr marL="0" marR="0" lvl="0" indent="0" algn="just" defTabSz="914400" eaLnBrk="1" fontAlgn="base" latinLnBrk="0" hangingPunct="1">
              <a:lnSpc>
                <a:spcPct val="150000"/>
              </a:lnSpc>
              <a:spcBef>
                <a:spcPct val="20000"/>
              </a:spcBef>
              <a:spcAft>
                <a:spcPct val="0"/>
              </a:spcAft>
              <a:buClrTx/>
              <a:buSzTx/>
              <a:buNone/>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IR sensor:</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Detects the floor number from which lift has passed. </a:t>
            </a:r>
          </a:p>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Lift weight (load sensor):</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Monitors the weight of the lift car and prevents it from being overloaded.</a:t>
            </a:r>
          </a:p>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Flame sensor:</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Detects fires in the lift.</a:t>
            </a:r>
          </a:p>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Temp sensor (for motor): </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Monitors the temperature of the lift motor and prevents it from overheating.</a:t>
            </a:r>
          </a:p>
        </p:txBody>
      </p:sp>
      <p:pic>
        <p:nvPicPr>
          <p:cNvPr id="7" name="Picture 6">
            <a:extLst>
              <a:ext uri="{FF2B5EF4-FFF2-40B4-BE49-F238E27FC236}">
                <a16:creationId xmlns:a16="http://schemas.microsoft.com/office/drawing/2014/main" id="{E944CC22-7A68-6F86-C75E-B67A71791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2860"/>
            <a:ext cx="3200400" cy="3200400"/>
          </a:xfrm>
          <a:prstGeom prst="rect">
            <a:avLst/>
          </a:prstGeom>
        </p:spPr>
      </p:pic>
      <p:sp>
        <p:nvSpPr>
          <p:cNvPr id="8" name="TextBox 7">
            <a:extLst>
              <a:ext uri="{FF2B5EF4-FFF2-40B4-BE49-F238E27FC236}">
                <a16:creationId xmlns:a16="http://schemas.microsoft.com/office/drawing/2014/main" id="{A42BE001-416D-A259-43E1-3DB4851CBF21}"/>
              </a:ext>
            </a:extLst>
          </p:cNvPr>
          <p:cNvSpPr txBox="1"/>
          <p:nvPr/>
        </p:nvSpPr>
        <p:spPr>
          <a:xfrm>
            <a:off x="609600" y="381000"/>
            <a:ext cx="4724400" cy="2308324"/>
          </a:xfrm>
          <a:prstGeom prst="rect">
            <a:avLst/>
          </a:prstGeom>
          <a:noFill/>
        </p:spPr>
        <p:txBody>
          <a:bodyPr wrap="square" rtlCol="0">
            <a:spAutoFit/>
          </a:bodyPr>
          <a:lstStyle/>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DC motor:</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Drives the lift car up and down the shaft.</a:t>
            </a:r>
          </a:p>
          <a:p>
            <a:pPr marL="400050" lvl="1" indent="0" algn="just">
              <a:lnSpc>
                <a:spcPct val="150000"/>
              </a:lnSpc>
              <a:buNone/>
              <a:defRPr/>
            </a:pP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DC Motor 10RPM 12Volts can be used in all-terrain robots and a variety of robotic applications. These motors have a 3 mm threaded drill hole in the middle of the shaft thus making it simple to connect it to the wheels or any other mechanical assembly.</a:t>
            </a:r>
          </a:p>
          <a:p>
            <a:endParaRPr lang="en-IN" dirty="0"/>
          </a:p>
        </p:txBody>
      </p:sp>
    </p:spTree>
    <p:extLst>
      <p:ext uri="{BB962C8B-B14F-4D97-AF65-F5344CB8AC3E}">
        <p14:creationId xmlns:p14="http://schemas.microsoft.com/office/powerpoint/2010/main" val="209021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EAF276-83CF-1B7A-508E-7AD7DA307BA5}"/>
              </a:ext>
            </a:extLst>
          </p:cNvPr>
          <p:cNvSpPr txBox="1"/>
          <p:nvPr/>
        </p:nvSpPr>
        <p:spPr>
          <a:xfrm>
            <a:off x="381000" y="838200"/>
            <a:ext cx="8382000" cy="4685706"/>
          </a:xfrm>
          <a:prstGeom prst="rect">
            <a:avLst/>
          </a:prstGeom>
          <a:noFill/>
        </p:spPr>
        <p:txBody>
          <a:bodyPr wrap="square" rtlCol="0">
            <a:spAutoFit/>
          </a:bodyPr>
          <a:lstStyle/>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Wi-Fi module:</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Connects the system to the internet. The ESP8266 is a low-cost Wi-Fi chip that enables microcontrollers to connect to 2.4 GHz Wi-Fi. It's mostly used for developing IoT (Internet of Things) embedded applications.</a:t>
            </a:r>
          </a:p>
          <a:p>
            <a:pPr marL="342900" marR="0" lvl="0" indent="-342900" algn="just" defTabSz="914400" eaLnBrk="1" fontAlgn="base" latinLnBrk="0" hangingPunct="1">
              <a:lnSpc>
                <a:spcPct val="150000"/>
              </a:lnSpc>
              <a:spcBef>
                <a:spcPct val="20000"/>
              </a:spcBef>
              <a:spcAft>
                <a:spcPct val="0"/>
              </a:spcAft>
              <a:buClrTx/>
              <a:buSzTx/>
              <a:buFontTx/>
              <a:buChar char="•"/>
              <a:tabLst/>
              <a:defRPr/>
            </a:pPr>
            <a:endParaRPr lang="en-US" sz="1400" dirty="0">
              <a:solidFill>
                <a:srgbClr val="000000"/>
              </a:solidFill>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150000"/>
              </a:lnSpc>
              <a:spcBef>
                <a:spcPct val="20000"/>
              </a:spcBef>
              <a:spcAft>
                <a:spcPct val="0"/>
              </a:spcAft>
              <a:buClrTx/>
              <a:buSzTx/>
              <a:buFontTx/>
              <a:buChar char="•"/>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150000"/>
              </a:lnSpc>
              <a:spcBef>
                <a:spcPct val="20000"/>
              </a:spcBef>
              <a:spcAft>
                <a:spcPct val="0"/>
              </a:spcAft>
              <a:buClrTx/>
              <a:buSzTx/>
              <a:buFontTx/>
              <a:buChar char="•"/>
              <a:tabLst/>
              <a:defRPr/>
            </a:pPr>
            <a:endParaRPr lang="en-US" sz="1400" dirty="0">
              <a:solidFill>
                <a:srgbClr val="000000"/>
              </a:solidFill>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150000"/>
              </a:lnSpc>
              <a:spcBef>
                <a:spcPct val="20000"/>
              </a:spcBef>
              <a:spcAft>
                <a:spcPct val="0"/>
              </a:spcAft>
              <a:buClrTx/>
              <a:buSzTx/>
              <a:buFontTx/>
              <a:buChar char="•"/>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R="0" lvl="0" algn="just" defTabSz="914400" eaLnBrk="1" fontAlgn="base" latinLnBrk="0" hangingPunct="1">
              <a:lnSpc>
                <a:spcPct val="150000"/>
              </a:lnSpc>
              <a:spcBef>
                <a:spcPct val="20000"/>
              </a:spcBef>
              <a:spcAft>
                <a:spcPct val="0"/>
              </a:spcAft>
              <a:buClrTx/>
              <a:buSzTx/>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R="0" lvl="0" algn="just" defTabSz="914400" eaLnBrk="1" fontAlgn="base" latinLnBrk="0" hangingPunct="1">
              <a:lnSpc>
                <a:spcPct val="150000"/>
              </a:lnSpc>
              <a:spcBef>
                <a:spcPct val="20000"/>
              </a:spcBef>
              <a:spcAft>
                <a:spcPct val="0"/>
              </a:spcAft>
              <a:buClrTx/>
              <a:buSzTx/>
              <a:tabLst/>
              <a:defRPr/>
            </a:pPr>
            <a:endParaRPr lang="en-US" sz="1400" dirty="0">
              <a:solidFill>
                <a:srgbClr val="000000"/>
              </a:solidFill>
              <a:latin typeface="Times New Roman" panose="02020603050405020304" pitchFamily="18" charset="0"/>
              <a:cs typeface="Times New Roman" panose="02020603050405020304" pitchFamily="18" charset="0"/>
            </a:endParaRPr>
          </a:p>
          <a:p>
            <a:pPr marR="0" lvl="0" algn="just" defTabSz="914400" eaLnBrk="1" fontAlgn="base" latinLnBrk="0" hangingPunct="1">
              <a:lnSpc>
                <a:spcPct val="150000"/>
              </a:lnSpc>
              <a:spcBef>
                <a:spcPct val="20000"/>
              </a:spcBef>
              <a:spcAft>
                <a:spcPct val="0"/>
              </a:spcAft>
              <a:buClrTx/>
              <a:buSzTx/>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R="0" lvl="0" algn="just" defTabSz="914400" eaLnBrk="1" fontAlgn="base" latinLnBrk="0" hangingPunct="1">
              <a:lnSpc>
                <a:spcPct val="150000"/>
              </a:lnSpc>
              <a:spcBef>
                <a:spcPct val="20000"/>
              </a:spcBef>
              <a:spcAft>
                <a:spcPct val="0"/>
              </a:spcAft>
              <a:buClrTx/>
              <a:buSzTx/>
              <a:tabLst/>
              <a:defRPr/>
            </a:pP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Internet: Allows the system to be monitored and controlled remotely.</a:t>
            </a:r>
          </a:p>
          <a:p>
            <a:pPr marL="342900" marR="0" lvl="0" indent="-342900" algn="just" defTabSz="914400" eaLnBrk="1" fontAlgn="base" latinLnBrk="0" hangingPunct="1">
              <a:lnSpc>
                <a:spcPct val="150000"/>
              </a:lnSpc>
              <a:spcBef>
                <a:spcPct val="20000"/>
              </a:spcBef>
              <a:spcAft>
                <a:spcPct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Web page: Provides a user interface for monitoring the system remotely</a:t>
            </a:r>
          </a:p>
        </p:txBody>
      </p:sp>
      <p:pic>
        <p:nvPicPr>
          <p:cNvPr id="9" name="Picture 8">
            <a:extLst>
              <a:ext uri="{FF2B5EF4-FFF2-40B4-BE49-F238E27FC236}">
                <a16:creationId xmlns:a16="http://schemas.microsoft.com/office/drawing/2014/main" id="{1F62A5DF-9264-4C09-43C5-8E20ACCB7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57200"/>
            <a:ext cx="4762500" cy="4762500"/>
          </a:xfrm>
          <a:prstGeom prst="rect">
            <a:avLst/>
          </a:prstGeom>
        </p:spPr>
      </p:pic>
    </p:spTree>
    <p:extLst>
      <p:ext uri="{BB962C8B-B14F-4D97-AF65-F5344CB8AC3E}">
        <p14:creationId xmlns:p14="http://schemas.microsoft.com/office/powerpoint/2010/main" val="415551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Hardware and Software Requirements</a:t>
            </a:r>
          </a:p>
        </p:txBody>
      </p:sp>
      <p:sp>
        <p:nvSpPr>
          <p:cNvPr id="3" name="TextBox 2"/>
          <p:cNvSpPr txBox="1"/>
          <p:nvPr/>
        </p:nvSpPr>
        <p:spPr>
          <a:xfrm>
            <a:off x="685800" y="1219200"/>
            <a:ext cx="7467600" cy="50158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Atmega 2560 microcontroller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Regulator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 sensor</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Flame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Temp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Voice recognition module.</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Push buttons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16×2 Lcd display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Buzzer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Audio player module</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Relay driver circuit</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DC motor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Wi-Fi module ESP 8266</a:t>
            </a:r>
          </a:p>
          <a:p>
            <a:pPr lvl="1" indent="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Arduino IDE</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PCB wizard</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Web page</a:t>
            </a:r>
            <a:r>
              <a:rPr lang="en-US" altLang="en-IN" sz="1600" dirty="0">
                <a:latin typeface="Times New Roman" panose="02020603050405020304" pitchFamily="18" charset="0"/>
                <a:cs typeface="Times New Roman" panose="02020603050405020304" pitchFamily="18" charset="0"/>
              </a:rPr>
              <a:t> (using Html, CSS, JS)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359" y="-69424"/>
            <a:ext cx="4284189" cy="930274"/>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Flow chart</a:t>
            </a:r>
          </a:p>
        </p:txBody>
      </p:sp>
      <p:sp>
        <p:nvSpPr>
          <p:cNvPr id="8" name="Flowchart: Terminator 7">
            <a:extLst>
              <a:ext uri="{FF2B5EF4-FFF2-40B4-BE49-F238E27FC236}">
                <a16:creationId xmlns:a16="http://schemas.microsoft.com/office/drawing/2014/main" id="{6D545735-B1C3-28CE-2AB2-6A490A5B2465}"/>
              </a:ext>
            </a:extLst>
          </p:cNvPr>
          <p:cNvSpPr/>
          <p:nvPr/>
        </p:nvSpPr>
        <p:spPr>
          <a:xfrm>
            <a:off x="3680830" y="150015"/>
            <a:ext cx="1981197" cy="217831"/>
          </a:xfrm>
          <a:prstGeom prst="flowChartTerminator">
            <a:avLst/>
          </a:prstGeom>
          <a:ln w="127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R="0" lvl="0" algn="ctr" defTabSz="914400" eaLnBrk="1" fontAlgn="base" latinLnBrk="0" hangingPunct="1">
              <a:spcBef>
                <a:spcPct val="20000"/>
              </a:spcBef>
              <a:spcAft>
                <a:spcPct val="0"/>
              </a:spcAft>
              <a:buClrTx/>
              <a:buSzTx/>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Initialize the system</a:t>
            </a:r>
            <a:endParaRPr lang="en-IN" sz="1200" dirty="0">
              <a:ln w="3175">
                <a:solidFill>
                  <a:schemeClr val="tx1"/>
                </a:solidFill>
              </a:ln>
            </a:endParaRPr>
          </a:p>
        </p:txBody>
      </p:sp>
      <p:sp>
        <p:nvSpPr>
          <p:cNvPr id="9" name="Rectangle 8">
            <a:extLst>
              <a:ext uri="{FF2B5EF4-FFF2-40B4-BE49-F238E27FC236}">
                <a16:creationId xmlns:a16="http://schemas.microsoft.com/office/drawing/2014/main" id="{57C0C00D-4FDF-7141-E5DE-11BE6999FA54}"/>
              </a:ext>
            </a:extLst>
          </p:cNvPr>
          <p:cNvSpPr/>
          <p:nvPr/>
        </p:nvSpPr>
        <p:spPr>
          <a:xfrm>
            <a:off x="3124200" y="533400"/>
            <a:ext cx="3124200" cy="42227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fontAlgn="base">
              <a:spcBef>
                <a:spcPct val="20000"/>
              </a:spcBef>
              <a:spcAft>
                <a:spcPct val="0"/>
              </a:spcAf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Lift arrives the floor where it detects human presence in front of lift door</a:t>
            </a:r>
          </a:p>
        </p:txBody>
      </p:sp>
      <p:cxnSp>
        <p:nvCxnSpPr>
          <p:cNvPr id="11" name="Straight Arrow Connector 10">
            <a:extLst>
              <a:ext uri="{FF2B5EF4-FFF2-40B4-BE49-F238E27FC236}">
                <a16:creationId xmlns:a16="http://schemas.microsoft.com/office/drawing/2014/main" id="{9DEB0A0D-F9F2-F616-8778-C82392ADCEF7}"/>
              </a:ext>
            </a:extLst>
          </p:cNvPr>
          <p:cNvCxnSpPr>
            <a:cxnSpLocks/>
          </p:cNvCxnSpPr>
          <p:nvPr/>
        </p:nvCxnSpPr>
        <p:spPr>
          <a:xfrm>
            <a:off x="4692073" y="370618"/>
            <a:ext cx="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05046B-9522-254C-2D81-A4050CA7345A}"/>
              </a:ext>
            </a:extLst>
          </p:cNvPr>
          <p:cNvSpPr/>
          <p:nvPr/>
        </p:nvSpPr>
        <p:spPr>
          <a:xfrm>
            <a:off x="3158494" y="1095155"/>
            <a:ext cx="3318505"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R="0" lvl="0" algn="l" defTabSz="914400" eaLnBrk="1" fontAlgn="base" latinLnBrk="0" hangingPunct="1">
              <a:lnSpc>
                <a:spcPct val="150000"/>
              </a:lnSpc>
              <a:spcBef>
                <a:spcPct val="20000"/>
              </a:spcBef>
              <a:spcAft>
                <a:spcPct val="0"/>
              </a:spcAft>
              <a:buClrTx/>
              <a:buSzTx/>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Wait till passenger enters into lift with some delay</a:t>
            </a:r>
          </a:p>
        </p:txBody>
      </p:sp>
      <p:cxnSp>
        <p:nvCxnSpPr>
          <p:cNvPr id="13" name="Straight Arrow Connector 12">
            <a:extLst>
              <a:ext uri="{FF2B5EF4-FFF2-40B4-BE49-F238E27FC236}">
                <a16:creationId xmlns:a16="http://schemas.microsoft.com/office/drawing/2014/main" id="{3978C683-3601-AC87-090F-106C6E1021DA}"/>
              </a:ext>
            </a:extLst>
          </p:cNvPr>
          <p:cNvCxnSpPr>
            <a:cxnSpLocks/>
          </p:cNvCxnSpPr>
          <p:nvPr/>
        </p:nvCxnSpPr>
        <p:spPr>
          <a:xfrm>
            <a:off x="4681683" y="955675"/>
            <a:ext cx="0" cy="135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228927A-9D78-7956-BEC3-FF483267FF6B}"/>
              </a:ext>
            </a:extLst>
          </p:cNvPr>
          <p:cNvSpPr/>
          <p:nvPr/>
        </p:nvSpPr>
        <p:spPr>
          <a:xfrm>
            <a:off x="3568953" y="1559163"/>
            <a:ext cx="220746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IN" sz="1200" dirty="0">
                <a:solidFill>
                  <a:schemeClr val="tx1"/>
                </a:solidFill>
                <a:latin typeface="Times New Roman" panose="02020603050405020304" pitchFamily="18" charset="0"/>
                <a:cs typeface="Times New Roman" panose="02020603050405020304" pitchFamily="18" charset="0"/>
              </a:rPr>
              <a:t>Voice recognition module listens command from passenger</a:t>
            </a:r>
          </a:p>
        </p:txBody>
      </p:sp>
      <p:cxnSp>
        <p:nvCxnSpPr>
          <p:cNvPr id="15" name="Straight Arrow Connector 14">
            <a:extLst>
              <a:ext uri="{FF2B5EF4-FFF2-40B4-BE49-F238E27FC236}">
                <a16:creationId xmlns:a16="http://schemas.microsoft.com/office/drawing/2014/main" id="{C4B6224F-8561-4622-1D16-7E6A181B061F}"/>
              </a:ext>
            </a:extLst>
          </p:cNvPr>
          <p:cNvCxnSpPr>
            <a:cxnSpLocks/>
          </p:cNvCxnSpPr>
          <p:nvPr/>
        </p:nvCxnSpPr>
        <p:spPr>
          <a:xfrm>
            <a:off x="4694267" y="1399955"/>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070BC1-7E91-47E1-6742-A6D0140C3850}"/>
              </a:ext>
            </a:extLst>
          </p:cNvPr>
          <p:cNvSpPr/>
          <p:nvPr/>
        </p:nvSpPr>
        <p:spPr>
          <a:xfrm>
            <a:off x="3796724" y="2030791"/>
            <a:ext cx="176991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Return command number to microcontroller</a:t>
            </a:r>
          </a:p>
        </p:txBody>
      </p:sp>
      <p:cxnSp>
        <p:nvCxnSpPr>
          <p:cNvPr id="21" name="Straight Arrow Connector 20">
            <a:extLst>
              <a:ext uri="{FF2B5EF4-FFF2-40B4-BE49-F238E27FC236}">
                <a16:creationId xmlns:a16="http://schemas.microsoft.com/office/drawing/2014/main" id="{474B4CCD-1ECC-002C-A40D-12010BD0D3B1}"/>
              </a:ext>
            </a:extLst>
          </p:cNvPr>
          <p:cNvCxnSpPr>
            <a:cxnSpLocks/>
          </p:cNvCxnSpPr>
          <p:nvPr/>
        </p:nvCxnSpPr>
        <p:spPr>
          <a:xfrm>
            <a:off x="4694267" y="1867773"/>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CA13EF-C6F7-DEFD-6F6A-4ED3E7FD79FB}"/>
              </a:ext>
            </a:extLst>
          </p:cNvPr>
          <p:cNvSpPr/>
          <p:nvPr/>
        </p:nvSpPr>
        <p:spPr>
          <a:xfrm>
            <a:off x="3821312" y="5038431"/>
            <a:ext cx="176991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Play audio as “reached at floor x”</a:t>
            </a:r>
          </a:p>
        </p:txBody>
      </p:sp>
      <p:cxnSp>
        <p:nvCxnSpPr>
          <p:cNvPr id="23" name="Straight Arrow Connector 22">
            <a:extLst>
              <a:ext uri="{FF2B5EF4-FFF2-40B4-BE49-F238E27FC236}">
                <a16:creationId xmlns:a16="http://schemas.microsoft.com/office/drawing/2014/main" id="{A95A53E9-7F23-AB22-9FCA-B41FEC765B5F}"/>
              </a:ext>
            </a:extLst>
          </p:cNvPr>
          <p:cNvCxnSpPr>
            <a:cxnSpLocks/>
          </p:cNvCxnSpPr>
          <p:nvPr/>
        </p:nvCxnSpPr>
        <p:spPr>
          <a:xfrm>
            <a:off x="4638729" y="5343231"/>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6DBC0F8-3EEF-710D-0749-3B1627E97214}"/>
              </a:ext>
            </a:extLst>
          </p:cNvPr>
          <p:cNvSpPr/>
          <p:nvPr/>
        </p:nvSpPr>
        <p:spPr>
          <a:xfrm>
            <a:off x="3552128" y="4171856"/>
            <a:ext cx="2401801"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Rotate motor in respective direction</a:t>
            </a:r>
          </a:p>
        </p:txBody>
      </p:sp>
      <p:cxnSp>
        <p:nvCxnSpPr>
          <p:cNvPr id="25" name="Straight Arrow Connector 24">
            <a:extLst>
              <a:ext uri="{FF2B5EF4-FFF2-40B4-BE49-F238E27FC236}">
                <a16:creationId xmlns:a16="http://schemas.microsoft.com/office/drawing/2014/main" id="{9F91254F-98DE-C86F-A2F1-9C5B1D52B78B}"/>
              </a:ext>
            </a:extLst>
          </p:cNvPr>
          <p:cNvCxnSpPr>
            <a:cxnSpLocks/>
          </p:cNvCxnSpPr>
          <p:nvPr/>
        </p:nvCxnSpPr>
        <p:spPr>
          <a:xfrm>
            <a:off x="4684107" y="2824645"/>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BE63033-0D8A-A515-2FFD-5CF82149DB2A}"/>
              </a:ext>
            </a:extLst>
          </p:cNvPr>
          <p:cNvSpPr/>
          <p:nvPr/>
        </p:nvSpPr>
        <p:spPr>
          <a:xfrm>
            <a:off x="3786469" y="4559995"/>
            <a:ext cx="176991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Stop the motor</a:t>
            </a:r>
          </a:p>
        </p:txBody>
      </p:sp>
      <p:cxnSp>
        <p:nvCxnSpPr>
          <p:cNvPr id="27" name="Straight Arrow Connector 26">
            <a:extLst>
              <a:ext uri="{FF2B5EF4-FFF2-40B4-BE49-F238E27FC236}">
                <a16:creationId xmlns:a16="http://schemas.microsoft.com/office/drawing/2014/main" id="{3C33A20A-4334-C8E8-BD55-61E6050DC0F0}"/>
              </a:ext>
            </a:extLst>
          </p:cNvPr>
          <p:cNvCxnSpPr>
            <a:cxnSpLocks/>
          </p:cNvCxnSpPr>
          <p:nvPr/>
        </p:nvCxnSpPr>
        <p:spPr>
          <a:xfrm>
            <a:off x="4647503" y="4864795"/>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BC4B382-484E-9E52-C6E8-C603F3C81AC6}"/>
              </a:ext>
            </a:extLst>
          </p:cNvPr>
          <p:cNvSpPr/>
          <p:nvPr/>
        </p:nvSpPr>
        <p:spPr>
          <a:xfrm>
            <a:off x="3705892" y="5509794"/>
            <a:ext cx="2000757"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Wait till passenger leaves lift</a:t>
            </a:r>
          </a:p>
        </p:txBody>
      </p:sp>
      <p:sp>
        <p:nvSpPr>
          <p:cNvPr id="30" name="Rectangle 29">
            <a:extLst>
              <a:ext uri="{FF2B5EF4-FFF2-40B4-BE49-F238E27FC236}">
                <a16:creationId xmlns:a16="http://schemas.microsoft.com/office/drawing/2014/main" id="{ABD1632E-05D8-3D2D-DB01-7D87D5583F51}"/>
              </a:ext>
            </a:extLst>
          </p:cNvPr>
          <p:cNvSpPr/>
          <p:nvPr/>
        </p:nvSpPr>
        <p:spPr>
          <a:xfrm>
            <a:off x="3329818" y="2503918"/>
            <a:ext cx="2721818" cy="32603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Microcontroller sends instruction to relay driver according to command number</a:t>
            </a:r>
          </a:p>
        </p:txBody>
      </p:sp>
      <p:cxnSp>
        <p:nvCxnSpPr>
          <p:cNvPr id="31" name="Straight Arrow Connector 30">
            <a:extLst>
              <a:ext uri="{FF2B5EF4-FFF2-40B4-BE49-F238E27FC236}">
                <a16:creationId xmlns:a16="http://schemas.microsoft.com/office/drawing/2014/main" id="{8FF276E2-3C8A-72AE-A0FF-A81794A9AFAD}"/>
              </a:ext>
            </a:extLst>
          </p:cNvPr>
          <p:cNvCxnSpPr>
            <a:cxnSpLocks/>
          </p:cNvCxnSpPr>
          <p:nvPr/>
        </p:nvCxnSpPr>
        <p:spPr>
          <a:xfrm>
            <a:off x="4681683" y="2335591"/>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46703F-20B8-1196-9F16-F13F53905DE3}"/>
              </a:ext>
            </a:extLst>
          </p:cNvPr>
          <p:cNvCxnSpPr>
            <a:cxnSpLocks/>
          </p:cNvCxnSpPr>
          <p:nvPr/>
        </p:nvCxnSpPr>
        <p:spPr>
          <a:xfrm flipH="1">
            <a:off x="4686610" y="3957876"/>
            <a:ext cx="4734" cy="20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D37793E-FA5A-1E8D-B325-D00A6384D024}"/>
              </a:ext>
            </a:extLst>
          </p:cNvPr>
          <p:cNvSpPr txBox="1"/>
          <p:nvPr/>
        </p:nvSpPr>
        <p:spPr>
          <a:xfrm>
            <a:off x="4660911" y="3892492"/>
            <a:ext cx="40267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true</a:t>
            </a:r>
          </a:p>
        </p:txBody>
      </p:sp>
      <p:cxnSp>
        <p:nvCxnSpPr>
          <p:cNvPr id="52" name="Connector: Elbow 51">
            <a:extLst>
              <a:ext uri="{FF2B5EF4-FFF2-40B4-BE49-F238E27FC236}">
                <a16:creationId xmlns:a16="http://schemas.microsoft.com/office/drawing/2014/main" id="{33FF57E5-F994-D51F-7820-8A0621D80C98}"/>
              </a:ext>
            </a:extLst>
          </p:cNvPr>
          <p:cNvCxnSpPr>
            <a:cxnSpLocks/>
            <a:stCxn id="24" idx="1"/>
            <a:endCxn id="81" idx="1"/>
          </p:cNvCxnSpPr>
          <p:nvPr/>
        </p:nvCxnSpPr>
        <p:spPr>
          <a:xfrm rot="10800000">
            <a:off x="3427526" y="3474568"/>
            <a:ext cx="124603" cy="849689"/>
          </a:xfrm>
          <a:prstGeom prst="bentConnector3">
            <a:avLst>
              <a:gd name="adj1" fmla="val 2834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5572B2B-2DD7-DB3D-AAFD-5552B16E7FC8}"/>
              </a:ext>
            </a:extLst>
          </p:cNvPr>
          <p:cNvCxnSpPr>
            <a:cxnSpLocks/>
            <a:stCxn id="81" idx="3"/>
            <a:endCxn id="26" idx="3"/>
          </p:cNvCxnSpPr>
          <p:nvPr/>
        </p:nvCxnSpPr>
        <p:spPr>
          <a:xfrm flipH="1">
            <a:off x="5556387" y="3474567"/>
            <a:ext cx="397542" cy="1237828"/>
          </a:xfrm>
          <a:prstGeom prst="bentConnector3">
            <a:avLst>
              <a:gd name="adj1" fmla="val -575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218A96C-CE46-9972-8275-F9DCD4BAAC93}"/>
              </a:ext>
            </a:extLst>
          </p:cNvPr>
          <p:cNvSpPr txBox="1"/>
          <p:nvPr/>
        </p:nvSpPr>
        <p:spPr>
          <a:xfrm>
            <a:off x="6110346" y="4059192"/>
            <a:ext cx="449162"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false</a:t>
            </a:r>
          </a:p>
        </p:txBody>
      </p:sp>
      <p:sp>
        <p:nvSpPr>
          <p:cNvPr id="81" name="Flowchart: Decision 80">
            <a:extLst>
              <a:ext uri="{FF2B5EF4-FFF2-40B4-BE49-F238E27FC236}">
                <a16:creationId xmlns:a16="http://schemas.microsoft.com/office/drawing/2014/main" id="{1247D520-650E-468D-F02B-8FFF5FFDD458}"/>
              </a:ext>
            </a:extLst>
          </p:cNvPr>
          <p:cNvSpPr/>
          <p:nvPr/>
        </p:nvSpPr>
        <p:spPr>
          <a:xfrm>
            <a:off x="3427525" y="2988415"/>
            <a:ext cx="2526404" cy="972303"/>
          </a:xfrm>
          <a:prstGeom prst="flowChartDecisi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While current_floor_no != desired_floor_no</a:t>
            </a:r>
          </a:p>
          <a:p>
            <a:pPr algn="ctr"/>
            <a:endParaRPr lang="en-IN" sz="1200" dirty="0">
              <a:latin typeface="Times New Roman" panose="02020603050405020304" pitchFamily="18"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1011CE89-BDCE-AF5F-EFF9-09A99AB3452A}"/>
              </a:ext>
            </a:extLst>
          </p:cNvPr>
          <p:cNvCxnSpPr>
            <a:cxnSpLocks/>
          </p:cNvCxnSpPr>
          <p:nvPr/>
        </p:nvCxnSpPr>
        <p:spPr>
          <a:xfrm>
            <a:off x="4638729" y="5805978"/>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E725174-2329-6D54-E9E7-D7658D506E1D}"/>
              </a:ext>
            </a:extLst>
          </p:cNvPr>
          <p:cNvSpPr/>
          <p:nvPr/>
        </p:nvSpPr>
        <p:spPr>
          <a:xfrm>
            <a:off x="3481307" y="5960380"/>
            <a:ext cx="2314843"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Send all parameters to web server</a:t>
            </a:r>
          </a:p>
        </p:txBody>
      </p:sp>
      <p:cxnSp>
        <p:nvCxnSpPr>
          <p:cNvPr id="90" name="Connector: Elbow 89">
            <a:extLst>
              <a:ext uri="{FF2B5EF4-FFF2-40B4-BE49-F238E27FC236}">
                <a16:creationId xmlns:a16="http://schemas.microsoft.com/office/drawing/2014/main" id="{2DFD33A7-E3CB-F472-A25A-C52599EFCE75}"/>
              </a:ext>
            </a:extLst>
          </p:cNvPr>
          <p:cNvCxnSpPr>
            <a:cxnSpLocks/>
            <a:stCxn id="88" idx="3"/>
            <a:endCxn id="9" idx="3"/>
          </p:cNvCxnSpPr>
          <p:nvPr/>
        </p:nvCxnSpPr>
        <p:spPr>
          <a:xfrm flipV="1">
            <a:off x="5796150" y="744538"/>
            <a:ext cx="452250" cy="5368242"/>
          </a:xfrm>
          <a:prstGeom prst="bentConnector3">
            <a:avLst>
              <a:gd name="adj1" fmla="val 3729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C74F5A1E-7BC1-181F-1AD4-61F9AD65D254}"/>
              </a:ext>
            </a:extLst>
          </p:cNvPr>
          <p:cNvSpPr txBox="1"/>
          <p:nvPr/>
        </p:nvSpPr>
        <p:spPr>
          <a:xfrm>
            <a:off x="7420459" y="2437585"/>
            <a:ext cx="967594" cy="64633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Repeat till system is turned off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Contents</a:t>
            </a:r>
          </a:p>
        </p:txBody>
      </p:sp>
      <p:sp>
        <p:nvSpPr>
          <p:cNvPr id="5" name="Content Placeholder 4"/>
          <p:cNvSpPr>
            <a:spLocks noGrp="1"/>
          </p:cNvSpPr>
          <p:nvPr>
            <p:ph idx="1"/>
          </p:nvPr>
        </p:nvSpPr>
        <p:spPr>
          <a:xfrm>
            <a:off x="685800" y="1143000"/>
            <a:ext cx="6553200" cy="5105400"/>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Introduction </a:t>
            </a:r>
          </a:p>
          <a:p>
            <a:pPr>
              <a:lnSpc>
                <a:spcPct val="100000"/>
              </a:lnSpc>
            </a:pPr>
            <a:r>
              <a:rPr lang="en-US" sz="1800" dirty="0">
                <a:latin typeface="Times New Roman" panose="02020603050405020304" pitchFamily="18" charset="0"/>
                <a:cs typeface="Times New Roman" panose="02020603050405020304" pitchFamily="18" charset="0"/>
              </a:rPr>
              <a:t>Need of project</a:t>
            </a:r>
          </a:p>
          <a:p>
            <a:pPr>
              <a:lnSpc>
                <a:spcPct val="100000"/>
              </a:lnSpc>
            </a:pPr>
            <a:r>
              <a:rPr lang="en-US" sz="1800" dirty="0">
                <a:latin typeface="Times New Roman" panose="02020603050405020304" pitchFamily="18" charset="0"/>
                <a:cs typeface="Times New Roman" panose="02020603050405020304" pitchFamily="18" charset="0"/>
              </a:rPr>
              <a:t>Research motivation</a:t>
            </a:r>
          </a:p>
          <a:p>
            <a:pPr>
              <a:lnSpc>
                <a:spcPct val="100000"/>
              </a:lnSpc>
            </a:pPr>
            <a:r>
              <a:rPr lang="en-US" sz="1800" dirty="0">
                <a:latin typeface="Times New Roman" panose="02020603050405020304" pitchFamily="18" charset="0"/>
                <a:cs typeface="Times New Roman" panose="02020603050405020304" pitchFamily="18" charset="0"/>
              </a:rPr>
              <a:t>Aim and objective of project</a:t>
            </a:r>
          </a:p>
          <a:p>
            <a:pPr>
              <a:lnSpc>
                <a:spcPct val="100000"/>
              </a:lnSpc>
            </a:pPr>
            <a:r>
              <a:rPr lang="en-US" sz="1800" dirty="0">
                <a:latin typeface="Times New Roman" panose="02020603050405020304" pitchFamily="18" charset="0"/>
                <a:cs typeface="Times New Roman" panose="02020603050405020304" pitchFamily="18" charset="0"/>
              </a:rPr>
              <a:t>Literature Survey</a:t>
            </a:r>
          </a:p>
          <a:p>
            <a:pPr>
              <a:lnSpc>
                <a:spcPct val="100000"/>
              </a:lnSpc>
            </a:pPr>
            <a:r>
              <a:rPr lang="en-US" sz="1800" dirty="0">
                <a:latin typeface="Times New Roman" panose="02020603050405020304" pitchFamily="18" charset="0"/>
                <a:cs typeface="Times New Roman" panose="02020603050405020304" pitchFamily="18" charset="0"/>
              </a:rPr>
              <a:t>Problem Statement (Title of Project)</a:t>
            </a:r>
          </a:p>
          <a:p>
            <a:pPr>
              <a:lnSpc>
                <a:spcPct val="100000"/>
              </a:lnSpc>
            </a:pPr>
            <a:r>
              <a:rPr lang="en-US" sz="1800" dirty="0">
                <a:latin typeface="Times New Roman" panose="02020603050405020304" pitchFamily="18" charset="0"/>
                <a:cs typeface="Times New Roman" panose="02020603050405020304" pitchFamily="18" charset="0"/>
              </a:rPr>
              <a:t>Block Diagram of Project</a:t>
            </a:r>
          </a:p>
          <a:p>
            <a:pPr>
              <a:lnSpc>
                <a:spcPct val="100000"/>
              </a:lnSpc>
            </a:pPr>
            <a:r>
              <a:rPr lang="en-US" sz="1800" dirty="0">
                <a:latin typeface="Times New Roman" panose="02020603050405020304" pitchFamily="18" charset="0"/>
                <a:cs typeface="Times New Roman" panose="02020603050405020304" pitchFamily="18" charset="0"/>
              </a:rPr>
              <a:t>Explanation of Block Diagram  </a:t>
            </a:r>
          </a:p>
          <a:p>
            <a:pPr>
              <a:lnSpc>
                <a:spcPct val="100000"/>
              </a:lnSpc>
            </a:pPr>
            <a:r>
              <a:rPr lang="en-US" sz="1800" dirty="0">
                <a:latin typeface="Times New Roman" panose="02020603050405020304" pitchFamily="18" charset="0"/>
                <a:cs typeface="Times New Roman" panose="02020603050405020304" pitchFamily="18" charset="0"/>
              </a:rPr>
              <a:t>Flow chart</a:t>
            </a:r>
          </a:p>
          <a:p>
            <a:pPr>
              <a:lnSpc>
                <a:spcPct val="100000"/>
              </a:lnSpc>
            </a:pPr>
            <a:r>
              <a:rPr lang="en-US" sz="1800" dirty="0">
                <a:latin typeface="Times New Roman" panose="02020603050405020304" pitchFamily="18" charset="0"/>
                <a:cs typeface="Times New Roman" panose="02020603050405020304" pitchFamily="18" charset="0"/>
              </a:rPr>
              <a:t>Conclusion </a:t>
            </a:r>
          </a:p>
          <a:p>
            <a:pPr>
              <a:lnSpc>
                <a:spcPct val="100000"/>
              </a:lnSpc>
            </a:pPr>
            <a:r>
              <a:rPr lang="en-US" sz="1800" dirty="0">
                <a:latin typeface="Times New Roman" panose="02020603050405020304" pitchFamily="18" charset="0"/>
                <a:cs typeface="Times New Roman" panose="02020603050405020304" pitchFamily="18" charset="0"/>
              </a:rPr>
              <a:t>References </a:t>
            </a: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62582"/>
          </a:xfrm>
        </p:spPr>
        <p:txBody>
          <a:bodyPr>
            <a:normAutofit fontScale="90000"/>
          </a:bodyPr>
          <a:lstStyle/>
          <a:p>
            <a:r>
              <a:rPr lang="en-IN" sz="4000" b="1" dirty="0">
                <a:latin typeface="Times New Roman" panose="02020603050405020304" pitchFamily="18" charset="0"/>
                <a:cs typeface="Times New Roman" panose="02020603050405020304" pitchFamily="18" charset="0"/>
              </a:rPr>
              <a:t>Detailed Algorithm</a:t>
            </a:r>
          </a:p>
        </p:txBody>
      </p:sp>
      <p:sp>
        <p:nvSpPr>
          <p:cNvPr id="3" name="Subtitle 2"/>
          <p:cNvSpPr>
            <a:spLocks noGrp="1"/>
          </p:cNvSpPr>
          <p:nvPr>
            <p:ph type="subTitle" idx="1"/>
          </p:nvPr>
        </p:nvSpPr>
        <p:spPr>
          <a:xfrm>
            <a:off x="3748" y="967382"/>
            <a:ext cx="9144000" cy="5662018"/>
          </a:xfrm>
        </p:spPr>
        <p:txBody>
          <a:bodyPr>
            <a:normAutofit fontScale="92500" lnSpcReduction="20000"/>
          </a:bodyPr>
          <a:lstStyle/>
          <a:p>
            <a:pPr marL="342900" lvl="0" indent="-342900" algn="just">
              <a:buFont typeface="Wingdings" panose="05000000000000000000" pitchFamily="2" charset="2"/>
              <a:buChar char="Ø"/>
            </a:pPr>
            <a:endParaRPr lang="en-US" sz="2400" cap="none" dirty="0">
              <a:solidFill>
                <a:schemeClr val="tx1">
                  <a:lumMod val="95000"/>
                </a:schemeClr>
              </a:solidFill>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the system.</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Lift arrives the floor where it detects human presence in front of lift door.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enters into lift.</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Listen for a voice command from the user.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Compare the voice command with already stored commands and return command number using the voice recognition module.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Microcontroller determines which floor the user wants to go to based on the command value returned by voice recognition module.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Send a signal to the relay driver circuit to activate the DC motor in the desired direction.</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Monitor the current floor number using the IR sensor.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the lift car reaches the desired floor, send a signal to the relay driver circuit to deactivate the DC motor.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Play an audio cue to inform the user that they have arrived at their destination.</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While all this is working, the floor number, motor temperature, flame sensor, and load sensor parameters are send to web server in real-time for monitoring purpose.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Repeat steps 2-8 until the system is shut down.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92110"/>
            <a:ext cx="9144000" cy="766763"/>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0" y="1330308"/>
            <a:ext cx="9144000" cy="5527692"/>
          </a:xfrm>
        </p:spPr>
        <p:txBody>
          <a:bodyPr>
            <a:noAutofit/>
          </a:bodyPr>
          <a:lstStyle/>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Voice-controlled elevators are a long-term solution that can be used by anyone, including people with disabilities. They have the potential to make life easier for everyone and reduce the spread of germs.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In addition to the benefits mentioned above, voice-controlled elevators could also be used to improve security and convenience. For example, authentication could be used to restrict access to certain floors, and sensors could be used to reduce the need for users to give specific commands.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Voice-controlled elevators have a wide range of potential applications, including in homes, offices, hospitals, hostels, and public places.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Overall, voice-controlled elevators are a promising technology with the potential to improve our lives in many ways.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489"/>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0" y="914400"/>
            <a:ext cx="9144000" cy="5943600"/>
          </a:xfrm>
        </p:spPr>
        <p:txBody>
          <a:bodyPr>
            <a:normAutofit/>
          </a:bodyPr>
          <a:lstStyle/>
          <a:p>
            <a:endParaRPr lang="en-US" sz="3600" dirty="0"/>
          </a:p>
          <a:p>
            <a:pPr>
              <a:buNone/>
            </a:pPr>
            <a:endParaRPr lang="en-US" sz="3600" dirty="0"/>
          </a:p>
        </p:txBody>
      </p:sp>
      <p:sp>
        <p:nvSpPr>
          <p:cNvPr id="3" name="TextBox 2"/>
          <p:cNvSpPr txBox="1"/>
          <p:nvPr/>
        </p:nvSpPr>
        <p:spPr>
          <a:xfrm>
            <a:off x="0" y="914400"/>
            <a:ext cx="9144000" cy="4524315"/>
          </a:xfrm>
          <a:prstGeom prst="rect">
            <a:avLst/>
          </a:prstGeom>
          <a:noFill/>
        </p:spPr>
        <p:txBody>
          <a:bodyPr wrap="square">
            <a:spAutoFit/>
          </a:bodyPr>
          <a:lstStyle/>
          <a:p>
            <a:pPr marL="342900" indent="-342900" algn="just">
              <a:buFont typeface="+mj-lt"/>
              <a:buAutoNum type="arabicPeriod"/>
            </a:pPr>
            <a:r>
              <a:rPr lang="en-GB" sz="1600" dirty="0">
                <a:latin typeface="Times New Roman" panose="02020603050405020304" pitchFamily="18" charset="0"/>
                <a:cs typeface="Times New Roman" panose="02020603050405020304" pitchFamily="18" charset="0"/>
              </a:rPr>
              <a:t>Dilip Mathuria, Aditya Gaur, Ashish Gupta, “FPGA Implementation of</a:t>
            </a:r>
            <a:r>
              <a:rPr lang="en-US" alt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Biometric based Elevator Controller”, IJETSR Volume 5, Issue 3, March 2018</a:t>
            </a:r>
          </a:p>
          <a:p>
            <a:pPr marL="342900" indent="-342900" algn="just">
              <a:buFont typeface="+mj-lt"/>
              <a:buAutoNum type="arabicPeriod"/>
            </a:pPr>
            <a:endParaRPr lang="en-GB"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Farouk Salah Mohamed Saod, Dr Maher Abdel Aziz, “Elevator for blind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people using voice recognition” International Journal of Scientific &amp; Engineering Research vol 9 Issue 7,July 18</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 Kaladharan N, Assistant Professor ,Dept. of Electrical Engineering. Annamalai University, IJIRCCE, “A study of speech recognition” volume.3,issue 9,page 8030- 8034,September 2015.</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Komal Mahajan, Riddhi Nahar, Dhanali Khairnar, Shrutika Kinge, Sujata Suryawanshi, “Elevator Control Using Speech Recognition for People with</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Physical Disabilities” IJARIIE Vol-7 Issue-3 2021</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Rashmi P C, Amulya, A Karthik Shetty, “Voice Operated Intelligent Lift”</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JETIR February 2019, Volume 6, Issue 2</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Malim Huzaifa Salim, Sami Jaitapkar, Faki Ziyaan, Kazi Ibrahim, “Voice Based Lift Control” IJRASET Volume 10 Issue V May 2022</a:t>
            </a:r>
          </a:p>
          <a:p>
            <a:pPr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57200"/>
            <a:ext cx="9144000" cy="4031873"/>
          </a:xfrm>
          <a:prstGeom prst="rect">
            <a:avLst/>
          </a:prstGeom>
          <a:noFill/>
        </p:spPr>
        <p:txBody>
          <a:bodyPr wrap="square">
            <a:spAutoFit/>
          </a:bodyPr>
          <a:lstStyle/>
          <a:p>
            <a:pPr marL="342900" indent="-342900">
              <a:buFont typeface="+mj-lt"/>
              <a:buAutoNum type="arabicPeriod" startAt="7"/>
            </a:pPr>
            <a:r>
              <a:rPr lang="en-IN" sz="1600" dirty="0">
                <a:latin typeface="Times New Roman" panose="02020603050405020304" pitchFamily="18" charset="0"/>
                <a:cs typeface="Times New Roman" panose="02020603050405020304" pitchFamily="18" charset="0"/>
              </a:rPr>
              <a:t>P.Cernys, V.Kubilius, V.Macerauskas, K.Ratkevicius, “Intelligent Control of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Lift Model” IEEE international Workshop on Intelligent Data Acquisition and Advanced Computing System: Technology and Applications 8-10 September 2003</a:t>
            </a: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IN" sz="1600" dirty="0">
                <a:latin typeface="Times New Roman" panose="02020603050405020304" pitchFamily="18" charset="0"/>
                <a:cs typeface="Times New Roman" panose="02020603050405020304" pitchFamily="18" charset="0"/>
              </a:rPr>
              <a:t>Aishwarya Pokharkar, Niriksha Poojari, Harish Pawar , Amey Patil, “Voice Operated Elevator” IJISRT Volume 6, Issue 5, May – 2021</a:t>
            </a:r>
          </a:p>
          <a:p>
            <a:pPr marL="342900" indent="-342900">
              <a:buFont typeface="+mj-lt"/>
              <a:buAutoNum type="arabicPeriod" startAt="7"/>
            </a:pPr>
            <a:endParaRPr lang="en-IN" sz="1600" dirty="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IN" sz="1600" dirty="0">
                <a:latin typeface="Times New Roman" panose="02020603050405020304" pitchFamily="18" charset="0"/>
                <a:cs typeface="Times New Roman" panose="02020603050405020304" pitchFamily="18" charset="0"/>
              </a:rPr>
              <a:t>B. Swathi, Akshay S Prathap, Aiswarya V Kumar, Ranjitha R, Raviteja Kaki, “Implementation of Voice based Touchless Lift System” IJSRCSEIT</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Volume 7, Issue 4, July-August-2021</a:t>
            </a: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IN" sz="1600" dirty="0">
                <a:latin typeface="Times New Roman" panose="02020603050405020304" pitchFamily="18" charset="0"/>
                <a:cs typeface="Times New Roman" panose="02020603050405020304" pitchFamily="18" charset="0"/>
              </a:rPr>
              <a:t>Datasheet of Atmega 2560 microcontroller.</a:t>
            </a: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929390"/>
            <a:ext cx="9144000" cy="5943600"/>
          </a:xfrm>
        </p:spPr>
        <p:txBody>
          <a:bodyPr>
            <a:normAutofit/>
          </a:bodyPr>
          <a:lstStyle/>
          <a:p>
            <a:pPr>
              <a:buNone/>
            </a:pPr>
            <a:endParaRPr lang="en-US" sz="3600" dirty="0"/>
          </a:p>
          <a:p>
            <a:pPr>
              <a:buNone/>
            </a:pPr>
            <a:endParaRPr lang="en-US" sz="3600" dirty="0"/>
          </a:p>
          <a:p>
            <a:pPr algn="ctr">
              <a:buNone/>
            </a:pPr>
            <a:r>
              <a:rPr lang="en-US" sz="6600" i="1"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Introduction</a:t>
            </a:r>
            <a:r>
              <a:rPr lang="en-US" sz="4000" b="1" u="sng" dirty="0">
                <a:solidFill>
                  <a:srgbClr val="FF0000"/>
                </a:solidFill>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0" y="1143000"/>
            <a:ext cx="9144000" cy="5715000"/>
          </a:xfrm>
        </p:spPr>
        <p:txBody>
          <a:bodyPr>
            <a:normAutofit/>
          </a:bodyPr>
          <a:lstStyle/>
          <a:p>
            <a:pPr marL="454025" marR="166370" indent="-285750">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Physically challenged people face many problems every day. One of these challenges is the use of elevators in many buildings. </a:t>
            </a:r>
            <a:r>
              <a:rPr lang="en-US" sz="1800" dirty="0">
                <a:latin typeface="Times New Roman" panose="02020603050405020304" pitchFamily="18" charset="0"/>
                <a:ea typeface="Times New Roman" panose="02020603050405020304" pitchFamily="18" charset="0"/>
              </a:rPr>
              <a:t>They</a:t>
            </a:r>
            <a:r>
              <a:rPr lang="en-US" sz="1800" dirty="0">
                <a:effectLst/>
                <a:latin typeface="Times New Roman" panose="02020603050405020304" pitchFamily="18" charset="0"/>
                <a:ea typeface="Times New Roman" panose="02020603050405020304" pitchFamily="18" charset="0"/>
              </a:rPr>
              <a:t> should be able to enjoy using the elevator easily.</a:t>
            </a:r>
          </a:p>
          <a:p>
            <a:pPr marL="454025" marR="166370" indent="-285750">
              <a:lnSpc>
                <a:spcPct val="110000"/>
              </a:lnSpc>
              <a:spcAft>
                <a:spcPts val="0"/>
              </a:spcAft>
              <a:buFont typeface="Arial" panose="020B0604020202020204" pitchFamily="34" charset="0"/>
              <a:buChar char="•"/>
            </a:pPr>
            <a:r>
              <a:rPr lang="en-US" sz="1800" dirty="0">
                <a:latin typeface="Times New Roman" panose="02020603050405020304" pitchFamily="18" charset="0"/>
              </a:rPr>
              <a:t>To overcome this challenge for the them, we must focus on the following issues: Make sure the person is at the elevator door, get elevator there and ask person where to go and accordingly go to respective floor.</a:t>
            </a:r>
            <a:endParaRPr lang="en-IN" sz="1800" dirty="0">
              <a:latin typeface="Times New Roman" panose="02020603050405020304" pitchFamily="18" charset="0"/>
            </a:endParaRPr>
          </a:p>
          <a:p>
            <a:pPr marL="454025" marR="166370" indent="-285750">
              <a:lnSpc>
                <a:spcPct val="120000"/>
              </a:lnSpc>
              <a:spcAft>
                <a:spcPts val="0"/>
              </a:spcAft>
              <a:buFont typeface="Arial" panose="020B0604020202020204" pitchFamily="34" charset="0"/>
              <a:buChar char="•"/>
            </a:pPr>
            <a:r>
              <a:rPr lang="en-US" sz="1800" dirty="0">
                <a:latin typeface="Times New Roman" panose="02020603050405020304" pitchFamily="18" charset="0"/>
              </a:rPr>
              <a:t>Speech is the superior personality of the human beings gifted by the nature. Speech helps to deliver the thoughts and messages between human. Speech recognition is the process of the computer recognizing human speech to generate a string of words or commands. Sometimes it is known as automatic speech recognition. </a:t>
            </a:r>
          </a:p>
          <a:p>
            <a:pPr marL="454025" marR="166370" indent="-285750">
              <a:lnSpc>
                <a:spcPct val="120000"/>
              </a:lnSpc>
              <a:spcAft>
                <a:spcPts val="0"/>
              </a:spcAft>
              <a:buFont typeface="Arial" panose="020B0604020202020204" pitchFamily="34" charset="0"/>
              <a:buChar char="•"/>
            </a:pPr>
            <a:r>
              <a:rPr lang="en-US" sz="1800" dirty="0">
                <a:latin typeface="Times New Roman" panose="02020603050405020304" pitchFamily="18" charset="0"/>
              </a:rPr>
              <a:t>Speech recognition is becoming more perplexing and difficult task. The speech recognition research is focuses mainly on large vocabulary, continuous speech capabilities and speaker independence[3].</a:t>
            </a:r>
            <a:endParaRPr lang="en-IN" sz="1800" dirty="0">
              <a:latin typeface="Times New Roman" panose="02020603050405020304" pitchFamily="18" charset="0"/>
            </a:endParaRPr>
          </a:p>
          <a:p>
            <a:pPr marL="454025" marR="166370" indent="-285750">
              <a:lnSpc>
                <a:spcPct val="120000"/>
              </a:lnSpc>
              <a:spcAft>
                <a:spcPts val="0"/>
              </a:spcAft>
              <a:buFont typeface="Arial" panose="020B0604020202020204" pitchFamily="34" charset="0"/>
              <a:buChar char="•"/>
            </a:pPr>
            <a:r>
              <a:rPr lang="en-US" sz="1800" dirty="0">
                <a:latin typeface="Times New Roman" panose="02020603050405020304" pitchFamily="18" charset="0"/>
              </a:rPr>
              <a:t>A voice-operated elevator system is proposed where the user’s input commands to control the movement of the elevator system are kept convenient for the users. The commands include voice input for the floor operations, directions, elevator car’s door operation, and a special command to call for emergency[4].</a:t>
            </a:r>
            <a:endParaRPr lang="en-IN" sz="1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516" y="33728"/>
            <a:ext cx="6620968" cy="814982"/>
          </a:xfrm>
        </p:spPr>
        <p:txBody>
          <a:bodyPr/>
          <a:lstStyle/>
          <a:p>
            <a:r>
              <a:rPr lang="en-IN" sz="4000" b="1" dirty="0">
                <a:latin typeface="Times New Roman" panose="02020603050405020304" pitchFamily="18" charset="0"/>
                <a:cs typeface="Times New Roman" panose="02020603050405020304" pitchFamily="18" charset="0"/>
              </a:rPr>
              <a:t>Need Of Project</a:t>
            </a:r>
          </a:p>
        </p:txBody>
      </p:sp>
      <p:sp>
        <p:nvSpPr>
          <p:cNvPr id="3" name="Subtitle 2"/>
          <p:cNvSpPr>
            <a:spLocks noGrp="1"/>
          </p:cNvSpPr>
          <p:nvPr>
            <p:ph type="subTitle" idx="1"/>
          </p:nvPr>
        </p:nvSpPr>
        <p:spPr>
          <a:xfrm>
            <a:off x="76200" y="1219200"/>
            <a:ext cx="8991600" cy="5638800"/>
          </a:xfrm>
        </p:spPr>
        <p:txBody>
          <a:bodyPr>
            <a:normAutofit/>
          </a:bodyPr>
          <a:lstStyle/>
          <a:p>
            <a:pPr marL="285750" indent="-285750" algn="just">
              <a:lnSpc>
                <a:spcPct val="13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The visually challenged people cannot use the elevator easily. It is difficult to use the keypad if they cannot see it. Sometimes the keypad has Braille technique, but they will have hard time for locating its place. Even though they found the keypad, how can they know the number if they do not know Braille? </a:t>
            </a:r>
          </a:p>
          <a:p>
            <a:pPr marL="285750" indent="-285750" algn="just">
              <a:lnSpc>
                <a:spcPct val="13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They always need help in elevators from someone to press the button for them and to tell them when the elevator cabin arrives. In case of emergency how they will act if there is no one with them to help . So voice-controlled elevator can be a very good option for this people. </a:t>
            </a:r>
          </a:p>
          <a:p>
            <a:pPr marL="285750" indent="-285750" algn="just">
              <a:lnSpc>
                <a:spcPct val="13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One more drawback of the current lift is that it cannot tell on which floor the lift is stuck, nor the parameters like temperature of motor, fire detection inside the lift. But by using this voice operated lift we can solve all these problems.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690563"/>
          </a:xfrm>
        </p:spPr>
        <p:txBody>
          <a:bodyPr>
            <a:normAutofit fontScale="90000"/>
          </a:bodyPr>
          <a:lstStyle/>
          <a:p>
            <a:r>
              <a:rPr lang="en-IN" sz="4000" b="1" dirty="0">
                <a:solidFill>
                  <a:schemeClr val="tx1"/>
                </a:solidFill>
                <a:latin typeface="Times New Roman" panose="02020603050405020304" pitchFamily="18" charset="0"/>
                <a:cs typeface="Times New Roman" panose="02020603050405020304" pitchFamily="18" charset="0"/>
              </a:rPr>
              <a:t>Research Motivation</a:t>
            </a:r>
          </a:p>
        </p:txBody>
      </p:sp>
      <p:sp>
        <p:nvSpPr>
          <p:cNvPr id="3" name="Subtitle 2"/>
          <p:cNvSpPr>
            <a:spLocks noGrp="1"/>
          </p:cNvSpPr>
          <p:nvPr>
            <p:ph type="subTitle" idx="1"/>
          </p:nvPr>
        </p:nvSpPr>
        <p:spPr>
          <a:xfrm>
            <a:off x="0" y="990600"/>
            <a:ext cx="9144000" cy="5867400"/>
          </a:xfrm>
        </p:spPr>
        <p:txBody>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Elevators are an integral part of modern urban infrastructure, providing vertical transportation for millions of people daily. While elevator technology has advanced significantly over the years, there are still areas that require improvement, particularly in terms of user convenience and safety.</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a:t>
            </a:r>
            <a:r>
              <a:rPr lang="en-IN" sz="1600" dirty="0">
                <a:latin typeface="Times New Roman" panose="02020603050405020304" pitchFamily="18" charset="0"/>
                <a:cs typeface="Times New Roman" panose="02020603050405020304" pitchFamily="18" charset="0"/>
              </a:rPr>
              <a:t>most of the physically challenged people find it difficult to operate the elevator. Also modern elevators lacks features such as voice recognition and also its connectivity with the internet for real-time parameters and controlling the elevator.</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 we’ve found a solution on this, integrating voice recognition capabilities with the lift(elevator) for conveniently operate elevator with just some voice commands and also get feedback in audio format from the lift control system.</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Also send all this info in real-time to the web server for accessing it over internet.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5300" y="1022679"/>
            <a:ext cx="8267700" cy="882321"/>
          </a:xfrm>
        </p:spPr>
        <p:txBody>
          <a:bodyPr>
            <a:normAutofit/>
          </a:bodyPr>
          <a:lstStyle/>
          <a:p>
            <a:pPr algn="just" defTabSz="685800" fontAlgn="auto">
              <a:lnSpc>
                <a:spcPct val="150000"/>
              </a:lnSpc>
              <a:spcBef>
                <a:spcPts val="750"/>
              </a:spcBef>
              <a:buClrTx/>
              <a:buSzTx/>
              <a:buFont typeface="Arial" panose="020B0604020202020204" pitchFamily="34" charset="0"/>
            </a:pPr>
            <a:r>
              <a:rPr lang="en-US" sz="1600" dirty="0">
                <a:latin typeface="Times New Roman" panose="02020603050405020304" pitchFamily="18" charset="0"/>
                <a:cs typeface="Times New Roman" panose="02020603050405020304" pitchFamily="18" charset="0"/>
                <a:sym typeface="+mn-ea"/>
              </a:rPr>
              <a:t>Design and development of a voice-controlled lift/elevator control system with enhanced security features for human-machine communication.</a:t>
            </a:r>
            <a:endParaRPr lang="en-US" sz="1600" cap="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 y="534889"/>
            <a:ext cx="2687595"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sz="2000" b="1" dirty="0">
                <a:solidFill>
                  <a:schemeClr val="tx1">
                    <a:lumMod val="95000"/>
                  </a:schemeClr>
                </a:solidFill>
                <a:latin typeface="Times New Roman" panose="02020603050405020304" pitchFamily="18" charset="0"/>
                <a:cs typeface="Times New Roman" panose="02020603050405020304" pitchFamily="18" charset="0"/>
              </a:rPr>
              <a:t>Aim of the Project:</a:t>
            </a:r>
            <a:endParaRPr lang="en-IN"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95300" y="3253091"/>
            <a:ext cx="8153400" cy="2306955"/>
          </a:xfrm>
          <a:prstGeom prst="rect">
            <a:avLst/>
          </a:prstGeom>
          <a:noFill/>
        </p:spPr>
        <p:txBody>
          <a:bodyPr wrap="square" rtlCol="0">
            <a:spAutoFit/>
          </a:bodyPr>
          <a:lstStyle/>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1. To operate lift through voice commands with easy use for people with visual and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physical challenges.</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2. To measure parameters like floor number, weight of the lift, fire detection,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temperature of motor, etc.</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3. To give real time information of lift parameters on the webpage and sending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emergency alert on respective webpage.</a:t>
            </a:r>
          </a:p>
        </p:txBody>
      </p:sp>
      <p:sp>
        <p:nvSpPr>
          <p:cNvPr id="6" name="TextBox 5"/>
          <p:cNvSpPr txBox="1"/>
          <p:nvPr/>
        </p:nvSpPr>
        <p:spPr>
          <a:xfrm>
            <a:off x="152400" y="2657112"/>
            <a:ext cx="2959656" cy="400110"/>
          </a:xfrm>
          <a:prstGeom prst="rect">
            <a:avLst/>
          </a:prstGeom>
          <a:noFill/>
        </p:spPr>
        <p:txBody>
          <a:bodyPr wrap="none" rtlCol="0">
            <a:spAutoFit/>
          </a:bodyPr>
          <a:lstStyle/>
          <a:p>
            <a:r>
              <a:rPr lang="en-US" sz="2000" b="1" dirty="0">
                <a:solidFill>
                  <a:schemeClr val="tx1">
                    <a:lumMod val="95000"/>
                  </a:schemeClr>
                </a:solidFill>
                <a:latin typeface="Times New Roman" panose="02020603050405020304" pitchFamily="18" charset="0"/>
                <a:cs typeface="Times New Roman" panose="02020603050405020304" pitchFamily="18" charset="0"/>
              </a:rPr>
              <a:t>Objectives of the Project: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88007240"/>
              </p:ext>
            </p:extLst>
          </p:nvPr>
        </p:nvGraphicFramePr>
        <p:xfrm>
          <a:off x="457200" y="990600"/>
          <a:ext cx="8229600" cy="5012246"/>
        </p:xfrm>
        <a:graphic>
          <a:graphicData uri="http://schemas.openxmlformats.org/drawingml/2006/table">
            <a:tbl>
              <a:tblPr firstRow="1" bandRow="1">
                <a:tableStyleId>{8799B23B-EC83-4686-B30A-512413B5E67A}</a:tableStyleId>
              </a:tblPr>
              <a:tblGrid>
                <a:gridCol w="815545">
                  <a:extLst>
                    <a:ext uri="{9D8B030D-6E8A-4147-A177-3AD203B41FA5}">
                      <a16:colId xmlns:a16="http://schemas.microsoft.com/office/drawing/2014/main" val="20000"/>
                    </a:ext>
                  </a:extLst>
                </a:gridCol>
                <a:gridCol w="2224217">
                  <a:extLst>
                    <a:ext uri="{9D8B030D-6E8A-4147-A177-3AD203B41FA5}">
                      <a16:colId xmlns:a16="http://schemas.microsoft.com/office/drawing/2014/main" val="20001"/>
                    </a:ext>
                  </a:extLst>
                </a:gridCol>
                <a:gridCol w="189799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914400">
                <a:tc>
                  <a:txBody>
                    <a:bodyPr/>
                    <a:lstStyle/>
                    <a:p>
                      <a:r>
                        <a:rPr lang="en-IN" sz="1400" dirty="0">
                          <a:latin typeface="Times New Roman" panose="02020603050405020304" pitchFamily="18" charset="0"/>
                          <a:cs typeface="Times New Roman" panose="02020603050405020304" pitchFamily="18" charset="0"/>
                        </a:rPr>
                        <a:t>SR.NO.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Author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9798">
                <a:tc>
                  <a:txBody>
                    <a:bodyPr/>
                    <a:lstStyle/>
                    <a:p>
                      <a:r>
                        <a:rPr lang="en-IN"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Elevator Control Using Speech Recognition for People with Physical Disabilities[4]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Komal Mahajan, Riddhi Nahar, Dhanali Khairnar, Shrutika Kinge, Sujata Suryawanshi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2021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t>The research combines speech recognition technology with machine learning to make the elevator control equipment that can be controlled by voice. This system uses python based machine learning libraries with Raspberry pi 3B+. The word can be trained for more than hundreds of words.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5"/>
          <p:cNvSpPr txBox="1"/>
          <p:nvPr/>
        </p:nvSpPr>
        <p:spPr>
          <a:xfrm>
            <a:off x="454891" y="150581"/>
            <a:ext cx="91440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39822897"/>
              </p:ext>
            </p:extLst>
          </p:nvPr>
        </p:nvGraphicFramePr>
        <p:xfrm>
          <a:off x="371474" y="152400"/>
          <a:ext cx="8401051" cy="6687122"/>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0000"/>
                    </a:ext>
                  </a:extLst>
                </a:gridCol>
                <a:gridCol w="2270555">
                  <a:extLst>
                    <a:ext uri="{9D8B030D-6E8A-4147-A177-3AD203B41FA5}">
                      <a16:colId xmlns:a16="http://schemas.microsoft.com/office/drawing/2014/main" val="20001"/>
                    </a:ext>
                  </a:extLst>
                </a:gridCol>
                <a:gridCol w="1937540">
                  <a:extLst>
                    <a:ext uri="{9D8B030D-6E8A-4147-A177-3AD203B41FA5}">
                      <a16:colId xmlns:a16="http://schemas.microsoft.com/office/drawing/2014/main" val="20002"/>
                    </a:ext>
                  </a:extLst>
                </a:gridCol>
                <a:gridCol w="1522095">
                  <a:extLst>
                    <a:ext uri="{9D8B030D-6E8A-4147-A177-3AD203B41FA5}">
                      <a16:colId xmlns:a16="http://schemas.microsoft.com/office/drawing/2014/main" val="20003"/>
                    </a:ext>
                  </a:extLst>
                </a:gridCol>
                <a:gridCol w="1838325">
                  <a:extLst>
                    <a:ext uri="{9D8B030D-6E8A-4147-A177-3AD203B41FA5}">
                      <a16:colId xmlns:a16="http://schemas.microsoft.com/office/drawing/2014/main" val="20004"/>
                    </a:ext>
                  </a:extLst>
                </a:gridCol>
              </a:tblGrid>
              <a:tr h="734256">
                <a:tc>
                  <a:txBody>
                    <a:bodyPr/>
                    <a:lstStyle/>
                    <a:p>
                      <a:r>
                        <a:rPr lang="en-IN" sz="1400" dirty="0">
                          <a:latin typeface="Times New Roman" panose="02020603050405020304" pitchFamily="18" charset="0"/>
                          <a:cs typeface="Times New Roman" panose="02020603050405020304" pitchFamily="18" charset="0"/>
                        </a:rPr>
                        <a:t>SR.NO.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Author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85344">
                <a:tc>
                  <a:txBody>
                    <a:bodyPr/>
                    <a:lstStyle/>
                    <a:p>
                      <a:r>
                        <a:rPr lang="en-IN"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Voice Operated Intelligent Lift[5]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Rashmi P C, Amulya, A Karthik Shetty, Akshata, Dilip Kumar U K</a:t>
                      </a:r>
                    </a:p>
                    <a:p>
                      <a:pP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latin typeface="Times New Roman" panose="02020603050405020304" pitchFamily="18" charset="0"/>
                          <a:cs typeface="Times New Roman" panose="02020603050405020304" pitchFamily="18" charset="0"/>
                        </a:rPr>
                        <a:t>In this system the lift operates based on the input voice commands. In this project MATLAB coding is used for voice recognition and IR sensor is used for detecting the floors and stopping the motor rotation. The DC motor is used for controlling the lift. The microcontroller is programmed using Embedded 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11808">
                <a:tc>
                  <a:txBody>
                    <a:bodyPr/>
                    <a:lstStyle/>
                    <a:p>
                      <a:r>
                        <a:rPr lang="en-GB"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Voice Based Lift Control[6]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Malim Huzaifa Salim, Sami Jaitapkar, Faki Ziyaan, Kazi Ibrahim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dirty="0">
                          <a:latin typeface="Times New Roman" panose="02020603050405020304" pitchFamily="18" charset="0"/>
                          <a:cs typeface="Times New Roman" panose="02020603050405020304" pitchFamily="18" charset="0"/>
                        </a:rPr>
                        <a:t>This system accepts input by microphone, and taking the elevator to the destination accordingly. It uses raspberry pi and a speech API to communicate with cloud for the voice recognition.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86C3B4-6875-D54E-96A1-AD1708B3F48B}"/>
              </a:ext>
            </a:extLst>
          </p:cNvPr>
          <p:cNvGraphicFramePr>
            <a:graphicFrameLocks noGrp="1"/>
          </p:cNvGraphicFramePr>
          <p:nvPr>
            <p:extLst>
              <p:ext uri="{D42A27DB-BD31-4B8C-83A1-F6EECF244321}">
                <p14:modId xmlns:p14="http://schemas.microsoft.com/office/powerpoint/2010/main" val="943492643"/>
              </p:ext>
            </p:extLst>
          </p:nvPr>
        </p:nvGraphicFramePr>
        <p:xfrm>
          <a:off x="0" y="457200"/>
          <a:ext cx="8401051" cy="3865499"/>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0000"/>
                    </a:ext>
                  </a:extLst>
                </a:gridCol>
                <a:gridCol w="2270555">
                  <a:extLst>
                    <a:ext uri="{9D8B030D-6E8A-4147-A177-3AD203B41FA5}">
                      <a16:colId xmlns:a16="http://schemas.microsoft.com/office/drawing/2014/main" val="20001"/>
                    </a:ext>
                  </a:extLst>
                </a:gridCol>
                <a:gridCol w="1937540">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gridCol w="1680210">
                  <a:extLst>
                    <a:ext uri="{9D8B030D-6E8A-4147-A177-3AD203B41FA5}">
                      <a16:colId xmlns:a16="http://schemas.microsoft.com/office/drawing/2014/main" val="20004"/>
                    </a:ext>
                  </a:extLst>
                </a:gridCol>
              </a:tblGrid>
              <a:tr h="1295400">
                <a:tc>
                  <a:txBody>
                    <a:bodyPr/>
                    <a:lstStyle/>
                    <a:p>
                      <a:r>
                        <a:rPr lang="en-GB" sz="1400" b="0" dirty="0">
                          <a:latin typeface="Times New Roman" panose="02020603050405020304" pitchFamily="18" charset="0"/>
                          <a:cs typeface="Times New Roman" panose="02020603050405020304" pitchFamily="18" charset="0"/>
                        </a:rPr>
                        <a:t>4.</a:t>
                      </a:r>
                      <a:endParaRPr lang="en-IN"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Implementation of Voice based Touchless Lift System[9]</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B. Swathi, Akshay S Prathap, Aiswarya V Kumar, Ranjitha R, Raviteja Kaki</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2021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This system uses Arduino Mega and Elechouse V3 Voice Recognition Module to correctly detect the command given by user, and uses servo motor to lift up and down the elevator, and a servo motor to open and close the doors of the elevator. For all this motors, it uses a relay driver circuit for driving the motors.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1311937"/>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662</TotalTime>
  <Words>2500</Words>
  <Application>Microsoft Office PowerPoint</Application>
  <PresentationFormat>On-screen Show (4:3)</PresentationFormat>
  <Paragraphs>259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Google Sans</vt:lpstr>
      <vt:lpstr>Inter</vt:lpstr>
      <vt:lpstr>Times New Roman</vt:lpstr>
      <vt:lpstr>Wingdings</vt:lpstr>
      <vt:lpstr>Default Design</vt:lpstr>
      <vt:lpstr>Savitribai Phule Pune University, Pune Amrutvahini College Of Engineering, Sangamner Department of E&amp;TC Engineering  A Presentation  on </vt:lpstr>
      <vt:lpstr>Contents</vt:lpstr>
      <vt:lpstr>Introduction </vt:lpstr>
      <vt:lpstr>Need Of Project</vt:lpstr>
      <vt:lpstr>Research Motivation</vt:lpstr>
      <vt:lpstr>PowerPoint Presentation</vt:lpstr>
      <vt:lpstr>PowerPoint Presentation</vt:lpstr>
      <vt:lpstr>PowerPoint Presentation</vt:lpstr>
      <vt:lpstr>PowerPoint Presentation</vt:lpstr>
      <vt:lpstr>Problem Statement</vt:lpstr>
      <vt:lpstr>Block Diagram </vt:lpstr>
      <vt:lpstr>Explanation of Block Diagram </vt:lpstr>
      <vt:lpstr>PowerPoint Presentation</vt:lpstr>
      <vt:lpstr>PowerPoint Presentation</vt:lpstr>
      <vt:lpstr>PowerPoint Presentation</vt:lpstr>
      <vt:lpstr>PowerPoint Presentation</vt:lpstr>
      <vt:lpstr>PowerPoint Presentation</vt:lpstr>
      <vt:lpstr>Hardware and Software Requirements</vt:lpstr>
      <vt:lpstr>Flow chart</vt:lpstr>
      <vt:lpstr>Detailed Algorithm</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Pawar</dc:creator>
  <cp:lastModifiedBy>Onkar Waman</cp:lastModifiedBy>
  <cp:revision>576</cp:revision>
  <dcterms:created xsi:type="dcterms:W3CDTF">2016-01-13T12:24:00Z</dcterms:created>
  <dcterms:modified xsi:type="dcterms:W3CDTF">2023-09-30T05:20:01Z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22906E7EFD064BA7A4A4294B8C7F276B_12</vt:lpwstr>
  </property>
  <property fmtid="{D5CDD505-2E9C-101B-9397-08002B2CF9AE}" pid="3" name="KSOProductBuildVer">
    <vt:lpwstr>1033-12.2.0.13215</vt:lpwstr>
  </property>
</Properties>
</file>