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97" r:id="rId4"/>
    <p:sldId id="257" r:id="rId5"/>
    <p:sldId id="258" r:id="rId6"/>
    <p:sldId id="274" r:id="rId7"/>
    <p:sldId id="265" r:id="rId8"/>
    <p:sldId id="267" r:id="rId9"/>
    <p:sldId id="259" r:id="rId10"/>
    <p:sldId id="273" r:id="rId11"/>
    <p:sldId id="270" r:id="rId12"/>
    <p:sldId id="260" r:id="rId13"/>
    <p:sldId id="271" r:id="rId14"/>
    <p:sldId id="268" r:id="rId15"/>
    <p:sldId id="285" r:id="rId16"/>
    <p:sldId id="283" r:id="rId17"/>
    <p:sldId id="263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1" r:id="rId26"/>
    <p:sldId id="279" r:id="rId27"/>
    <p:sldId id="295" r:id="rId28"/>
    <p:sldId id="296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75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4086"/>
    <a:srgbClr val="475DBD"/>
    <a:srgbClr val="7888CE"/>
    <a:srgbClr val="AACBFE"/>
    <a:srgbClr val="2A3874"/>
    <a:srgbClr val="3F54AF"/>
    <a:srgbClr val="8BA2F0"/>
    <a:srgbClr val="6275C6"/>
    <a:srgbClr val="131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/>
    <p:restoredTop sz="95935" autoAdjust="0"/>
  </p:normalViewPr>
  <p:slideViewPr>
    <p:cSldViewPr snapToGrid="0" showGuides="1">
      <p:cViewPr varScale="1">
        <p:scale>
          <a:sx n="123" d="100"/>
          <a:sy n="123" d="100"/>
        </p:scale>
        <p:origin x="240" y="192"/>
      </p:cViewPr>
      <p:guideLst>
        <p:guide orient="horz" pos="2183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74EE-3028-46D7-8DA5-5CF5D71EA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825D0-8636-49C4-8292-CC284D96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D3A7F-D648-4B04-BB00-4624706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A3C62-0ACB-4EA8-B721-30AE731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35CCD-1146-4D3C-BC1E-F695CAD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977-4A90-4C60-92DD-C195CD78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DDBEB-3B70-491A-8E1B-0B53D0F0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FBF69-FC52-4CB9-B2FF-633FCFB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8172F-82D4-4503-BB67-D37C5EEA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C18E5-0918-4115-8201-7B49745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6DA2D-3765-4677-940E-59F0F76D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8332F-6250-4AAE-A1E1-E375B3E3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74C3-7C29-4F8B-8AC3-D170202D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78B18-2E34-4989-8CBC-63C824C3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4DDC-D0D6-4020-BCC6-7DD9671D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2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2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80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88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A76D-028C-41C1-9104-8AAAA300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728BC-AEF1-4436-968A-026F7688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6015-9C83-430A-8FA5-EEAAE2E3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4D55-A67A-4170-9386-FF4BCAD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AF75-4621-4F55-AA0C-4B206F37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DA5E-D03A-4C63-807D-E5DE052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19894-DFB8-4DE5-B30B-DC3134F4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55CC-0255-47F6-BBF4-60895E4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0268C-C65F-4546-9A60-1D68907D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22652-42F3-42AD-A1C6-6A85E049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3AE51-0262-4838-B69C-9F53A697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36A5-3B19-406D-B951-682F6C56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6CE35-A8F9-4E9E-92EB-694EB048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47D25-8389-4E5F-A129-ECD8924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B9D07-6A36-464B-B3DA-233DA6C9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B8753-A09A-44DE-A29B-07460A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B657C-63A8-4CD6-B69D-8D4015EA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A7E4E-92F8-4315-B9C9-DB95B6F1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914F9-571D-48B7-99A2-EA951F48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A645F-77A6-4680-BDD8-047F1F81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CB83F-86FD-43E9-9B59-C3DD8894E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352CB-6EB8-40B7-BABE-17136CEC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A8137-ADBF-4AD6-B44F-C049A4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AA979-55BD-4958-BA3D-40DD107A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801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7FA4-05EE-4D92-9B7B-CAF46C78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D175B-69C5-4835-A884-3200308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3FB53D-9184-478C-BA47-B5172BE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C4E9F-1F9C-4786-8F00-495B8CE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0437A-AE91-4C06-9D8D-C7AEB19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FAFD8-C126-454C-9285-FC287C5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5BCA2-BC2A-4343-8B37-8F1D82EE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63C-5D71-409A-B644-F9E9C103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E2B2C-D30F-4035-A414-BE5DED8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B0A76-0B8C-401D-BBEE-D6823DD1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F3CF7-408E-4D0F-A189-964377E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9B9D2-27EA-414C-98B1-CE0ADA7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D239-0C69-4975-8FD9-B08B76D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1EA3-F5B5-4A57-8AD7-6E89AC5E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20403-8EC6-4735-A940-29511F74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0984C-290F-4900-B026-07E8F90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CB2CB-B7A8-4ED9-9713-A2886331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99526-FCB2-4DD0-ADE4-D4B45298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091B-89F1-48E4-94FA-C1019A79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0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imple-order-site.vercel.a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er.getpostman.com/view/12562028/UVRHiij4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TW/docs/Web/HTTP/Methods" TargetMode="External"/><Relationship Id="rId3" Type="http://schemas.openxmlformats.org/officeDocument/2006/relationships/hyperlink" Target="https://blog.techbridge.cc/2018/08/18/cors-issue/" TargetMode="External"/><Relationship Id="rId7" Type="http://schemas.openxmlformats.org/officeDocument/2006/relationships/hyperlink" Target="https://medium.com/%E8%8F%9C%E9%9B%9E%E4%B9%9F%E7%9C%8B%E5%BE%97%E6%87%82%E7%9A%84%E5%85%A8%E7%AB%AF%E5%B0%88%E6%A1%88%E9%96%8B%E7%99%BC%E5%AF%A6%E4%BD%9C%E6%95%99%E5%AD%B8/%E8%8F%9C%E9%9B%9E%E4%B9%9F%E7%9C%8B%E5%BE%97%E6%87%82%E7%9A%84-django-mongodb-%E6%8E%A5%E5%8F%A3%E8%A8%AD%E8%A8%88%E5%AF%A6%E4%BD%9C%E6%95%99%E5%AD%B8-%E4%B8%8A-fd8e2f90a58e?p=fd8e2f90a58e" TargetMode="External"/><Relationship Id="rId2" Type="http://schemas.openxmlformats.org/officeDocument/2006/relationships/hyperlink" Target="https://docs.djangoproject.com/zh-hans/4.0/topics/db/queries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medium.com/starbugs/must-know-security-http-headers-be78aeb93200" TargetMode="External"/><Relationship Id="rId5" Type="http://schemas.openxmlformats.org/officeDocument/2006/relationships/hyperlink" Target="https://walkonnet.com/archives/458062" TargetMode="External"/><Relationship Id="rId4" Type="http://schemas.openxmlformats.org/officeDocument/2006/relationships/hyperlink" Target="https://www.learncodewithmike.com/2020/04/django-heroku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FD0DDD1-0FE7-40C8-92AD-AB0056E2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A731A-BFF8-4841-8A90-FEF4D22A0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F05F90-2F4B-4895-A18D-031A3836CA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345A71-DD6A-4F6A-A7F8-257D321D84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05E2F1-03D2-4F0C-8071-02EA83740A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A0519D-A50C-4FD6-AA66-06E163056F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1CB8D36-5887-4BF2-8A90-17889F9D4C6D}"/>
              </a:ext>
            </a:extLst>
          </p:cNvPr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DA2356-B966-49A6-961F-382B333E4821}"/>
              </a:ext>
            </a:extLst>
          </p:cNvPr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1710413-FEF1-4F1D-9D05-1818752FD0EE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B9348A8-9393-40FF-9A38-D1544CFF8108}"/>
                </a:ext>
              </a:extLst>
            </p:cNvPr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C18830-4915-42C8-A5A7-5523D460FC84}"/>
              </a:ext>
            </a:extLst>
          </p:cNvPr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77076A-DF71-4338-B9F3-3562A415DE09}"/>
              </a:ext>
            </a:extLst>
          </p:cNvPr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168ED9-A1D0-462B-ADA9-98ABFB363BDA}"/>
              </a:ext>
            </a:extLst>
          </p:cNvPr>
          <p:cNvSpPr txBox="1"/>
          <p:nvPr/>
        </p:nvSpPr>
        <p:spPr>
          <a:xfrm>
            <a:off x="6015597" y="3020268"/>
            <a:ext cx="6017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pc="100" dirty="0">
                <a:solidFill>
                  <a:srgbClr val="304086"/>
                </a:solidFill>
                <a:cs typeface="+mn-ea"/>
                <a:sym typeface="+mn-lt"/>
              </a:rPr>
              <a:t>Online Ordering System</a:t>
            </a:r>
            <a:endParaRPr lang="en-US" altLang="zh-CN" sz="3600" b="1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6590D9-53BC-4EBB-895B-AF8F09CE1CBE}"/>
              </a:ext>
            </a:extLst>
          </p:cNvPr>
          <p:cNvSpPr txBox="1"/>
          <p:nvPr/>
        </p:nvSpPr>
        <p:spPr>
          <a:xfrm>
            <a:off x="7766424" y="3880643"/>
            <a:ext cx="4141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spc="100" dirty="0">
                <a:solidFill>
                  <a:schemeClr val="bg1"/>
                </a:solidFill>
                <a:cs typeface="+mn-ea"/>
                <a:sym typeface="+mn-lt"/>
              </a:rPr>
              <a:t>第三組</a:t>
            </a:r>
            <a:endParaRPr lang="zh-CN" altLang="en-US" sz="2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90A5EF50-B900-4869-9291-65F0F6761F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3F48DA3-29B2-4348-A36F-57CBCD500BD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85675-181D-441A-B53C-E539782A7A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1889ED0-6348-49C9-82BB-AC9731E7ADE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/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9A65F3-8A51-4764-8784-9793B7D235F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7BF523-3912-4305-912A-E98A96C13E5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F43EBC-2EF8-4532-909C-C316C592B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18081-A54A-4761-9810-38EFEF05A76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  <p:sp>
        <p:nvSpPr>
          <p:cNvPr id="51" name="文本框 33">
            <a:extLst>
              <a:ext uri="{FF2B5EF4-FFF2-40B4-BE49-F238E27FC236}">
                <a16:creationId xmlns:a16="http://schemas.microsoft.com/office/drawing/2014/main" id="{C949C75F-D44B-4FCA-B38F-B550427E86C3}"/>
              </a:ext>
            </a:extLst>
          </p:cNvPr>
          <p:cNvSpPr txBox="1"/>
          <p:nvPr/>
        </p:nvSpPr>
        <p:spPr>
          <a:xfrm>
            <a:off x="7786859" y="4419608"/>
            <a:ext cx="20136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4108053130</a:t>
            </a:r>
            <a:r>
              <a:rPr lang="zh-TW" altLang="en-US" sz="1400" spc="100" dirty="0">
                <a:solidFill>
                  <a:schemeClr val="bg1"/>
                </a:solidFill>
                <a:cs typeface="+mn-ea"/>
                <a:sym typeface="+mn-lt"/>
              </a:rPr>
              <a:t> 黃柏盛</a:t>
            </a:r>
            <a:endParaRPr lang="en-US" altLang="zh-TW" sz="14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4107054110 </a:t>
            </a:r>
            <a:r>
              <a:rPr lang="zh-TW" altLang="en-US" sz="1400" spc="100" dirty="0">
                <a:solidFill>
                  <a:schemeClr val="bg1"/>
                </a:solidFill>
                <a:cs typeface="+mn-ea"/>
                <a:sym typeface="+mn-lt"/>
              </a:rPr>
              <a:t>羅翊瑄</a:t>
            </a:r>
            <a:endParaRPr lang="en-US" altLang="zh-TW" sz="14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4107054018 </a:t>
            </a:r>
            <a:r>
              <a:rPr lang="zh-TW" altLang="en-US" sz="1400" spc="100" dirty="0">
                <a:solidFill>
                  <a:schemeClr val="bg1"/>
                </a:solidFill>
                <a:cs typeface="+mn-ea"/>
                <a:sym typeface="+mn-lt"/>
              </a:rPr>
              <a:t>陳昱銓</a:t>
            </a:r>
            <a:endParaRPr lang="en-US" altLang="zh-TW" sz="14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TW" sz="1400" spc="100" dirty="0">
                <a:solidFill>
                  <a:schemeClr val="bg1"/>
                </a:solidFill>
                <a:cs typeface="+mn-ea"/>
                <a:sym typeface="+mn-lt"/>
              </a:rPr>
              <a:t>4107054102 </a:t>
            </a:r>
            <a:r>
              <a:rPr lang="zh-TW" altLang="en-US" sz="1400" spc="100" dirty="0">
                <a:solidFill>
                  <a:schemeClr val="bg1"/>
                </a:solidFill>
                <a:cs typeface="+mn-ea"/>
                <a:sym typeface="+mn-lt"/>
              </a:rPr>
              <a:t>林柏廷</a:t>
            </a:r>
            <a:endParaRPr lang="en-US" altLang="zh-TW" sz="14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60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7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7E67C434-11A8-4B63-B209-03384619665B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文本框 158">
            <a:extLst>
              <a:ext uri="{FF2B5EF4-FFF2-40B4-BE49-F238E27FC236}">
                <a16:creationId xmlns:a16="http://schemas.microsoft.com/office/drawing/2014/main" id="{93BCBE1F-4A30-4D6F-8C7E-3C63EF61567B}"/>
              </a:ext>
            </a:extLst>
          </p:cNvPr>
          <p:cNvSpPr txBox="1"/>
          <p:nvPr/>
        </p:nvSpPr>
        <p:spPr>
          <a:xfrm>
            <a:off x="428910" y="294317"/>
            <a:ext cx="4124839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使用後端框架 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Django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API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 部屬 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: Heroku</a:t>
            </a:r>
          </a:p>
        </p:txBody>
      </p:sp>
      <p:pic>
        <p:nvPicPr>
          <p:cNvPr id="2052" name="Picture 4" descr="查看來源圖片">
            <a:extLst>
              <a:ext uri="{FF2B5EF4-FFF2-40B4-BE49-F238E27FC236}">
                <a16:creationId xmlns:a16="http://schemas.microsoft.com/office/drawing/2014/main" id="{5474D80D-1C48-4BD7-8B15-F4129EE1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1" y="2393370"/>
            <a:ext cx="6046721" cy="25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查看來源圖片">
            <a:extLst>
              <a:ext uri="{FF2B5EF4-FFF2-40B4-BE49-F238E27FC236}">
                <a16:creationId xmlns:a16="http://schemas.microsoft.com/office/drawing/2014/main" id="{4542318F-5CED-47A0-AB30-D497D117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31" y="1750269"/>
            <a:ext cx="3378523" cy="27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文本框 158">
            <a:extLst>
              <a:ext uri="{FF2B5EF4-FFF2-40B4-BE49-F238E27FC236}">
                <a16:creationId xmlns:a16="http://schemas.microsoft.com/office/drawing/2014/main" id="{8FF046D0-B14D-4469-B74F-F7696BB695C8}"/>
              </a:ext>
            </a:extLst>
          </p:cNvPr>
          <p:cNvSpPr txBox="1"/>
          <p:nvPr/>
        </p:nvSpPr>
        <p:spPr>
          <a:xfrm>
            <a:off x="1156232" y="4635437"/>
            <a:ext cx="4124839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支援多種程式語言的雲平台即服務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可以將程式部屬到線上來進行使用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選用原因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免費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其他類似選擇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AWS, Google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897F227-580D-40DE-B431-EFCB0CFF49DB}"/>
              </a:ext>
            </a:extLst>
          </p:cNvPr>
          <p:cNvSpPr txBox="1"/>
          <p:nvPr/>
        </p:nvSpPr>
        <p:spPr>
          <a:xfrm>
            <a:off x="7003129" y="4399153"/>
            <a:ext cx="6096912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Web應用框架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主要用途 </a:t>
            </a:r>
            <a:r>
              <a:rPr lang="en-US" altLang="zh-TW" dirty="0"/>
              <a:t>:</a:t>
            </a:r>
            <a:r>
              <a:rPr lang="zh-TW" altLang="en-US" dirty="0"/>
              <a:t> 簡化資料庫驅動的網站開發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選用原因 </a:t>
            </a:r>
            <a:r>
              <a:rPr lang="en-US" altLang="zh-TW" dirty="0"/>
              <a:t>:</a:t>
            </a:r>
            <a:r>
              <a:rPr lang="zh-TW" altLang="en-US" dirty="0"/>
              <a:t> 完整系統，教學資源豐富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核心框架有許多好用的功能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其他類似選擇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flask, 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7ED6640-C84A-48F5-8B85-019DEAF3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41379BA-2A03-4710-94D4-A9FEF7B27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4DFADA85-4599-4709-BA0B-D7204684EE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CBB610-F6F7-4AB0-9E26-8124B37A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6E782140-0AEE-43DD-B022-F957683A61B9}"/>
              </a:ext>
            </a:extLst>
          </p:cNvPr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dirty="0">
                <a:solidFill>
                  <a:schemeClr val="bg1"/>
                </a:solidFill>
                <a:cs typeface="+mn-ea"/>
                <a:sym typeface="+mn-lt"/>
              </a:rPr>
              <a:t>Query </a:t>
            </a:r>
            <a:r>
              <a:rPr lang="zh-TW" altLang="en-US" sz="4000" dirty="0">
                <a:solidFill>
                  <a:schemeClr val="bg1"/>
                </a:solidFill>
                <a:cs typeface="+mn-ea"/>
                <a:sym typeface="+mn-lt"/>
              </a:rPr>
              <a:t>使用介紹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E7444-7493-4F5C-9D75-99112C7480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C89DAEF-EADC-4A92-AB4A-FF0A3B52C2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285D31B8-A98B-4488-8281-8147108BAF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AE22D6-BD8D-4726-8074-D8BC1BB4828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9311E-A78E-4861-9690-E37288FFD92B}"/>
              </a:ext>
            </a:extLst>
          </p:cNvPr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834B238-E8AD-4B01-910A-ED48F136DA67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15E2C948-21BE-43FF-9621-D2BBA2801DA5}"/>
                </a:ext>
              </a:extLst>
            </p:cNvPr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2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105">
            <a:extLst>
              <a:ext uri="{FF2B5EF4-FFF2-40B4-BE49-F238E27FC236}">
                <a16:creationId xmlns:a16="http://schemas.microsoft.com/office/drawing/2014/main" id="{A6709D45-2E25-44E7-9B18-465C0A29ACFA}"/>
              </a:ext>
            </a:extLst>
          </p:cNvPr>
          <p:cNvSpPr txBox="1"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  <a:sym typeface="+mn-lt"/>
              </a:rPr>
              <a:t>1. </a:t>
            </a:r>
            <a:r>
              <a:rPr lang="zh-TW" altLang="en-US" sz="3600" dirty="0">
                <a:latin typeface="+mj-lt"/>
                <a:ea typeface="+mj-ea"/>
                <a:cs typeface="+mj-cs"/>
                <a:sym typeface="+mn-lt"/>
              </a:rPr>
              <a:t>搜尋餐點</a:t>
            </a:r>
            <a:endParaRPr lang="en-US" altLang="zh-CN" sz="3600" dirty="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86" name="文本框 105">
            <a:extLst>
              <a:ext uri="{FF2B5EF4-FFF2-40B4-BE49-F238E27FC236}">
                <a16:creationId xmlns:a16="http://schemas.microsoft.com/office/drawing/2014/main" id="{3901DAE5-E6F4-46C4-AB74-9F052C99AC2D}"/>
              </a:ext>
            </a:extLst>
          </p:cNvPr>
          <p:cNvSpPr txBox="1"/>
          <p:nvPr/>
        </p:nvSpPr>
        <p:spPr>
          <a:xfrm>
            <a:off x="5935133" y="341573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ym typeface="+mn-lt"/>
              </a:rPr>
              <a:t>搜尋條件 </a:t>
            </a:r>
            <a:r>
              <a:rPr lang="en-US" altLang="zh-TW" sz="2000" dirty="0">
                <a:sym typeface="+mn-lt"/>
              </a:rPr>
              <a:t>: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ym typeface="+mn-lt"/>
              </a:rPr>
              <a:t>搜尋文字</a:t>
            </a:r>
            <a:endParaRPr lang="en-US" altLang="zh-TW" sz="2000" dirty="0">
              <a:sym typeface="+mn-lt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ym typeface="+mn-lt"/>
              </a:rPr>
              <a:t>餐點種類分類</a:t>
            </a:r>
            <a:endParaRPr lang="en-US" altLang="zh-TW" sz="2000" dirty="0">
              <a:sym typeface="+mn-lt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ym typeface="+mn-lt"/>
              </a:rPr>
              <a:t>排列方式</a:t>
            </a:r>
            <a:endParaRPr lang="en-US" altLang="zh-TW" sz="2000" dirty="0">
              <a:sym typeface="+mn-lt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ym typeface="+mn-lt"/>
              </a:rPr>
              <a:t>金額範圍</a:t>
            </a:r>
            <a:endParaRPr lang="en-US" altLang="zh-TW" sz="2000" dirty="0">
              <a:sym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8B8D3A1-3C91-41FE-970C-0E02A04A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2913168"/>
            <a:ext cx="4974336" cy="279806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9ABED2F-9438-413C-897C-D4E17BD6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05" y="2742397"/>
            <a:ext cx="391885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D3172480-8587-4160-9BA3-7FCCF967906C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文本框 105">
            <a:extLst>
              <a:ext uri="{FF2B5EF4-FFF2-40B4-BE49-F238E27FC236}">
                <a16:creationId xmlns:a16="http://schemas.microsoft.com/office/drawing/2014/main" id="{2F3FBE45-5FC8-41C8-8B34-93C3DAFAFDB7}"/>
              </a:ext>
            </a:extLst>
          </p:cNvPr>
          <p:cNvSpPr txBox="1"/>
          <p:nvPr/>
        </p:nvSpPr>
        <p:spPr>
          <a:xfrm>
            <a:off x="129761" y="1875725"/>
            <a:ext cx="4698432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Ex.</a:t>
            </a: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搜尋文字帶有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雞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的餐點名稱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搜尋餐廳種類為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American</a:t>
            </a: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排列方式為遞增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金額範圍為</a:t>
            </a:r>
            <a:r>
              <a:rPr lang="en-US" altLang="zh-TW" dirty="0"/>
              <a:t>101~250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2" name="文本框 105">
            <a:extLst>
              <a:ext uri="{FF2B5EF4-FFF2-40B4-BE49-F238E27FC236}">
                <a16:creationId xmlns:a16="http://schemas.microsoft.com/office/drawing/2014/main" id="{D1BF08C4-1736-44F6-AE3C-C1A004BD8918}"/>
              </a:ext>
            </a:extLst>
          </p:cNvPr>
          <p:cNvSpPr txBox="1"/>
          <p:nvPr/>
        </p:nvSpPr>
        <p:spPr>
          <a:xfrm>
            <a:off x="74095" y="4592852"/>
            <a:ext cx="469843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資料庫讀取所有餐廳為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American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的餐廳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並且列出這些餐廳的餐點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選擇餐點名稱包含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雞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的餐點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選擇餐點金額範圍在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101~250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的餐點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 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排序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93E5B0-ADC3-47EF-8EA6-8E7A12B4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44" y="2012376"/>
            <a:ext cx="8014761" cy="4458176"/>
          </a:xfrm>
          <a:prstGeom prst="rect">
            <a:avLst/>
          </a:prstGeom>
        </p:spPr>
      </p:pic>
      <p:sp>
        <p:nvSpPr>
          <p:cNvPr id="113" name="文本框 26">
            <a:extLst>
              <a:ext uri="{FF2B5EF4-FFF2-40B4-BE49-F238E27FC236}">
                <a16:creationId xmlns:a16="http://schemas.microsoft.com/office/drawing/2014/main" id="{C5AF7FCA-FFF8-442B-8CCF-F966ADF14E2D}"/>
              </a:ext>
            </a:extLst>
          </p:cNvPr>
          <p:cNvSpPr txBox="1"/>
          <p:nvPr/>
        </p:nvSpPr>
        <p:spPr>
          <a:xfrm>
            <a:off x="8266886" y="2583569"/>
            <a:ext cx="29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讀取所有指定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type</a:t>
            </a: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的餐廳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4" name="文本框 26">
            <a:extLst>
              <a:ext uri="{FF2B5EF4-FFF2-40B4-BE49-F238E27FC236}">
                <a16:creationId xmlns:a16="http://schemas.microsoft.com/office/drawing/2014/main" id="{7F7EF9C7-C07A-450E-8748-46D6B0814194}"/>
              </a:ext>
            </a:extLst>
          </p:cNvPr>
          <p:cNvSpPr txBox="1"/>
          <p:nvPr/>
        </p:nvSpPr>
        <p:spPr>
          <a:xfrm>
            <a:off x="9925036" y="3458728"/>
            <a:ext cx="180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列出這些餐廳的餐點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5" name="文本框 26">
            <a:extLst>
              <a:ext uri="{FF2B5EF4-FFF2-40B4-BE49-F238E27FC236}">
                <a16:creationId xmlns:a16="http://schemas.microsoft.com/office/drawing/2014/main" id="{D039BBCA-03C3-449A-A6A8-200459A4BC32}"/>
              </a:ext>
            </a:extLst>
          </p:cNvPr>
          <p:cNvSpPr txBox="1"/>
          <p:nvPr/>
        </p:nvSpPr>
        <p:spPr>
          <a:xfrm>
            <a:off x="8786140" y="3883454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選擇包含指定文字的餐點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6" name="文本框 26">
            <a:extLst>
              <a:ext uri="{FF2B5EF4-FFF2-40B4-BE49-F238E27FC236}">
                <a16:creationId xmlns:a16="http://schemas.microsoft.com/office/drawing/2014/main" id="{55A6270A-BC4A-4D9D-8385-B869E3A8D3B4}"/>
              </a:ext>
            </a:extLst>
          </p:cNvPr>
          <p:cNvSpPr txBox="1"/>
          <p:nvPr/>
        </p:nvSpPr>
        <p:spPr>
          <a:xfrm>
            <a:off x="8266885" y="4441038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選擇金額範圍內的餐點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文本框 26">
            <a:extLst>
              <a:ext uri="{FF2B5EF4-FFF2-40B4-BE49-F238E27FC236}">
                <a16:creationId xmlns:a16="http://schemas.microsoft.com/office/drawing/2014/main" id="{72B5DA02-A2FD-4F2A-9A7B-75DC0603DB09}"/>
              </a:ext>
            </a:extLst>
          </p:cNvPr>
          <p:cNvSpPr txBox="1"/>
          <p:nvPr/>
        </p:nvSpPr>
        <p:spPr>
          <a:xfrm>
            <a:off x="8664767" y="6014522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排序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0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0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105">
            <a:extLst>
              <a:ext uri="{FF2B5EF4-FFF2-40B4-BE49-F238E27FC236}">
                <a16:creationId xmlns:a16="http://schemas.microsoft.com/office/drawing/2014/main" id="{3901DAE5-E6F4-46C4-AB74-9F052C99AC2D}"/>
              </a:ext>
            </a:extLst>
          </p:cNvPr>
          <p:cNvSpPr txBox="1"/>
          <p:nvPr/>
        </p:nvSpPr>
        <p:spPr>
          <a:xfrm>
            <a:off x="6402586" y="29859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讓使用者能看到受歡迎的餐點排名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105">
            <a:extLst>
              <a:ext uri="{FF2B5EF4-FFF2-40B4-BE49-F238E27FC236}">
                <a16:creationId xmlns:a16="http://schemas.microsoft.com/office/drawing/2014/main" id="{7D66EF06-E321-4AA7-B702-5EA2D4A4B1D3}"/>
              </a:ext>
            </a:extLst>
          </p:cNvPr>
          <p:cNvSpPr txBox="1"/>
          <p:nvPr/>
        </p:nvSpPr>
        <p:spPr>
          <a:xfrm>
            <a:off x="550478" y="823763"/>
            <a:ext cx="431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2. 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排名受歡迎餐點名稱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9420F4-8465-489C-8F85-8265260A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383556"/>
            <a:ext cx="5134742" cy="18235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4A6197F-5A61-4538-9FA3-613B8F65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08" y="2498311"/>
            <a:ext cx="4110449" cy="37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7102F83-382D-4153-B044-46DA462FE4C4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文本框 26">
            <a:extLst>
              <a:ext uri="{FF2B5EF4-FFF2-40B4-BE49-F238E27FC236}">
                <a16:creationId xmlns:a16="http://schemas.microsoft.com/office/drawing/2014/main" id="{C5AF7FCA-FFF8-442B-8CCF-F966ADF14E2D}"/>
              </a:ext>
            </a:extLst>
          </p:cNvPr>
          <p:cNvSpPr txBox="1"/>
          <p:nvPr/>
        </p:nvSpPr>
        <p:spPr>
          <a:xfrm>
            <a:off x="8266886" y="1771105"/>
            <a:ext cx="29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讀取所有指定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type</a:t>
            </a: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的餐廳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4" name="文本框 26">
            <a:extLst>
              <a:ext uri="{FF2B5EF4-FFF2-40B4-BE49-F238E27FC236}">
                <a16:creationId xmlns:a16="http://schemas.microsoft.com/office/drawing/2014/main" id="{7F7EF9C7-C07A-450E-8748-46D6B0814194}"/>
              </a:ext>
            </a:extLst>
          </p:cNvPr>
          <p:cNvSpPr txBox="1"/>
          <p:nvPr/>
        </p:nvSpPr>
        <p:spPr>
          <a:xfrm>
            <a:off x="9925035" y="2646264"/>
            <a:ext cx="294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列出這些餐廳的餐點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5" name="文本框 26">
            <a:extLst>
              <a:ext uri="{FF2B5EF4-FFF2-40B4-BE49-F238E27FC236}">
                <a16:creationId xmlns:a16="http://schemas.microsoft.com/office/drawing/2014/main" id="{D039BBCA-03C3-449A-A6A8-200459A4BC32}"/>
              </a:ext>
            </a:extLst>
          </p:cNvPr>
          <p:cNvSpPr txBox="1"/>
          <p:nvPr/>
        </p:nvSpPr>
        <p:spPr>
          <a:xfrm>
            <a:off x="8786140" y="3070990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選擇包含指定文字的餐點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6" name="文本框 26">
            <a:extLst>
              <a:ext uri="{FF2B5EF4-FFF2-40B4-BE49-F238E27FC236}">
                <a16:creationId xmlns:a16="http://schemas.microsoft.com/office/drawing/2014/main" id="{55A6270A-BC4A-4D9D-8385-B869E3A8D3B4}"/>
              </a:ext>
            </a:extLst>
          </p:cNvPr>
          <p:cNvSpPr txBox="1"/>
          <p:nvPr/>
        </p:nvSpPr>
        <p:spPr>
          <a:xfrm>
            <a:off x="8266885" y="3628574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選擇金額範圍內的餐點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文本框 26">
            <a:extLst>
              <a:ext uri="{FF2B5EF4-FFF2-40B4-BE49-F238E27FC236}">
                <a16:creationId xmlns:a16="http://schemas.microsoft.com/office/drawing/2014/main" id="{72B5DA02-A2FD-4F2A-9A7B-75DC0603DB09}"/>
              </a:ext>
            </a:extLst>
          </p:cNvPr>
          <p:cNvSpPr txBox="1"/>
          <p:nvPr/>
        </p:nvSpPr>
        <p:spPr>
          <a:xfrm>
            <a:off x="8664767" y="5202058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排序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F4B4C-5BDA-46F4-9D12-8BF2A50B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0" y="262881"/>
            <a:ext cx="10659477" cy="4692400"/>
          </a:xfrm>
          <a:prstGeom prst="rect">
            <a:avLst/>
          </a:prstGeom>
        </p:spPr>
      </p:pic>
      <p:sp>
        <p:nvSpPr>
          <p:cNvPr id="12" name="文本框 105">
            <a:extLst>
              <a:ext uri="{FF2B5EF4-FFF2-40B4-BE49-F238E27FC236}">
                <a16:creationId xmlns:a16="http://schemas.microsoft.com/office/drawing/2014/main" id="{CF443982-D432-4F35-8764-056388A4BA8A}"/>
              </a:ext>
            </a:extLst>
          </p:cNvPr>
          <p:cNvSpPr txBox="1"/>
          <p:nvPr/>
        </p:nvSpPr>
        <p:spPr>
          <a:xfrm>
            <a:off x="1533698" y="5040551"/>
            <a:ext cx="9351523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讀取所有餐點，對於每一個餐點去找出有幾個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order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，代表被點過幾次，之後排序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問題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餐點本身並沒有附帶計數器去計算被訂購過幾次，因此沒辦法使用資料庫裡的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sort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，必須把資料讀進來程式後在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sort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，因此相當費時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3" grpId="0"/>
      <p:bldP spid="114" grpId="0"/>
      <p:bldP spid="115" grpId="0"/>
      <p:bldP spid="116" grpId="0"/>
      <p:bldP spid="11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 105">
            <a:extLst>
              <a:ext uri="{FF2B5EF4-FFF2-40B4-BE49-F238E27FC236}">
                <a16:creationId xmlns:a16="http://schemas.microsoft.com/office/drawing/2014/main" id="{DD413575-D047-48D4-8443-74A9D2AF7677}"/>
              </a:ext>
            </a:extLst>
          </p:cNvPr>
          <p:cNvSpPr txBox="1"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3.</a:t>
            </a:r>
            <a:r>
              <a:rPr lang="en-US" altLang="zh-TW" sz="3600">
                <a:latin typeface="+mj-lt"/>
                <a:ea typeface="+mj-ea"/>
                <a:cs typeface="+mj-cs"/>
                <a:sym typeface="+mn-lt"/>
              </a:rPr>
              <a:t> </a:t>
            </a:r>
            <a:r>
              <a:rPr lang="zh-TW" altLang="en-US" sz="3600">
                <a:latin typeface="+mj-lt"/>
                <a:ea typeface="+mj-ea"/>
                <a:cs typeface="+mj-cs"/>
                <a:sym typeface="+mn-lt"/>
              </a:rPr>
              <a:t>得到餐廳收入</a:t>
            </a:r>
            <a:endParaRPr lang="en-US" altLang="zh-CN" sz="360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16" name="文本框 105">
            <a:extLst>
              <a:ext uri="{FF2B5EF4-FFF2-40B4-BE49-F238E27FC236}">
                <a16:creationId xmlns:a16="http://schemas.microsoft.com/office/drawing/2014/main" id="{677C8628-54CC-4198-93BE-3AE7BA0A9B65}"/>
              </a:ext>
            </a:extLst>
          </p:cNvPr>
          <p:cNvSpPr txBox="1"/>
          <p:nvPr/>
        </p:nvSpPr>
        <p:spPr>
          <a:xfrm>
            <a:off x="7180215" y="469266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sym typeface="+mn-lt"/>
              </a:rPr>
              <a:t>能看到每間餐廳的收入狀況</a:t>
            </a:r>
            <a:endParaRPr lang="en-US" altLang="zh-TW" sz="1700" dirty="0">
              <a:sym typeface="+mn-lt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F32F57B6-005F-451B-ACAE-6A4627CB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7" y="3362361"/>
            <a:ext cx="4974336" cy="20519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9D3711F-3816-4E4A-88D1-585F27D5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215" y="2599287"/>
            <a:ext cx="3962429" cy="34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AD81A22-4A20-4C5E-923B-6CA3541E84AC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文本框 26">
            <a:extLst>
              <a:ext uri="{FF2B5EF4-FFF2-40B4-BE49-F238E27FC236}">
                <a16:creationId xmlns:a16="http://schemas.microsoft.com/office/drawing/2014/main" id="{7F7EF9C7-C07A-450E-8748-46D6B0814194}"/>
              </a:ext>
            </a:extLst>
          </p:cNvPr>
          <p:cNvSpPr txBox="1"/>
          <p:nvPr/>
        </p:nvSpPr>
        <p:spPr>
          <a:xfrm>
            <a:off x="9925035" y="2646264"/>
            <a:ext cx="294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列出這些餐廳的餐點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文本框 26">
            <a:extLst>
              <a:ext uri="{FF2B5EF4-FFF2-40B4-BE49-F238E27FC236}">
                <a16:creationId xmlns:a16="http://schemas.microsoft.com/office/drawing/2014/main" id="{72B5DA02-A2FD-4F2A-9A7B-75DC0603DB09}"/>
              </a:ext>
            </a:extLst>
          </p:cNvPr>
          <p:cNvSpPr txBox="1"/>
          <p:nvPr/>
        </p:nvSpPr>
        <p:spPr>
          <a:xfrm>
            <a:off x="8664767" y="5202058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排序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05">
            <a:extLst>
              <a:ext uri="{FF2B5EF4-FFF2-40B4-BE49-F238E27FC236}">
                <a16:creationId xmlns:a16="http://schemas.microsoft.com/office/drawing/2014/main" id="{CF443982-D432-4F35-8764-056388A4BA8A}"/>
              </a:ext>
            </a:extLst>
          </p:cNvPr>
          <p:cNvSpPr txBox="1"/>
          <p:nvPr/>
        </p:nvSpPr>
        <p:spPr>
          <a:xfrm>
            <a:off x="2579510" y="4181124"/>
            <a:ext cx="93515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讀取所有餐廳，並且找出所有該餐廳的訂單，把金額加總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AA866-5A1D-4AE8-BF83-CC152303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1" y="1067019"/>
            <a:ext cx="10723201" cy="26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4" grpId="0"/>
      <p:bldP spid="11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5">
            <a:extLst>
              <a:ext uri="{FF2B5EF4-FFF2-40B4-BE49-F238E27FC236}">
                <a16:creationId xmlns:a16="http://schemas.microsoft.com/office/drawing/2014/main" id="{EB3BACD8-73DA-4D3D-BDD1-C951E956F977}"/>
              </a:ext>
            </a:extLst>
          </p:cNvPr>
          <p:cNvSpPr txBox="1"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lt"/>
              </a:rPr>
              <a:t>4. 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lt"/>
              </a:rPr>
              <a:t>取得歷史收據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  <a:sym typeface="+mn-lt"/>
            </a:endParaRPr>
          </a:p>
        </p:txBody>
      </p:sp>
      <p:sp>
        <p:nvSpPr>
          <p:cNvPr id="3" name="文本框 105">
            <a:extLst>
              <a:ext uri="{FF2B5EF4-FFF2-40B4-BE49-F238E27FC236}">
                <a16:creationId xmlns:a16="http://schemas.microsoft.com/office/drawing/2014/main" id="{32AAD904-6DC6-4A64-9290-0EF2DCAFD710}"/>
              </a:ext>
            </a:extLst>
          </p:cNvPr>
          <p:cNvSpPr txBox="1"/>
          <p:nvPr/>
        </p:nvSpPr>
        <p:spPr>
          <a:xfrm>
            <a:off x="7180215" y="469266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讓使用者得到以前的訂單資訊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4" name="Rectangle 134">
            <a:extLst>
              <a:ext uri="{FF2B5EF4-FFF2-40B4-BE49-F238E27FC236}">
                <a16:creationId xmlns:a16="http://schemas.microsoft.com/office/drawing/2014/main" id="{C75474AF-807A-4AA3-A501-C0CC22E29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26">
            <a:extLst>
              <a:ext uri="{FF2B5EF4-FFF2-40B4-BE49-F238E27FC236}">
                <a16:creationId xmlns:a16="http://schemas.microsoft.com/office/drawing/2014/main" id="{70509C4E-86DB-44A0-B21C-7F362F3F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D4330FD9-6A5D-4060-9705-FA638EED4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83D693-7B97-49F8-AF3F-B54004E0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4" y="3370840"/>
            <a:ext cx="5307783" cy="17760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B029667-E7F2-428F-8EC7-4AE42324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46" y="2711056"/>
            <a:ext cx="3881466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DA9C2A-BD00-42BD-820A-1E1FB08C218B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5C1E42-891D-4350-9159-55962806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4" y="539308"/>
            <a:ext cx="10727959" cy="3353737"/>
          </a:xfrm>
          <a:prstGeom prst="rect">
            <a:avLst/>
          </a:prstGeom>
        </p:spPr>
      </p:pic>
      <p:sp>
        <p:nvSpPr>
          <p:cNvPr id="5" name="文本框 105">
            <a:extLst>
              <a:ext uri="{FF2B5EF4-FFF2-40B4-BE49-F238E27FC236}">
                <a16:creationId xmlns:a16="http://schemas.microsoft.com/office/drawing/2014/main" id="{7B42A703-F6FA-4C71-BE01-A8933EBFC140}"/>
              </a:ext>
            </a:extLst>
          </p:cNvPr>
          <p:cNvSpPr txBox="1"/>
          <p:nvPr/>
        </p:nvSpPr>
        <p:spPr>
          <a:xfrm>
            <a:off x="2563083" y="4093761"/>
            <a:ext cx="935152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輸入使用者資訊後，取得所有使用者的訂單，依照日期排序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得到訂購資訊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9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C1D52F-FF2F-495D-8A7E-61955F674541}"/>
              </a:ext>
            </a:extLst>
          </p:cNvPr>
          <p:cNvSpPr txBox="1"/>
          <p:nvPr/>
        </p:nvSpPr>
        <p:spPr>
          <a:xfrm>
            <a:off x="348393" y="1765647"/>
            <a:ext cx="1013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Demo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 網站 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  <a:hlinkClick r:id="rId2"/>
              </a:rPr>
              <a:t>https://simple-order-site.vercel.app/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8006E-EBDD-42F4-AFC9-4462DC3C580B}"/>
              </a:ext>
            </a:extLst>
          </p:cNvPr>
          <p:cNvSpPr txBox="1"/>
          <p:nvPr/>
        </p:nvSpPr>
        <p:spPr>
          <a:xfrm>
            <a:off x="320518" y="2914164"/>
            <a:ext cx="9504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網頁等待時間有點長，屬於正常現象，部分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error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handler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沒有處理</a:t>
            </a:r>
            <a:endParaRPr lang="en-US" altLang="zh-TW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/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搜尋功能如果搜尋範圍太廣，可能會出現跑不出來的問題</a:t>
            </a:r>
            <a:endParaRPr lang="en-US" altLang="zh-TW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/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可以多加幾個條件方便搜尋，</a:t>
            </a:r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ex. 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增加金額範圍，增加關鍵字，餐點風格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EEF14E-D33C-4BAB-82F3-DC7DECAFD7CE}"/>
              </a:ext>
            </a:extLst>
          </p:cNvPr>
          <p:cNvGrpSpPr/>
          <p:nvPr/>
        </p:nvGrpSpPr>
        <p:grpSpPr>
          <a:xfrm>
            <a:off x="7763334" y="2455852"/>
            <a:ext cx="3957438" cy="4126415"/>
            <a:chOff x="1322945" y="1892542"/>
            <a:chExt cx="3797521" cy="395967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0FAEC81-E3B1-4141-A3D0-398C2F21536E}"/>
                </a:ext>
              </a:extLst>
            </p:cNvPr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436FEC3-BE51-4467-8C91-B2A0913AF668}"/>
                  </a:ext>
                </a:extLst>
              </p:cNvPr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34" name="Google Shape;283;p20">
                  <a:extLst>
                    <a:ext uri="{FF2B5EF4-FFF2-40B4-BE49-F238E27FC236}">
                      <a16:creationId xmlns:a16="http://schemas.microsoft.com/office/drawing/2014/main" id="{69F6368D-3BAE-4B32-870C-CC2F413D5D83}"/>
                    </a:ext>
                  </a:extLst>
                </p:cNvPr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84;p20">
                  <a:extLst>
                    <a:ext uri="{FF2B5EF4-FFF2-40B4-BE49-F238E27FC236}">
                      <a16:creationId xmlns:a16="http://schemas.microsoft.com/office/drawing/2014/main" id="{12DF9C33-061A-411A-8F00-266E5BA5AAB3}"/>
                    </a:ext>
                  </a:extLst>
                </p:cNvPr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3B5569DE-663C-499A-B419-FA0CE51A363B}"/>
                    </a:ext>
                  </a:extLst>
                </p:cNvPr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69" name="矩形 2">
                    <a:extLst>
                      <a:ext uri="{FF2B5EF4-FFF2-40B4-BE49-F238E27FC236}">
                        <a16:creationId xmlns:a16="http://schemas.microsoft.com/office/drawing/2014/main" id="{BCB4D1F1-94B6-43AA-B028-F8A08EB8B589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矩形 2">
                    <a:extLst>
                      <a:ext uri="{FF2B5EF4-FFF2-40B4-BE49-F238E27FC236}">
                        <a16:creationId xmlns:a16="http://schemas.microsoft.com/office/drawing/2014/main" id="{FBB42D19-5CD7-4AFE-A464-C1529EEB7F5D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矩形 2">
                    <a:extLst>
                      <a:ext uri="{FF2B5EF4-FFF2-40B4-BE49-F238E27FC236}">
                        <a16:creationId xmlns:a16="http://schemas.microsoft.com/office/drawing/2014/main" id="{81768F79-73E1-4B07-AE6E-06B2233C5225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矩形 2">
                    <a:extLst>
                      <a:ext uri="{FF2B5EF4-FFF2-40B4-BE49-F238E27FC236}">
                        <a16:creationId xmlns:a16="http://schemas.microsoft.com/office/drawing/2014/main" id="{C365F2AA-7BD1-46AE-B684-FAD9CD305B6A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D85C5309-9A84-4A05-8627-A967D7E2C3C5}"/>
                    </a:ext>
                  </a:extLst>
                </p:cNvPr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65" name="矩形 2">
                    <a:extLst>
                      <a:ext uri="{FF2B5EF4-FFF2-40B4-BE49-F238E27FC236}">
                        <a16:creationId xmlns:a16="http://schemas.microsoft.com/office/drawing/2014/main" id="{1BAF50AE-59F3-48A7-A2AB-D5658A66C065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矩形 2">
                    <a:extLst>
                      <a:ext uri="{FF2B5EF4-FFF2-40B4-BE49-F238E27FC236}">
                        <a16:creationId xmlns:a16="http://schemas.microsoft.com/office/drawing/2014/main" id="{29C1A868-3AAB-4E3D-8EDE-F1F80232EDD0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矩形 2">
                    <a:extLst>
                      <a:ext uri="{FF2B5EF4-FFF2-40B4-BE49-F238E27FC236}">
                        <a16:creationId xmlns:a16="http://schemas.microsoft.com/office/drawing/2014/main" id="{A3A792E4-3EDE-4920-A1F8-4F6D4A5DA5FC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矩形 2">
                    <a:extLst>
                      <a:ext uri="{FF2B5EF4-FFF2-40B4-BE49-F238E27FC236}">
                        <a16:creationId xmlns:a16="http://schemas.microsoft.com/office/drawing/2014/main" id="{1564534E-115D-44A7-8F8E-DCC2635FDC0F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8" name="Google Shape;282;p20">
                  <a:extLst>
                    <a:ext uri="{FF2B5EF4-FFF2-40B4-BE49-F238E27FC236}">
                      <a16:creationId xmlns:a16="http://schemas.microsoft.com/office/drawing/2014/main" id="{D2EA0352-1A10-490B-8C95-79BE33B53A0D}"/>
                    </a:ext>
                  </a:extLst>
                </p:cNvPr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285;p20">
                  <a:extLst>
                    <a:ext uri="{FF2B5EF4-FFF2-40B4-BE49-F238E27FC236}">
                      <a16:creationId xmlns:a16="http://schemas.microsoft.com/office/drawing/2014/main" id="{A4A6ECB0-7E44-4B65-90D6-C521F89BD7C2}"/>
                    </a:ext>
                  </a:extLst>
                </p:cNvPr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Google Shape;286;p20">
                  <a:extLst>
                    <a:ext uri="{FF2B5EF4-FFF2-40B4-BE49-F238E27FC236}">
                      <a16:creationId xmlns:a16="http://schemas.microsoft.com/office/drawing/2014/main" id="{6E787747-8032-46EC-A40C-400F916100CD}"/>
                    </a:ext>
                  </a:extLst>
                </p:cNvPr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Google Shape;287;p20">
                  <a:extLst>
                    <a:ext uri="{FF2B5EF4-FFF2-40B4-BE49-F238E27FC236}">
                      <a16:creationId xmlns:a16="http://schemas.microsoft.com/office/drawing/2014/main" id="{9F78DCF0-B444-4260-B5F9-842B7FE68240}"/>
                    </a:ext>
                  </a:extLst>
                </p:cNvPr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Google Shape;288;p20">
                  <a:extLst>
                    <a:ext uri="{FF2B5EF4-FFF2-40B4-BE49-F238E27FC236}">
                      <a16:creationId xmlns:a16="http://schemas.microsoft.com/office/drawing/2014/main" id="{F7D95D56-6A44-4986-93B4-700D44A33FDA}"/>
                    </a:ext>
                  </a:extLst>
                </p:cNvPr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Google Shape;289;p20">
                  <a:extLst>
                    <a:ext uri="{FF2B5EF4-FFF2-40B4-BE49-F238E27FC236}">
                      <a16:creationId xmlns:a16="http://schemas.microsoft.com/office/drawing/2014/main" id="{72BB1076-532B-4347-A68A-444856486F02}"/>
                    </a:ext>
                  </a:extLst>
                </p:cNvPr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Google Shape;290;p20">
                  <a:extLst>
                    <a:ext uri="{FF2B5EF4-FFF2-40B4-BE49-F238E27FC236}">
                      <a16:creationId xmlns:a16="http://schemas.microsoft.com/office/drawing/2014/main" id="{C9209DED-9FF3-46E9-BC3B-E3F8155D3671}"/>
                    </a:ext>
                  </a:extLst>
                </p:cNvPr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Google Shape;291;p20">
                  <a:extLst>
                    <a:ext uri="{FF2B5EF4-FFF2-40B4-BE49-F238E27FC236}">
                      <a16:creationId xmlns:a16="http://schemas.microsoft.com/office/drawing/2014/main" id="{0EE3E794-0624-4E7E-8EA4-58451B61F386}"/>
                    </a:ext>
                  </a:extLst>
                </p:cNvPr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Google Shape;292;p20">
                  <a:extLst>
                    <a:ext uri="{FF2B5EF4-FFF2-40B4-BE49-F238E27FC236}">
                      <a16:creationId xmlns:a16="http://schemas.microsoft.com/office/drawing/2014/main" id="{564D0767-1E6A-4052-87FD-47F23543C579}"/>
                    </a:ext>
                  </a:extLst>
                </p:cNvPr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Google Shape;293;p20">
                  <a:extLst>
                    <a:ext uri="{FF2B5EF4-FFF2-40B4-BE49-F238E27FC236}">
                      <a16:creationId xmlns:a16="http://schemas.microsoft.com/office/drawing/2014/main" id="{D61E2B0C-B7C2-4974-9C59-3B1E3C1E56D6}"/>
                    </a:ext>
                  </a:extLst>
                </p:cNvPr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294;p20">
                  <a:extLst>
                    <a:ext uri="{FF2B5EF4-FFF2-40B4-BE49-F238E27FC236}">
                      <a16:creationId xmlns:a16="http://schemas.microsoft.com/office/drawing/2014/main" id="{341650C9-9F70-43BE-9C4C-20FB35D29F78}"/>
                    </a:ext>
                  </a:extLst>
                </p:cNvPr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295;p20">
                  <a:extLst>
                    <a:ext uri="{FF2B5EF4-FFF2-40B4-BE49-F238E27FC236}">
                      <a16:creationId xmlns:a16="http://schemas.microsoft.com/office/drawing/2014/main" id="{88A9DCA5-96AA-479F-AC27-37E2CF84CAF6}"/>
                    </a:ext>
                  </a:extLst>
                </p:cNvPr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Google Shape;296;p20">
                  <a:extLst>
                    <a:ext uri="{FF2B5EF4-FFF2-40B4-BE49-F238E27FC236}">
                      <a16:creationId xmlns:a16="http://schemas.microsoft.com/office/drawing/2014/main" id="{FFB9C21D-4952-43BB-ABE4-D656E7AC1BBA}"/>
                    </a:ext>
                  </a:extLst>
                </p:cNvPr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297;p20">
                  <a:extLst>
                    <a:ext uri="{FF2B5EF4-FFF2-40B4-BE49-F238E27FC236}">
                      <a16:creationId xmlns:a16="http://schemas.microsoft.com/office/drawing/2014/main" id="{A4EAEEB9-D1A8-4C3C-A16F-4730800AD726}"/>
                    </a:ext>
                  </a:extLst>
                </p:cNvPr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298;p20">
                  <a:extLst>
                    <a:ext uri="{FF2B5EF4-FFF2-40B4-BE49-F238E27FC236}">
                      <a16:creationId xmlns:a16="http://schemas.microsoft.com/office/drawing/2014/main" id="{010CB395-3B6B-488A-A53D-BFC6EE5C2368}"/>
                    </a:ext>
                  </a:extLst>
                </p:cNvPr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299;p20">
                  <a:extLst>
                    <a:ext uri="{FF2B5EF4-FFF2-40B4-BE49-F238E27FC236}">
                      <a16:creationId xmlns:a16="http://schemas.microsoft.com/office/drawing/2014/main" id="{9342DB60-B0A7-4C2E-8B48-9F1438036F52}"/>
                    </a:ext>
                  </a:extLst>
                </p:cNvPr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Google Shape;300;p20">
                  <a:extLst>
                    <a:ext uri="{FF2B5EF4-FFF2-40B4-BE49-F238E27FC236}">
                      <a16:creationId xmlns:a16="http://schemas.microsoft.com/office/drawing/2014/main" id="{152FC309-3A18-4C3D-B42C-9286B0A4F13A}"/>
                    </a:ext>
                  </a:extLst>
                </p:cNvPr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1;p20">
                  <a:extLst>
                    <a:ext uri="{FF2B5EF4-FFF2-40B4-BE49-F238E27FC236}">
                      <a16:creationId xmlns:a16="http://schemas.microsoft.com/office/drawing/2014/main" id="{6E55F590-F0A8-4B49-848B-A9FF1770AF26}"/>
                    </a:ext>
                  </a:extLst>
                </p:cNvPr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02;p20">
                  <a:extLst>
                    <a:ext uri="{FF2B5EF4-FFF2-40B4-BE49-F238E27FC236}">
                      <a16:creationId xmlns:a16="http://schemas.microsoft.com/office/drawing/2014/main" id="{6AA79C7C-BDFC-4168-B0FD-87A75AB3C01E}"/>
                    </a:ext>
                  </a:extLst>
                </p:cNvPr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Google Shape;303;p20">
                  <a:extLst>
                    <a:ext uri="{FF2B5EF4-FFF2-40B4-BE49-F238E27FC236}">
                      <a16:creationId xmlns:a16="http://schemas.microsoft.com/office/drawing/2014/main" id="{3D70519B-3012-4420-A591-5272F5E4F1F7}"/>
                    </a:ext>
                  </a:extLst>
                </p:cNvPr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Google Shape;304;p20">
                  <a:extLst>
                    <a:ext uri="{FF2B5EF4-FFF2-40B4-BE49-F238E27FC236}">
                      <a16:creationId xmlns:a16="http://schemas.microsoft.com/office/drawing/2014/main" id="{CB36E540-5855-485E-B4DD-29F9CAAE9D9D}"/>
                    </a:ext>
                  </a:extLst>
                </p:cNvPr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Google Shape;305;p20">
                  <a:extLst>
                    <a:ext uri="{FF2B5EF4-FFF2-40B4-BE49-F238E27FC236}">
                      <a16:creationId xmlns:a16="http://schemas.microsoft.com/office/drawing/2014/main" id="{8809D7DD-63DD-4616-9AC8-419A3F11032A}"/>
                    </a:ext>
                  </a:extLst>
                </p:cNvPr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Google Shape;306;p20">
                  <a:extLst>
                    <a:ext uri="{FF2B5EF4-FFF2-40B4-BE49-F238E27FC236}">
                      <a16:creationId xmlns:a16="http://schemas.microsoft.com/office/drawing/2014/main" id="{42636FB9-E40B-4FD9-A6E7-4358596615B3}"/>
                    </a:ext>
                  </a:extLst>
                </p:cNvPr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Google Shape;307;p20">
                  <a:extLst>
                    <a:ext uri="{FF2B5EF4-FFF2-40B4-BE49-F238E27FC236}">
                      <a16:creationId xmlns:a16="http://schemas.microsoft.com/office/drawing/2014/main" id="{4A1EA705-E835-43BF-B381-B1DE00941F38}"/>
                    </a:ext>
                  </a:extLst>
                </p:cNvPr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Google Shape;308;p20">
                  <a:extLst>
                    <a:ext uri="{FF2B5EF4-FFF2-40B4-BE49-F238E27FC236}">
                      <a16:creationId xmlns:a16="http://schemas.microsoft.com/office/drawing/2014/main" id="{CF2F990E-E546-4BC9-9DCF-65F253E08E5B}"/>
                    </a:ext>
                  </a:extLst>
                </p:cNvPr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Google Shape;309;p20">
                  <a:extLst>
                    <a:ext uri="{FF2B5EF4-FFF2-40B4-BE49-F238E27FC236}">
                      <a16:creationId xmlns:a16="http://schemas.microsoft.com/office/drawing/2014/main" id="{B13B3BC5-18C6-4549-969D-E39AC9FEA737}"/>
                    </a:ext>
                  </a:extLst>
                </p:cNvPr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Google Shape;310;p20">
                  <a:extLst>
                    <a:ext uri="{FF2B5EF4-FFF2-40B4-BE49-F238E27FC236}">
                      <a16:creationId xmlns:a16="http://schemas.microsoft.com/office/drawing/2014/main" id="{75EA8547-A8CF-4BE6-9F42-F19D84E1CAEB}"/>
                    </a:ext>
                  </a:extLst>
                </p:cNvPr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Google Shape;1002;p32">
                <a:extLst>
                  <a:ext uri="{FF2B5EF4-FFF2-40B4-BE49-F238E27FC236}">
                    <a16:creationId xmlns:a16="http://schemas.microsoft.com/office/drawing/2014/main" id="{F38516E0-7EB6-4328-95FE-A59A86180E50}"/>
                  </a:ext>
                </a:extLst>
              </p:cNvPr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31" name="Google Shape;1003;p32">
                  <a:extLst>
                    <a:ext uri="{FF2B5EF4-FFF2-40B4-BE49-F238E27FC236}">
                      <a16:creationId xmlns:a16="http://schemas.microsoft.com/office/drawing/2014/main" id="{740A0308-15C5-4239-88EC-CB6B3C44EA04}"/>
                    </a:ext>
                  </a:extLst>
                </p:cNvPr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1004;p32">
                  <a:extLst>
                    <a:ext uri="{FF2B5EF4-FFF2-40B4-BE49-F238E27FC236}">
                      <a16:creationId xmlns:a16="http://schemas.microsoft.com/office/drawing/2014/main" id="{1A2FF9BE-BEDA-4BCF-B89C-A0DE0F5168E0}"/>
                    </a:ext>
                  </a:extLst>
                </p:cNvPr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1005;p32">
                  <a:extLst>
                    <a:ext uri="{FF2B5EF4-FFF2-40B4-BE49-F238E27FC236}">
                      <a16:creationId xmlns:a16="http://schemas.microsoft.com/office/drawing/2014/main" id="{50B886E6-4484-48F6-B265-E670B004414C}"/>
                    </a:ext>
                  </a:extLst>
                </p:cNvPr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Google Shape;973;p32">
                <a:extLst>
                  <a:ext uri="{FF2B5EF4-FFF2-40B4-BE49-F238E27FC236}">
                    <a16:creationId xmlns:a16="http://schemas.microsoft.com/office/drawing/2014/main" id="{74EE21D2-87EC-43F6-88AE-47CAADCD4799}"/>
                  </a:ext>
                </a:extLst>
              </p:cNvPr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" name="Google Shape;1014;p32">
                <a:extLst>
                  <a:ext uri="{FF2B5EF4-FFF2-40B4-BE49-F238E27FC236}">
                    <a16:creationId xmlns:a16="http://schemas.microsoft.com/office/drawing/2014/main" id="{7853C6C8-0FE5-4FA7-8248-872AF39A72B9}"/>
                  </a:ext>
                </a:extLst>
              </p:cNvPr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25" name="Google Shape;1015;p32">
                  <a:extLst>
                    <a:ext uri="{FF2B5EF4-FFF2-40B4-BE49-F238E27FC236}">
                      <a16:creationId xmlns:a16="http://schemas.microsoft.com/office/drawing/2014/main" id="{A59F83B2-1960-44BF-A98B-DDD88F35A483}"/>
                    </a:ext>
                  </a:extLst>
                </p:cNvPr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1016;p32">
                  <a:extLst>
                    <a:ext uri="{FF2B5EF4-FFF2-40B4-BE49-F238E27FC236}">
                      <a16:creationId xmlns:a16="http://schemas.microsoft.com/office/drawing/2014/main" id="{2E73B311-08A0-414B-A44A-340D1A8071FD}"/>
                    </a:ext>
                  </a:extLst>
                </p:cNvPr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1017;p32">
                  <a:extLst>
                    <a:ext uri="{FF2B5EF4-FFF2-40B4-BE49-F238E27FC236}">
                      <a16:creationId xmlns:a16="http://schemas.microsoft.com/office/drawing/2014/main" id="{D23A4058-A3C3-4B9F-9C80-2B26E4F3BDDF}"/>
                    </a:ext>
                  </a:extLst>
                </p:cNvPr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1018;p32">
                  <a:extLst>
                    <a:ext uri="{FF2B5EF4-FFF2-40B4-BE49-F238E27FC236}">
                      <a16:creationId xmlns:a16="http://schemas.microsoft.com/office/drawing/2014/main" id="{6C4FBF96-B622-49E2-B5DD-F329391F1E63}"/>
                    </a:ext>
                  </a:extLst>
                </p:cNvPr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Google Shape;1019;p32">
                  <a:extLst>
                    <a:ext uri="{FF2B5EF4-FFF2-40B4-BE49-F238E27FC236}">
                      <a16:creationId xmlns:a16="http://schemas.microsoft.com/office/drawing/2014/main" id="{B09CE3AB-63BB-4E48-957E-02C9F851F383}"/>
                    </a:ext>
                  </a:extLst>
                </p:cNvPr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1020;p32">
                  <a:extLst>
                    <a:ext uri="{FF2B5EF4-FFF2-40B4-BE49-F238E27FC236}">
                      <a16:creationId xmlns:a16="http://schemas.microsoft.com/office/drawing/2014/main" id="{27B97726-50C8-415F-9825-3483893BDAC3}"/>
                    </a:ext>
                  </a:extLst>
                </p:cNvPr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Google Shape;982;p32">
                <a:extLst>
                  <a:ext uri="{FF2B5EF4-FFF2-40B4-BE49-F238E27FC236}">
                    <a16:creationId xmlns:a16="http://schemas.microsoft.com/office/drawing/2014/main" id="{0DF1F6CD-A236-45B4-864D-15CE0FA95AB0}"/>
                  </a:ext>
                </a:extLst>
              </p:cNvPr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4" name="Google Shape;983;p32">
                  <a:extLst>
                    <a:ext uri="{FF2B5EF4-FFF2-40B4-BE49-F238E27FC236}">
                      <a16:creationId xmlns:a16="http://schemas.microsoft.com/office/drawing/2014/main" id="{F3CB7329-B394-4D71-A554-216885986726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Google Shape;984;p32">
                  <a:extLst>
                    <a:ext uri="{FF2B5EF4-FFF2-40B4-BE49-F238E27FC236}">
                      <a16:creationId xmlns:a16="http://schemas.microsoft.com/office/drawing/2014/main" id="{342F17B0-3F24-4873-866E-34827794608D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Google Shape;985;p32">
                  <a:extLst>
                    <a:ext uri="{FF2B5EF4-FFF2-40B4-BE49-F238E27FC236}">
                      <a16:creationId xmlns:a16="http://schemas.microsoft.com/office/drawing/2014/main" id="{AD9E6AD6-E465-4C69-8582-48821003BC88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Google Shape;986;p32">
                  <a:extLst>
                    <a:ext uri="{FF2B5EF4-FFF2-40B4-BE49-F238E27FC236}">
                      <a16:creationId xmlns:a16="http://schemas.microsoft.com/office/drawing/2014/main" id="{E9C66F98-7CC1-4BA3-9068-A9978C7BF11F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Google Shape;987;p32">
                  <a:extLst>
                    <a:ext uri="{FF2B5EF4-FFF2-40B4-BE49-F238E27FC236}">
                      <a16:creationId xmlns:a16="http://schemas.microsoft.com/office/drawing/2014/main" id="{BE7FBCDC-3AE1-49A6-81F4-8B2D56D79B9C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988;p32">
                  <a:extLst>
                    <a:ext uri="{FF2B5EF4-FFF2-40B4-BE49-F238E27FC236}">
                      <a16:creationId xmlns:a16="http://schemas.microsoft.com/office/drawing/2014/main" id="{C0457345-5B4B-4365-87BB-D289B4BD8682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989;p32">
                  <a:extLst>
                    <a:ext uri="{FF2B5EF4-FFF2-40B4-BE49-F238E27FC236}">
                      <a16:creationId xmlns:a16="http://schemas.microsoft.com/office/drawing/2014/main" id="{87C33BE2-90CA-40D1-85B0-C14B9987FDA6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990;p32">
                  <a:extLst>
                    <a:ext uri="{FF2B5EF4-FFF2-40B4-BE49-F238E27FC236}">
                      <a16:creationId xmlns:a16="http://schemas.microsoft.com/office/drawing/2014/main" id="{36CEBA1C-31F0-497D-A483-E5587F700FAB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991;p32">
                  <a:extLst>
                    <a:ext uri="{FF2B5EF4-FFF2-40B4-BE49-F238E27FC236}">
                      <a16:creationId xmlns:a16="http://schemas.microsoft.com/office/drawing/2014/main" id="{63F79605-C9FE-4059-9610-A1F6C4A5B5B7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992;p32">
                  <a:extLst>
                    <a:ext uri="{FF2B5EF4-FFF2-40B4-BE49-F238E27FC236}">
                      <a16:creationId xmlns:a16="http://schemas.microsoft.com/office/drawing/2014/main" id="{2C0BDEDB-DFCC-43EA-858F-8338D1FD1E5E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993;p32">
                  <a:extLst>
                    <a:ext uri="{FF2B5EF4-FFF2-40B4-BE49-F238E27FC236}">
                      <a16:creationId xmlns:a16="http://schemas.microsoft.com/office/drawing/2014/main" id="{C2AED4F4-C336-4563-98EF-9D372A5A2875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D749FB5-46CB-4E32-A28B-37BCB90D1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6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5">
            <a:extLst>
              <a:ext uri="{FF2B5EF4-FFF2-40B4-BE49-F238E27FC236}">
                <a16:creationId xmlns:a16="http://schemas.microsoft.com/office/drawing/2014/main" id="{715AB1F1-9650-4C29-88EF-BC982855DCDE}"/>
              </a:ext>
            </a:extLst>
          </p:cNvPr>
          <p:cNvSpPr txBox="1"/>
          <p:nvPr/>
        </p:nvSpPr>
        <p:spPr>
          <a:xfrm>
            <a:off x="648927" y="338328"/>
            <a:ext cx="5762823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lt"/>
              </a:rPr>
              <a:t>5. 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lt"/>
              </a:rPr>
              <a:t>取得一間餐廳的所有餐點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  <a:sym typeface="+mn-lt"/>
            </a:endParaRPr>
          </a:p>
        </p:txBody>
      </p:sp>
      <p:sp>
        <p:nvSpPr>
          <p:cNvPr id="3" name="文本框 105">
            <a:extLst>
              <a:ext uri="{FF2B5EF4-FFF2-40B4-BE49-F238E27FC236}">
                <a16:creationId xmlns:a16="http://schemas.microsoft.com/office/drawing/2014/main" id="{A005DD4B-F3FF-4FBB-83DA-8446494F6372}"/>
              </a:ext>
            </a:extLst>
          </p:cNvPr>
          <p:cNvSpPr txBox="1"/>
          <p:nvPr/>
        </p:nvSpPr>
        <p:spPr>
          <a:xfrm>
            <a:off x="7180215" y="469266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讓使用者得到一間餐廳的所有餐點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4" name="Rectangle 134">
            <a:extLst>
              <a:ext uri="{FF2B5EF4-FFF2-40B4-BE49-F238E27FC236}">
                <a16:creationId xmlns:a16="http://schemas.microsoft.com/office/drawing/2014/main" id="{0DFE862E-EC3A-4724-85C6-74EE620E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26">
            <a:extLst>
              <a:ext uri="{FF2B5EF4-FFF2-40B4-BE49-F238E27FC236}">
                <a16:creationId xmlns:a16="http://schemas.microsoft.com/office/drawing/2014/main" id="{FC17EDCB-C95E-4520-8C69-07A0AD2D8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10FAF5B3-9013-4935-BB5B-EBAB5406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9DA943F-1023-4217-9E3F-9E3E1C9A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4" y="2908701"/>
            <a:ext cx="5572166" cy="27003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9CD2D2-711C-43DC-BD5E-4B24B677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37" y="2657712"/>
            <a:ext cx="4635467" cy="34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727A4A-AD00-4C20-824D-6B4F0AF09427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9DB629-34F2-4A91-BCDC-12A3352D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9" y="2283769"/>
            <a:ext cx="11679222" cy="1565469"/>
          </a:xfrm>
          <a:prstGeom prst="rect">
            <a:avLst/>
          </a:prstGeom>
        </p:spPr>
      </p:pic>
      <p:sp>
        <p:nvSpPr>
          <p:cNvPr id="4" name="文本框 105">
            <a:extLst>
              <a:ext uri="{FF2B5EF4-FFF2-40B4-BE49-F238E27FC236}">
                <a16:creationId xmlns:a16="http://schemas.microsoft.com/office/drawing/2014/main" id="{9511948A-C61F-4CB5-A1E8-0495F0F8AE43}"/>
              </a:ext>
            </a:extLst>
          </p:cNvPr>
          <p:cNvSpPr txBox="1"/>
          <p:nvPr/>
        </p:nvSpPr>
        <p:spPr>
          <a:xfrm>
            <a:off x="4107160" y="4264596"/>
            <a:ext cx="93515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找出指定餐廳的所有餐點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3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105">
            <a:extLst>
              <a:ext uri="{FF2B5EF4-FFF2-40B4-BE49-F238E27FC236}">
                <a16:creationId xmlns:a16="http://schemas.microsoft.com/office/drawing/2014/main" id="{A6709D45-2E25-44E7-9B18-465C0A29ACFA}"/>
              </a:ext>
            </a:extLst>
          </p:cNvPr>
          <p:cNvSpPr txBox="1"/>
          <p:nvPr/>
        </p:nvSpPr>
        <p:spPr>
          <a:xfrm>
            <a:off x="928176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  <a:sym typeface="+mn-lt"/>
              </a:rPr>
              <a:t>6. </a:t>
            </a:r>
            <a:r>
              <a:rPr lang="zh-TW" altLang="en-US" sz="3600" dirty="0">
                <a:latin typeface="+mj-lt"/>
                <a:ea typeface="+mj-ea"/>
                <a:cs typeface="+mj-cs"/>
                <a:sym typeface="+mn-lt"/>
              </a:rPr>
              <a:t>下訂單</a:t>
            </a:r>
            <a:endParaRPr lang="en-US" altLang="zh-CN" sz="3600" dirty="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86" name="文本框 105">
            <a:extLst>
              <a:ext uri="{FF2B5EF4-FFF2-40B4-BE49-F238E27FC236}">
                <a16:creationId xmlns:a16="http://schemas.microsoft.com/office/drawing/2014/main" id="{3901DAE5-E6F4-46C4-AB74-9F052C99AC2D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700" dirty="0">
              <a:sym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869654-4C3F-40BC-A626-09DE8916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9" y="2989285"/>
            <a:ext cx="5519778" cy="23955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2C7DED-1988-4D04-B41D-DA2F319A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18" y="2639670"/>
            <a:ext cx="4613471" cy="3601303"/>
          </a:xfrm>
          <a:prstGeom prst="rect">
            <a:avLst/>
          </a:prstGeom>
        </p:spPr>
      </p:pic>
      <p:sp>
        <p:nvSpPr>
          <p:cNvPr id="14" name="文本框 105">
            <a:extLst>
              <a:ext uri="{FF2B5EF4-FFF2-40B4-BE49-F238E27FC236}">
                <a16:creationId xmlns:a16="http://schemas.microsoft.com/office/drawing/2014/main" id="{91E3ECA8-9083-430B-B2FE-7EB0CA172CAB}"/>
              </a:ext>
            </a:extLst>
          </p:cNvPr>
          <p:cNvSpPr txBox="1"/>
          <p:nvPr/>
        </p:nvSpPr>
        <p:spPr>
          <a:xfrm>
            <a:off x="6156306" y="394579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訂購人資訊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訂購餐點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訂購數量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49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727A4A-AD00-4C20-824D-6B4F0AF09427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A26673-BE68-4352-A8A9-B0C0E226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56" y="374343"/>
            <a:ext cx="7516572" cy="6032655"/>
          </a:xfrm>
          <a:prstGeom prst="rect">
            <a:avLst/>
          </a:prstGeom>
        </p:spPr>
      </p:pic>
      <p:sp>
        <p:nvSpPr>
          <p:cNvPr id="7" name="文本框 105">
            <a:extLst>
              <a:ext uri="{FF2B5EF4-FFF2-40B4-BE49-F238E27FC236}">
                <a16:creationId xmlns:a16="http://schemas.microsoft.com/office/drawing/2014/main" id="{A441D22A-E2DB-4851-AC20-BD1CC1715B16}"/>
              </a:ext>
            </a:extLst>
          </p:cNvPr>
          <p:cNvSpPr txBox="1"/>
          <p:nvPr/>
        </p:nvSpPr>
        <p:spPr>
          <a:xfrm>
            <a:off x="253772" y="1925659"/>
            <a:ext cx="4514277" cy="373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讀取資訊後，依序存入資料庫內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問題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</a:t>
            </a: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要儲存進相當多的資料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Ex. </a:t>
            </a: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使用者訂購了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胖老爹的 炸雞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x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麥當勞的 麥香魚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x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那要儲存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</a:t>
            </a: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2 </a:t>
            </a: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個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order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2 </a:t>
            </a: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個 </a:t>
            </a:r>
            <a:r>
              <a:rPr lang="en-US" altLang="zh-TW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receipt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因此相當費時</a:t>
            </a:r>
            <a:endParaRPr lang="en-US" altLang="zh-TW" sz="1700" dirty="0"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8" name="文本框 26">
            <a:extLst>
              <a:ext uri="{FF2B5EF4-FFF2-40B4-BE49-F238E27FC236}">
                <a16:creationId xmlns:a16="http://schemas.microsoft.com/office/drawing/2014/main" id="{566A3A0C-A808-45FE-8BFB-4C6FFFCF4672}"/>
              </a:ext>
            </a:extLst>
          </p:cNvPr>
          <p:cNvSpPr txBox="1"/>
          <p:nvPr/>
        </p:nvSpPr>
        <p:spPr>
          <a:xfrm>
            <a:off x="6706525" y="2880535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儲存進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order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庫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7BB51DF4-E077-4489-AAE5-A2C874624D77}"/>
              </a:ext>
            </a:extLst>
          </p:cNvPr>
          <p:cNvSpPr txBox="1"/>
          <p:nvPr/>
        </p:nvSpPr>
        <p:spPr>
          <a:xfrm>
            <a:off x="6657103" y="5722293"/>
            <a:ext cx="294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儲存進</a:t>
            </a:r>
            <a:r>
              <a:rPr lang="en-US" altLang="zh-TW" sz="1600">
                <a:solidFill>
                  <a:schemeClr val="bg1"/>
                </a:solidFill>
                <a:cs typeface="+mn-ea"/>
                <a:sym typeface="+mn-lt"/>
              </a:rPr>
              <a:t>receipt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庫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45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7ED6640-C84A-48F5-8B85-019DEAF3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41379BA-2A03-4710-94D4-A9FEF7B27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4DFADA85-4599-4709-BA0B-D7204684EE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CBB610-F6F7-4AB0-9E26-8124B37A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6E782140-0AEE-43DD-B022-F957683A61B9}"/>
              </a:ext>
            </a:extLst>
          </p:cNvPr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dirty="0">
                <a:solidFill>
                  <a:schemeClr val="bg1"/>
                </a:solidFill>
                <a:cs typeface="+mn-ea"/>
                <a:sym typeface="+mn-lt"/>
              </a:rPr>
              <a:t>過程中遇到的問題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E7444-7493-4F5C-9D75-99112C7480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C89DAEF-EADC-4A92-AB4A-FF0A3B52C2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285D31B8-A98B-4488-8281-8147108BAF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AE22D6-BD8D-4726-8074-D8BC1BB4828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9311E-A78E-4861-9690-E37288FFD92B}"/>
              </a:ext>
            </a:extLst>
          </p:cNvPr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834B238-E8AD-4B01-910A-ED48F136DA67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15E2C948-21BE-43FF-9621-D2BBA2801DA5}"/>
                </a:ext>
              </a:extLst>
            </p:cNvPr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7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1E16970D-FF14-4553-911A-CBDCE3F2202B}"/>
              </a:ext>
            </a:extLst>
          </p:cNvPr>
          <p:cNvSpPr/>
          <p:nvPr/>
        </p:nvSpPr>
        <p:spPr>
          <a:xfrm>
            <a:off x="-3229511" y="-101600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432210-36EF-40BB-A9C6-89D27B55666E}"/>
              </a:ext>
            </a:extLst>
          </p:cNvPr>
          <p:cNvGrpSpPr/>
          <p:nvPr/>
        </p:nvGrpSpPr>
        <p:grpSpPr>
          <a:xfrm>
            <a:off x="1588665" y="3414186"/>
            <a:ext cx="3443130" cy="2264883"/>
            <a:chOff x="583393" y="3453301"/>
            <a:chExt cx="4183268" cy="2751744"/>
          </a:xfrm>
        </p:grpSpPr>
        <p:sp>
          <p:nvSpPr>
            <p:cNvPr id="21" name="Google Shape;994;p28">
              <a:extLst>
                <a:ext uri="{FF2B5EF4-FFF2-40B4-BE49-F238E27FC236}">
                  <a16:creationId xmlns:a16="http://schemas.microsoft.com/office/drawing/2014/main" id="{92A644DF-EE54-4761-A67B-2BA1F957DA63}"/>
                </a:ext>
              </a:extLst>
            </p:cNvPr>
            <p:cNvSpPr/>
            <p:nvPr/>
          </p:nvSpPr>
          <p:spPr>
            <a:xfrm>
              <a:off x="583393" y="3638098"/>
              <a:ext cx="4183268" cy="2566947"/>
            </a:xfrm>
            <a:custGeom>
              <a:avLst/>
              <a:gdLst/>
              <a:ahLst/>
              <a:cxnLst/>
              <a:rect l="l" t="t" r="r" b="b"/>
              <a:pathLst>
                <a:path w="67302" h="41298" extrusionOk="0">
                  <a:moveTo>
                    <a:pt x="33651" y="5098"/>
                  </a:moveTo>
                  <a:cubicBezTo>
                    <a:pt x="48659" y="5098"/>
                    <a:pt x="60836" y="12366"/>
                    <a:pt x="60836" y="21286"/>
                  </a:cubicBezTo>
                  <a:cubicBezTo>
                    <a:pt x="60836" y="30206"/>
                    <a:pt x="48659" y="35728"/>
                    <a:pt x="33651" y="35728"/>
                  </a:cubicBezTo>
                  <a:lnTo>
                    <a:pt x="33651" y="35775"/>
                  </a:lnTo>
                  <a:cubicBezTo>
                    <a:pt x="18643" y="35775"/>
                    <a:pt x="6466" y="30206"/>
                    <a:pt x="6466" y="21286"/>
                  </a:cubicBezTo>
                  <a:cubicBezTo>
                    <a:pt x="6466" y="12319"/>
                    <a:pt x="18643" y="5098"/>
                    <a:pt x="33651" y="5098"/>
                  </a:cubicBezTo>
                  <a:close/>
                  <a:moveTo>
                    <a:pt x="33651" y="1"/>
                  </a:moveTo>
                  <a:cubicBezTo>
                    <a:pt x="14348" y="1"/>
                    <a:pt x="5287" y="12225"/>
                    <a:pt x="1228" y="15906"/>
                  </a:cubicBezTo>
                  <a:cubicBezTo>
                    <a:pt x="425" y="17558"/>
                    <a:pt x="1" y="19398"/>
                    <a:pt x="1" y="21286"/>
                  </a:cubicBezTo>
                  <a:cubicBezTo>
                    <a:pt x="1" y="32330"/>
                    <a:pt x="15056" y="41297"/>
                    <a:pt x="33651" y="41297"/>
                  </a:cubicBezTo>
                  <a:cubicBezTo>
                    <a:pt x="52246" y="41297"/>
                    <a:pt x="67302" y="32330"/>
                    <a:pt x="67302" y="21286"/>
                  </a:cubicBezTo>
                  <a:cubicBezTo>
                    <a:pt x="67302" y="19398"/>
                    <a:pt x="66877" y="17558"/>
                    <a:pt x="66075" y="15906"/>
                  </a:cubicBezTo>
                  <a:cubicBezTo>
                    <a:pt x="62016" y="12225"/>
                    <a:pt x="52954" y="1"/>
                    <a:pt x="33651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995;p28">
              <a:extLst>
                <a:ext uri="{FF2B5EF4-FFF2-40B4-BE49-F238E27FC236}">
                  <a16:creationId xmlns:a16="http://schemas.microsoft.com/office/drawing/2014/main" id="{3EF75C06-8427-49AF-931A-037D2BA77A9E}"/>
                </a:ext>
              </a:extLst>
            </p:cNvPr>
            <p:cNvSpPr/>
            <p:nvPr/>
          </p:nvSpPr>
          <p:spPr>
            <a:xfrm>
              <a:off x="583393" y="3453301"/>
              <a:ext cx="4183268" cy="2487696"/>
            </a:xfrm>
            <a:custGeom>
              <a:avLst/>
              <a:gdLst/>
              <a:ahLst/>
              <a:cxnLst/>
              <a:rect l="l" t="t" r="r" b="b"/>
              <a:pathLst>
                <a:path w="67302" h="40023" extrusionOk="0">
                  <a:moveTo>
                    <a:pt x="33651" y="3823"/>
                  </a:moveTo>
                  <a:cubicBezTo>
                    <a:pt x="48659" y="3823"/>
                    <a:pt x="60836" y="11091"/>
                    <a:pt x="60836" y="20011"/>
                  </a:cubicBezTo>
                  <a:cubicBezTo>
                    <a:pt x="60836" y="28932"/>
                    <a:pt x="48659" y="36200"/>
                    <a:pt x="33651" y="36200"/>
                  </a:cubicBezTo>
                  <a:cubicBezTo>
                    <a:pt x="18643" y="36200"/>
                    <a:pt x="6466" y="28979"/>
                    <a:pt x="6466" y="20011"/>
                  </a:cubicBezTo>
                  <a:cubicBezTo>
                    <a:pt x="6466" y="11091"/>
                    <a:pt x="18643" y="3823"/>
                    <a:pt x="33651" y="3823"/>
                  </a:cubicBezTo>
                  <a:close/>
                  <a:moveTo>
                    <a:pt x="33651" y="0"/>
                  </a:moveTo>
                  <a:cubicBezTo>
                    <a:pt x="15056" y="0"/>
                    <a:pt x="1" y="8968"/>
                    <a:pt x="1" y="20011"/>
                  </a:cubicBezTo>
                  <a:cubicBezTo>
                    <a:pt x="1" y="31055"/>
                    <a:pt x="15056" y="40023"/>
                    <a:pt x="33651" y="40023"/>
                  </a:cubicBezTo>
                  <a:cubicBezTo>
                    <a:pt x="52246" y="40023"/>
                    <a:pt x="67302" y="31055"/>
                    <a:pt x="67302" y="20011"/>
                  </a:cubicBezTo>
                  <a:cubicBezTo>
                    <a:pt x="67302" y="8968"/>
                    <a:pt x="52246" y="0"/>
                    <a:pt x="33651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949EDD-C525-4917-A321-0A1612CCCC6B}"/>
              </a:ext>
            </a:extLst>
          </p:cNvPr>
          <p:cNvGrpSpPr/>
          <p:nvPr/>
        </p:nvGrpSpPr>
        <p:grpSpPr>
          <a:xfrm>
            <a:off x="1917067" y="3020770"/>
            <a:ext cx="2783941" cy="1871312"/>
            <a:chOff x="982388" y="2975316"/>
            <a:chExt cx="3382379" cy="2273571"/>
          </a:xfrm>
        </p:grpSpPr>
        <p:sp>
          <p:nvSpPr>
            <p:cNvPr id="28" name="Google Shape;1001;p28">
              <a:extLst>
                <a:ext uri="{FF2B5EF4-FFF2-40B4-BE49-F238E27FC236}">
                  <a16:creationId xmlns:a16="http://schemas.microsoft.com/office/drawing/2014/main" id="{61DFF161-4C98-49EC-A89A-0588279BC107}"/>
                </a:ext>
              </a:extLst>
            </p:cNvPr>
            <p:cNvSpPr/>
            <p:nvPr/>
          </p:nvSpPr>
          <p:spPr>
            <a:xfrm>
              <a:off x="982388" y="3080924"/>
              <a:ext cx="3382379" cy="2167963"/>
            </a:xfrm>
            <a:custGeom>
              <a:avLst/>
              <a:gdLst/>
              <a:ahLst/>
              <a:cxnLst/>
              <a:rect l="l" t="t" r="r" b="b"/>
              <a:pathLst>
                <a:path w="54417" h="34879" extrusionOk="0">
                  <a:moveTo>
                    <a:pt x="27232" y="6419"/>
                  </a:moveTo>
                  <a:cubicBezTo>
                    <a:pt x="38701" y="6419"/>
                    <a:pt x="47951" y="11941"/>
                    <a:pt x="47951" y="18737"/>
                  </a:cubicBezTo>
                  <a:cubicBezTo>
                    <a:pt x="47951" y="25580"/>
                    <a:pt x="38701" y="29356"/>
                    <a:pt x="27232" y="29356"/>
                  </a:cubicBezTo>
                  <a:cubicBezTo>
                    <a:pt x="15764" y="29356"/>
                    <a:pt x="6513" y="25533"/>
                    <a:pt x="6513" y="18737"/>
                  </a:cubicBezTo>
                  <a:cubicBezTo>
                    <a:pt x="6513" y="11941"/>
                    <a:pt x="15764" y="6419"/>
                    <a:pt x="27232" y="6419"/>
                  </a:cubicBezTo>
                  <a:close/>
                  <a:moveTo>
                    <a:pt x="27232" y="0"/>
                  </a:moveTo>
                  <a:cubicBezTo>
                    <a:pt x="10242" y="0"/>
                    <a:pt x="5758" y="9770"/>
                    <a:pt x="1794" y="12979"/>
                  </a:cubicBezTo>
                  <a:cubicBezTo>
                    <a:pt x="661" y="14678"/>
                    <a:pt x="47" y="16660"/>
                    <a:pt x="0" y="18690"/>
                  </a:cubicBezTo>
                  <a:cubicBezTo>
                    <a:pt x="0" y="27657"/>
                    <a:pt x="12177" y="34878"/>
                    <a:pt x="27232" y="34878"/>
                  </a:cubicBezTo>
                  <a:cubicBezTo>
                    <a:pt x="42240" y="34878"/>
                    <a:pt x="54417" y="27657"/>
                    <a:pt x="54417" y="18690"/>
                  </a:cubicBezTo>
                  <a:cubicBezTo>
                    <a:pt x="54417" y="16660"/>
                    <a:pt x="53803" y="14678"/>
                    <a:pt x="52671" y="12979"/>
                  </a:cubicBezTo>
                  <a:cubicBezTo>
                    <a:pt x="48706" y="9770"/>
                    <a:pt x="44223" y="0"/>
                    <a:pt x="27232" y="0"/>
                  </a:cubicBezTo>
                  <a:close/>
                </a:path>
              </a:pathLst>
            </a:custGeom>
            <a:solidFill>
              <a:srgbClr val="7888CE"/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1002;p28">
              <a:extLst>
                <a:ext uri="{FF2B5EF4-FFF2-40B4-BE49-F238E27FC236}">
                  <a16:creationId xmlns:a16="http://schemas.microsoft.com/office/drawing/2014/main" id="{3A773118-2C7C-42B8-8E35-3DF588396CDA}"/>
                </a:ext>
              </a:extLst>
            </p:cNvPr>
            <p:cNvSpPr/>
            <p:nvPr/>
          </p:nvSpPr>
          <p:spPr>
            <a:xfrm>
              <a:off x="985309" y="2975316"/>
              <a:ext cx="3379457" cy="2012447"/>
            </a:xfrm>
            <a:custGeom>
              <a:avLst/>
              <a:gdLst/>
              <a:ahLst/>
              <a:cxnLst/>
              <a:rect l="l" t="t" r="r" b="b"/>
              <a:pathLst>
                <a:path w="54370" h="32377" extrusionOk="0">
                  <a:moveTo>
                    <a:pt x="27185" y="3870"/>
                  </a:moveTo>
                  <a:cubicBezTo>
                    <a:pt x="38654" y="3870"/>
                    <a:pt x="47904" y="9392"/>
                    <a:pt x="47904" y="16188"/>
                  </a:cubicBezTo>
                  <a:cubicBezTo>
                    <a:pt x="47904" y="22985"/>
                    <a:pt x="38654" y="28507"/>
                    <a:pt x="27185" y="28507"/>
                  </a:cubicBezTo>
                  <a:cubicBezTo>
                    <a:pt x="15717" y="28507"/>
                    <a:pt x="6466" y="22985"/>
                    <a:pt x="6466" y="16188"/>
                  </a:cubicBezTo>
                  <a:cubicBezTo>
                    <a:pt x="6466" y="9392"/>
                    <a:pt x="15717" y="3870"/>
                    <a:pt x="27185" y="3870"/>
                  </a:cubicBezTo>
                  <a:close/>
                  <a:moveTo>
                    <a:pt x="27185" y="0"/>
                  </a:moveTo>
                  <a:cubicBezTo>
                    <a:pt x="12177" y="0"/>
                    <a:pt x="0" y="7268"/>
                    <a:pt x="0" y="16188"/>
                  </a:cubicBezTo>
                  <a:cubicBezTo>
                    <a:pt x="0" y="25156"/>
                    <a:pt x="12177" y="32377"/>
                    <a:pt x="27185" y="32377"/>
                  </a:cubicBezTo>
                  <a:cubicBezTo>
                    <a:pt x="42193" y="32377"/>
                    <a:pt x="54370" y="25108"/>
                    <a:pt x="54370" y="16188"/>
                  </a:cubicBezTo>
                  <a:cubicBezTo>
                    <a:pt x="54370" y="7268"/>
                    <a:pt x="42193" y="0"/>
                    <a:pt x="27185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C14A56-3412-4342-BAF3-12C313B703E8}"/>
              </a:ext>
            </a:extLst>
          </p:cNvPr>
          <p:cNvGrpSpPr/>
          <p:nvPr/>
        </p:nvGrpSpPr>
        <p:grpSpPr>
          <a:xfrm>
            <a:off x="2250278" y="2640211"/>
            <a:ext cx="2119995" cy="1477742"/>
            <a:chOff x="1387227" y="2512952"/>
            <a:chExt cx="2575711" cy="1795399"/>
          </a:xfrm>
        </p:grpSpPr>
        <p:sp>
          <p:nvSpPr>
            <p:cNvPr id="36" name="Google Shape;1008;p28">
              <a:extLst>
                <a:ext uri="{FF2B5EF4-FFF2-40B4-BE49-F238E27FC236}">
                  <a16:creationId xmlns:a16="http://schemas.microsoft.com/office/drawing/2014/main" id="{CF85380F-1A0F-48C7-9134-6E5F884F39DB}"/>
                </a:ext>
              </a:extLst>
            </p:cNvPr>
            <p:cNvSpPr/>
            <p:nvPr/>
          </p:nvSpPr>
          <p:spPr>
            <a:xfrm>
              <a:off x="1387227" y="2624403"/>
              <a:ext cx="2575711" cy="1683948"/>
            </a:xfrm>
            <a:custGeom>
              <a:avLst/>
              <a:gdLst/>
              <a:ahLst/>
              <a:cxnLst/>
              <a:rect l="l" t="t" r="r" b="b"/>
              <a:pathLst>
                <a:path w="41439" h="27092" extrusionOk="0">
                  <a:moveTo>
                    <a:pt x="20719" y="6231"/>
                  </a:moveTo>
                  <a:cubicBezTo>
                    <a:pt x="28601" y="6231"/>
                    <a:pt x="35020" y="10053"/>
                    <a:pt x="35020" y="14726"/>
                  </a:cubicBezTo>
                  <a:cubicBezTo>
                    <a:pt x="35020" y="19445"/>
                    <a:pt x="28601" y="21994"/>
                    <a:pt x="20719" y="21994"/>
                  </a:cubicBezTo>
                  <a:cubicBezTo>
                    <a:pt x="12838" y="21994"/>
                    <a:pt x="6419" y="19445"/>
                    <a:pt x="6419" y="14726"/>
                  </a:cubicBezTo>
                  <a:cubicBezTo>
                    <a:pt x="6419" y="10053"/>
                    <a:pt x="12838" y="6231"/>
                    <a:pt x="20719" y="6231"/>
                  </a:cubicBezTo>
                  <a:close/>
                  <a:moveTo>
                    <a:pt x="20719" y="1"/>
                  </a:moveTo>
                  <a:cubicBezTo>
                    <a:pt x="7221" y="1"/>
                    <a:pt x="0" y="10525"/>
                    <a:pt x="0" y="10525"/>
                  </a:cubicBezTo>
                  <a:lnTo>
                    <a:pt x="0" y="14726"/>
                  </a:lnTo>
                  <a:cubicBezTo>
                    <a:pt x="0" y="21569"/>
                    <a:pt x="9251" y="27091"/>
                    <a:pt x="20719" y="27091"/>
                  </a:cubicBezTo>
                  <a:cubicBezTo>
                    <a:pt x="32188" y="27091"/>
                    <a:pt x="41438" y="21569"/>
                    <a:pt x="41438" y="14726"/>
                  </a:cubicBezTo>
                  <a:lnTo>
                    <a:pt x="41438" y="10525"/>
                  </a:lnTo>
                  <a:cubicBezTo>
                    <a:pt x="41438" y="10525"/>
                    <a:pt x="34217" y="1"/>
                    <a:pt x="20719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1009;p28">
              <a:extLst>
                <a:ext uri="{FF2B5EF4-FFF2-40B4-BE49-F238E27FC236}">
                  <a16:creationId xmlns:a16="http://schemas.microsoft.com/office/drawing/2014/main" id="{CED9D2E4-D423-4466-A71D-2120CEE7935E}"/>
                </a:ext>
              </a:extLst>
            </p:cNvPr>
            <p:cNvSpPr/>
            <p:nvPr/>
          </p:nvSpPr>
          <p:spPr>
            <a:xfrm>
              <a:off x="1387227" y="2512952"/>
              <a:ext cx="2575711" cy="1531353"/>
            </a:xfrm>
            <a:custGeom>
              <a:avLst/>
              <a:gdLst/>
              <a:ahLst/>
              <a:cxnLst/>
              <a:rect l="l" t="t" r="r" b="b"/>
              <a:pathLst>
                <a:path w="41439" h="24637" extrusionOk="0">
                  <a:moveTo>
                    <a:pt x="20719" y="3823"/>
                  </a:moveTo>
                  <a:cubicBezTo>
                    <a:pt x="28601" y="3823"/>
                    <a:pt x="35020" y="7646"/>
                    <a:pt x="35020" y="12318"/>
                  </a:cubicBezTo>
                  <a:cubicBezTo>
                    <a:pt x="35020" y="16991"/>
                    <a:pt x="28601" y="20814"/>
                    <a:pt x="20719" y="20814"/>
                  </a:cubicBezTo>
                  <a:cubicBezTo>
                    <a:pt x="12838" y="20814"/>
                    <a:pt x="6419" y="17038"/>
                    <a:pt x="6419" y="12318"/>
                  </a:cubicBezTo>
                  <a:cubicBezTo>
                    <a:pt x="6419" y="7599"/>
                    <a:pt x="12838" y="3823"/>
                    <a:pt x="20719" y="3823"/>
                  </a:cubicBezTo>
                  <a:close/>
                  <a:moveTo>
                    <a:pt x="20719" y="0"/>
                  </a:moveTo>
                  <a:cubicBezTo>
                    <a:pt x="9251" y="0"/>
                    <a:pt x="0" y="5522"/>
                    <a:pt x="0" y="12318"/>
                  </a:cubicBezTo>
                  <a:cubicBezTo>
                    <a:pt x="0" y="19115"/>
                    <a:pt x="9251" y="24636"/>
                    <a:pt x="20719" y="24636"/>
                  </a:cubicBezTo>
                  <a:cubicBezTo>
                    <a:pt x="32188" y="24636"/>
                    <a:pt x="41438" y="19115"/>
                    <a:pt x="41438" y="12318"/>
                  </a:cubicBezTo>
                  <a:cubicBezTo>
                    <a:pt x="41438" y="5522"/>
                    <a:pt x="32188" y="0"/>
                    <a:pt x="20719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C935DE-7443-40EA-8E9F-D273C25D8339}"/>
              </a:ext>
            </a:extLst>
          </p:cNvPr>
          <p:cNvGrpSpPr/>
          <p:nvPr/>
        </p:nvGrpSpPr>
        <p:grpSpPr>
          <a:xfrm>
            <a:off x="2578629" y="2236342"/>
            <a:ext cx="1463261" cy="1084135"/>
            <a:chOff x="1786160" y="2022267"/>
            <a:chExt cx="1777805" cy="1317181"/>
          </a:xfrm>
        </p:grpSpPr>
        <p:sp>
          <p:nvSpPr>
            <p:cNvPr id="38" name="Google Shape;1014;p28">
              <a:extLst>
                <a:ext uri="{FF2B5EF4-FFF2-40B4-BE49-F238E27FC236}">
                  <a16:creationId xmlns:a16="http://schemas.microsoft.com/office/drawing/2014/main" id="{2B968065-F392-47A6-8607-1679F0D3973B}"/>
                </a:ext>
              </a:extLst>
            </p:cNvPr>
            <p:cNvSpPr/>
            <p:nvPr/>
          </p:nvSpPr>
          <p:spPr>
            <a:xfrm>
              <a:off x="2188093" y="2253332"/>
              <a:ext cx="973943" cy="429029"/>
            </a:xfrm>
            <a:custGeom>
              <a:avLst/>
              <a:gdLst/>
              <a:ahLst/>
              <a:cxnLst/>
              <a:rect l="l" t="t" r="r" b="b"/>
              <a:pathLst>
                <a:path w="15670" h="6385" extrusionOk="0">
                  <a:moveTo>
                    <a:pt x="7812" y="1"/>
                  </a:moveTo>
                  <a:cubicBezTo>
                    <a:pt x="6349" y="1"/>
                    <a:pt x="4885" y="131"/>
                    <a:pt x="3446" y="390"/>
                  </a:cubicBezTo>
                  <a:lnTo>
                    <a:pt x="3493" y="390"/>
                  </a:lnTo>
                  <a:cubicBezTo>
                    <a:pt x="1417" y="1240"/>
                    <a:pt x="1" y="2656"/>
                    <a:pt x="1" y="4260"/>
                  </a:cubicBezTo>
                  <a:cubicBezTo>
                    <a:pt x="1" y="4402"/>
                    <a:pt x="48" y="4543"/>
                    <a:pt x="48" y="4685"/>
                  </a:cubicBezTo>
                  <a:lnTo>
                    <a:pt x="48" y="4779"/>
                  </a:lnTo>
                  <a:cubicBezTo>
                    <a:pt x="48" y="4921"/>
                    <a:pt x="95" y="5015"/>
                    <a:pt x="142" y="5157"/>
                  </a:cubicBezTo>
                  <a:lnTo>
                    <a:pt x="189" y="5299"/>
                  </a:lnTo>
                  <a:cubicBezTo>
                    <a:pt x="237" y="5346"/>
                    <a:pt x="284" y="5440"/>
                    <a:pt x="284" y="5535"/>
                  </a:cubicBezTo>
                  <a:cubicBezTo>
                    <a:pt x="331" y="5629"/>
                    <a:pt x="378" y="5723"/>
                    <a:pt x="425" y="5771"/>
                  </a:cubicBezTo>
                  <a:lnTo>
                    <a:pt x="520" y="5912"/>
                  </a:lnTo>
                  <a:cubicBezTo>
                    <a:pt x="614" y="6101"/>
                    <a:pt x="756" y="6243"/>
                    <a:pt x="850" y="6384"/>
                  </a:cubicBezTo>
                  <a:cubicBezTo>
                    <a:pt x="2172" y="4874"/>
                    <a:pt x="4767" y="3836"/>
                    <a:pt x="7835" y="3836"/>
                  </a:cubicBezTo>
                  <a:cubicBezTo>
                    <a:pt x="10856" y="3836"/>
                    <a:pt x="13499" y="4874"/>
                    <a:pt x="14820" y="6384"/>
                  </a:cubicBezTo>
                  <a:cubicBezTo>
                    <a:pt x="14915" y="6243"/>
                    <a:pt x="15009" y="6101"/>
                    <a:pt x="15151" y="5912"/>
                  </a:cubicBezTo>
                  <a:lnTo>
                    <a:pt x="15198" y="5771"/>
                  </a:lnTo>
                  <a:cubicBezTo>
                    <a:pt x="15245" y="5723"/>
                    <a:pt x="15292" y="5629"/>
                    <a:pt x="15339" y="5535"/>
                  </a:cubicBezTo>
                  <a:cubicBezTo>
                    <a:pt x="15387" y="5440"/>
                    <a:pt x="15434" y="5346"/>
                    <a:pt x="15481" y="5299"/>
                  </a:cubicBezTo>
                  <a:lnTo>
                    <a:pt x="15528" y="5157"/>
                  </a:lnTo>
                  <a:cubicBezTo>
                    <a:pt x="15575" y="5015"/>
                    <a:pt x="15575" y="4874"/>
                    <a:pt x="15623" y="4779"/>
                  </a:cubicBezTo>
                  <a:lnTo>
                    <a:pt x="15623" y="4685"/>
                  </a:lnTo>
                  <a:cubicBezTo>
                    <a:pt x="15623" y="4543"/>
                    <a:pt x="15623" y="4402"/>
                    <a:pt x="15670" y="4260"/>
                  </a:cubicBezTo>
                  <a:cubicBezTo>
                    <a:pt x="15670" y="2656"/>
                    <a:pt x="14254" y="1240"/>
                    <a:pt x="12177" y="390"/>
                  </a:cubicBezTo>
                  <a:cubicBezTo>
                    <a:pt x="10738" y="131"/>
                    <a:pt x="9275" y="1"/>
                    <a:pt x="7812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1017;p28">
              <a:extLst>
                <a:ext uri="{FF2B5EF4-FFF2-40B4-BE49-F238E27FC236}">
                  <a16:creationId xmlns:a16="http://schemas.microsoft.com/office/drawing/2014/main" id="{10D94A40-3F1B-485F-A20D-8CBA15EC413B}"/>
                </a:ext>
              </a:extLst>
            </p:cNvPr>
            <p:cNvSpPr/>
            <p:nvPr/>
          </p:nvSpPr>
          <p:spPr>
            <a:xfrm>
              <a:off x="1786160" y="2550307"/>
              <a:ext cx="1777805" cy="789141"/>
            </a:xfrm>
            <a:custGeom>
              <a:avLst/>
              <a:gdLst/>
              <a:ahLst/>
              <a:cxnLst/>
              <a:rect l="l" t="t" r="r" b="b"/>
              <a:pathLst>
                <a:path w="28602" h="12696" extrusionOk="0">
                  <a:moveTo>
                    <a:pt x="1" y="0"/>
                  </a:moveTo>
                  <a:lnTo>
                    <a:pt x="1" y="4201"/>
                  </a:lnTo>
                  <a:cubicBezTo>
                    <a:pt x="1" y="8920"/>
                    <a:pt x="6420" y="12696"/>
                    <a:pt x="14301" y="12696"/>
                  </a:cubicBezTo>
                  <a:cubicBezTo>
                    <a:pt x="22183" y="12696"/>
                    <a:pt x="28602" y="8920"/>
                    <a:pt x="28602" y="4201"/>
                  </a:cubicBezTo>
                  <a:lnTo>
                    <a:pt x="28602" y="0"/>
                  </a:lnTo>
                  <a:cubicBezTo>
                    <a:pt x="28602" y="4673"/>
                    <a:pt x="22183" y="8496"/>
                    <a:pt x="14301" y="8496"/>
                  </a:cubicBezTo>
                  <a:cubicBezTo>
                    <a:pt x="6420" y="8496"/>
                    <a:pt x="1" y="4720"/>
                    <a:pt x="1" y="0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solidFill>
                <a:srgbClr val="7888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1018;p28">
              <a:extLst>
                <a:ext uri="{FF2B5EF4-FFF2-40B4-BE49-F238E27FC236}">
                  <a16:creationId xmlns:a16="http://schemas.microsoft.com/office/drawing/2014/main" id="{78AB259F-8306-49B1-806D-8D11AEF16C2D}"/>
                </a:ext>
              </a:extLst>
            </p:cNvPr>
            <p:cNvSpPr/>
            <p:nvPr/>
          </p:nvSpPr>
          <p:spPr>
            <a:xfrm>
              <a:off x="1786160" y="2022267"/>
              <a:ext cx="1777805" cy="1056104"/>
            </a:xfrm>
            <a:custGeom>
              <a:avLst/>
              <a:gdLst/>
              <a:ahLst/>
              <a:cxnLst/>
              <a:rect l="l" t="t" r="r" b="b"/>
              <a:pathLst>
                <a:path w="28602" h="16991" extrusionOk="0">
                  <a:moveTo>
                    <a:pt x="14301" y="3823"/>
                  </a:moveTo>
                  <a:cubicBezTo>
                    <a:pt x="18643" y="3823"/>
                    <a:pt x="22136" y="5899"/>
                    <a:pt x="22136" y="8495"/>
                  </a:cubicBezTo>
                  <a:cubicBezTo>
                    <a:pt x="22136" y="11044"/>
                    <a:pt x="18643" y="13168"/>
                    <a:pt x="14301" y="13168"/>
                  </a:cubicBezTo>
                  <a:cubicBezTo>
                    <a:pt x="9959" y="13168"/>
                    <a:pt x="6467" y="11044"/>
                    <a:pt x="6467" y="8495"/>
                  </a:cubicBezTo>
                  <a:cubicBezTo>
                    <a:pt x="6467" y="5899"/>
                    <a:pt x="10006" y="3823"/>
                    <a:pt x="14301" y="3823"/>
                  </a:cubicBezTo>
                  <a:close/>
                  <a:moveTo>
                    <a:pt x="14301" y="0"/>
                  </a:moveTo>
                  <a:cubicBezTo>
                    <a:pt x="6420" y="0"/>
                    <a:pt x="1" y="3823"/>
                    <a:pt x="1" y="8495"/>
                  </a:cubicBezTo>
                  <a:cubicBezTo>
                    <a:pt x="1" y="13168"/>
                    <a:pt x="6420" y="16991"/>
                    <a:pt x="14301" y="16991"/>
                  </a:cubicBezTo>
                  <a:cubicBezTo>
                    <a:pt x="22183" y="16991"/>
                    <a:pt x="28602" y="13215"/>
                    <a:pt x="28602" y="8495"/>
                  </a:cubicBezTo>
                  <a:cubicBezTo>
                    <a:pt x="28602" y="3776"/>
                    <a:pt x="22183" y="0"/>
                    <a:pt x="14301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BC257775-6701-4088-AF5F-A0EF1C3BBF3B}"/>
              </a:ext>
            </a:extLst>
          </p:cNvPr>
          <p:cNvSpPr txBox="1"/>
          <p:nvPr/>
        </p:nvSpPr>
        <p:spPr>
          <a:xfrm>
            <a:off x="8559045" y="2177648"/>
            <a:ext cx="2837449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模型設計不夠完整，造成沒辦法使用資料庫本身強大的搜尋功能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91F1895-0B37-4D18-965D-DA48DB4F71EE}"/>
              </a:ext>
            </a:extLst>
          </p:cNvPr>
          <p:cNvGrpSpPr/>
          <p:nvPr/>
        </p:nvGrpSpPr>
        <p:grpSpPr>
          <a:xfrm>
            <a:off x="3608845" y="2234496"/>
            <a:ext cx="4814050" cy="369332"/>
            <a:chOff x="3345975" y="2234496"/>
            <a:chExt cx="4814050" cy="369332"/>
          </a:xfrm>
        </p:grpSpPr>
        <p:cxnSp>
          <p:nvCxnSpPr>
            <p:cNvPr id="49" name="Google Shape;1019;p28">
              <a:extLst>
                <a:ext uri="{FF2B5EF4-FFF2-40B4-BE49-F238E27FC236}">
                  <a16:creationId xmlns:a16="http://schemas.microsoft.com/office/drawing/2014/main" id="{06BD7A19-2773-4AE5-A9F5-5F22810E06C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45975" y="2440567"/>
              <a:ext cx="31688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51" name="Google Shape;1020;p28">
              <a:extLst>
                <a:ext uri="{FF2B5EF4-FFF2-40B4-BE49-F238E27FC236}">
                  <a16:creationId xmlns:a16="http://schemas.microsoft.com/office/drawing/2014/main" id="{B2555978-ED57-452D-BC21-83E2190998E6}"/>
                </a:ext>
              </a:extLst>
            </p:cNvPr>
            <p:cNvSpPr/>
            <p:nvPr/>
          </p:nvSpPr>
          <p:spPr>
            <a:xfrm>
              <a:off x="6479225" y="2282074"/>
              <a:ext cx="1680800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2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854012D-1D38-4174-952D-16F7119CBFF2}"/>
                </a:ext>
              </a:extLst>
            </p:cNvPr>
            <p:cNvSpPr txBox="1"/>
            <p:nvPr/>
          </p:nvSpPr>
          <p:spPr>
            <a:xfrm>
              <a:off x="6568100" y="2234496"/>
              <a:ext cx="15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cs typeface="+mn-ea"/>
                  <a:sym typeface="+mn-lt"/>
                </a:rPr>
                <a:t>資料庫模型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1631A693-C98B-4FB8-825C-6FFA49C5713C}"/>
              </a:ext>
            </a:extLst>
          </p:cNvPr>
          <p:cNvSpPr txBox="1"/>
          <p:nvPr/>
        </p:nvSpPr>
        <p:spPr>
          <a:xfrm>
            <a:off x="8522997" y="3092650"/>
            <a:ext cx="2837449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部屬伺服器執行時間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 out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request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直接被砍掉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2D28BBC-5E6E-4829-9456-9E1024E28BA6}"/>
              </a:ext>
            </a:extLst>
          </p:cNvPr>
          <p:cNvGrpSpPr/>
          <p:nvPr/>
        </p:nvGrpSpPr>
        <p:grpSpPr>
          <a:xfrm>
            <a:off x="3989645" y="3119946"/>
            <a:ext cx="4433250" cy="369332"/>
            <a:chOff x="3726776" y="3120962"/>
            <a:chExt cx="4433250" cy="369332"/>
          </a:xfrm>
        </p:grpSpPr>
        <p:cxnSp>
          <p:nvCxnSpPr>
            <p:cNvPr id="33" name="Google Shape;1010;p28">
              <a:extLst>
                <a:ext uri="{FF2B5EF4-FFF2-40B4-BE49-F238E27FC236}">
                  <a16:creationId xmlns:a16="http://schemas.microsoft.com/office/drawing/2014/main" id="{B7D567C1-84D5-44DC-81AA-97CD9DA49B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26776" y="3315951"/>
              <a:ext cx="27880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34" name="Google Shape;1011;p28">
              <a:extLst>
                <a:ext uri="{FF2B5EF4-FFF2-40B4-BE49-F238E27FC236}">
                  <a16:creationId xmlns:a16="http://schemas.microsoft.com/office/drawing/2014/main" id="{1EC8E626-14AA-471F-97C3-09422F5C7877}"/>
                </a:ext>
              </a:extLst>
            </p:cNvPr>
            <p:cNvSpPr/>
            <p:nvPr/>
          </p:nvSpPr>
          <p:spPr>
            <a:xfrm>
              <a:off x="6479226" y="3157458"/>
              <a:ext cx="1680800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2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0725CB6-A9A1-4B5A-9462-1600E7F1A9DD}"/>
                </a:ext>
              </a:extLst>
            </p:cNvPr>
            <p:cNvSpPr txBox="1"/>
            <p:nvPr/>
          </p:nvSpPr>
          <p:spPr>
            <a:xfrm>
              <a:off x="6568101" y="3120962"/>
              <a:ext cx="1538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cs typeface="+mn-ea"/>
                  <a:sym typeface="+mn-lt"/>
                </a:rPr>
                <a:t>程式問題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E0FEE84-93E7-41BE-B6A1-0F638BF53E8C}"/>
              </a:ext>
            </a:extLst>
          </p:cNvPr>
          <p:cNvSpPr txBox="1"/>
          <p:nvPr/>
        </p:nvSpPr>
        <p:spPr>
          <a:xfrm>
            <a:off x="8559045" y="4076599"/>
            <a:ext cx="2837449" cy="2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網路協定問題，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ex. </a:t>
            </a:r>
            <a:r>
              <a:rPr lang="en-US" altLang="zh-TW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Cors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問題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E8C7232-69B5-4E60-8654-31D54E80BA1C}"/>
              </a:ext>
            </a:extLst>
          </p:cNvPr>
          <p:cNvGrpSpPr/>
          <p:nvPr/>
        </p:nvGrpSpPr>
        <p:grpSpPr>
          <a:xfrm>
            <a:off x="4396045" y="3995324"/>
            <a:ext cx="4093503" cy="369332"/>
            <a:chOff x="4133175" y="3995324"/>
            <a:chExt cx="4093503" cy="369332"/>
          </a:xfrm>
        </p:grpSpPr>
        <p:cxnSp>
          <p:nvCxnSpPr>
            <p:cNvPr id="25" name="Google Shape;1003;p28">
              <a:extLst>
                <a:ext uri="{FF2B5EF4-FFF2-40B4-BE49-F238E27FC236}">
                  <a16:creationId xmlns:a16="http://schemas.microsoft.com/office/drawing/2014/main" id="{FD59CC75-D706-4BD5-8692-747C3D77A6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33175" y="4191334"/>
              <a:ext cx="23816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26" name="Google Shape;1004;p28">
              <a:extLst>
                <a:ext uri="{FF2B5EF4-FFF2-40B4-BE49-F238E27FC236}">
                  <a16:creationId xmlns:a16="http://schemas.microsoft.com/office/drawing/2014/main" id="{092437E0-FA6D-4B2C-9FF3-A425F3E28121}"/>
                </a:ext>
              </a:extLst>
            </p:cNvPr>
            <p:cNvSpPr/>
            <p:nvPr/>
          </p:nvSpPr>
          <p:spPr>
            <a:xfrm>
              <a:off x="6479225" y="4032841"/>
              <a:ext cx="1680800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2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D49C9C6-D687-4E76-A436-9A9EBE6A737D}"/>
                </a:ext>
              </a:extLst>
            </p:cNvPr>
            <p:cNvSpPr txBox="1"/>
            <p:nvPr/>
          </p:nvSpPr>
          <p:spPr>
            <a:xfrm>
              <a:off x="6412569" y="3995324"/>
              <a:ext cx="181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cs typeface="+mn-ea"/>
                  <a:sym typeface="+mn-lt"/>
                </a:rPr>
                <a:t>網路溝通問題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0AC2E608-231B-4EE8-9270-7E640E3C2D76}"/>
              </a:ext>
            </a:extLst>
          </p:cNvPr>
          <p:cNvSpPr txBox="1"/>
          <p:nvPr/>
        </p:nvSpPr>
        <p:spPr>
          <a:xfrm>
            <a:off x="8559045" y="4927011"/>
            <a:ext cx="2837449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沒時間寫，太多可能會出現的問題沒辦法接住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C97631-B06E-4A69-92A7-717CC32652B2}"/>
              </a:ext>
            </a:extLst>
          </p:cNvPr>
          <p:cNvGrpSpPr/>
          <p:nvPr/>
        </p:nvGrpSpPr>
        <p:grpSpPr>
          <a:xfrm>
            <a:off x="4726446" y="4869692"/>
            <a:ext cx="3696450" cy="369332"/>
            <a:chOff x="4463576" y="4869692"/>
            <a:chExt cx="3696450" cy="369332"/>
          </a:xfrm>
        </p:grpSpPr>
        <p:cxnSp>
          <p:nvCxnSpPr>
            <p:cNvPr id="18" name="Google Shape;996;p28">
              <a:extLst>
                <a:ext uri="{FF2B5EF4-FFF2-40B4-BE49-F238E27FC236}">
                  <a16:creationId xmlns:a16="http://schemas.microsoft.com/office/drawing/2014/main" id="{4A38556F-AF7A-4083-ADF8-ADBC734885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3576" y="5066717"/>
              <a:ext cx="20512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19" name="Google Shape;997;p28">
              <a:extLst>
                <a:ext uri="{FF2B5EF4-FFF2-40B4-BE49-F238E27FC236}">
                  <a16:creationId xmlns:a16="http://schemas.microsoft.com/office/drawing/2014/main" id="{49015572-1CBB-46A4-BBD5-17F08FA2381E}"/>
                </a:ext>
              </a:extLst>
            </p:cNvPr>
            <p:cNvSpPr/>
            <p:nvPr/>
          </p:nvSpPr>
          <p:spPr>
            <a:xfrm>
              <a:off x="6479226" y="4908224"/>
              <a:ext cx="1680800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2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5B39DB-6E4C-4FBA-BBEA-0AFE41E64A7D}"/>
                </a:ext>
              </a:extLst>
            </p:cNvPr>
            <p:cNvSpPr txBox="1"/>
            <p:nvPr/>
          </p:nvSpPr>
          <p:spPr>
            <a:xfrm>
              <a:off x="6550323" y="4869692"/>
              <a:ext cx="15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cs typeface="+mn-ea"/>
                  <a:sym typeface="+mn-lt"/>
                </a:rPr>
                <a:t>錯誤處理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D6DF5DB-9E0A-4C04-80AC-9717605AD701}"/>
              </a:ext>
            </a:extLst>
          </p:cNvPr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0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/>
      <p:bldP spid="60" grpId="0"/>
      <p:bldP spid="63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727A4A-AD00-4C20-824D-6B4F0AF09427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105">
            <a:extLst>
              <a:ext uri="{FF2B5EF4-FFF2-40B4-BE49-F238E27FC236}">
                <a16:creationId xmlns:a16="http://schemas.microsoft.com/office/drawing/2014/main" id="{9511948A-C61F-4CB5-A1E8-0495F0F8AE43}"/>
              </a:ext>
            </a:extLst>
          </p:cNvPr>
          <p:cNvSpPr txBox="1"/>
          <p:nvPr/>
        </p:nvSpPr>
        <p:spPr>
          <a:xfrm>
            <a:off x="321771" y="562212"/>
            <a:ext cx="935152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製作過程中使用到的工具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</a:p>
        </p:txBody>
      </p:sp>
      <p:sp>
        <p:nvSpPr>
          <p:cNvPr id="7" name="文本框 105">
            <a:extLst>
              <a:ext uri="{FF2B5EF4-FFF2-40B4-BE49-F238E27FC236}">
                <a16:creationId xmlns:a16="http://schemas.microsoft.com/office/drawing/2014/main" id="{9E070478-0E24-41B0-A2EF-845BAB9070EC}"/>
              </a:ext>
            </a:extLst>
          </p:cNvPr>
          <p:cNvSpPr txBox="1"/>
          <p:nvPr/>
        </p:nvSpPr>
        <p:spPr>
          <a:xfrm>
            <a:off x="250589" y="2430623"/>
            <a:ext cx="9351523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Postman :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用來測試接口與寫接口文擋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3200" dirty="0" err="1">
                <a:hlinkClick r:id="rId2"/>
              </a:rPr>
              <a:t>Order_api</a:t>
            </a:r>
            <a:r>
              <a:rPr lang="en-US" altLang="zh-TW" sz="3200" dirty="0">
                <a:hlinkClick r:id="rId2"/>
              </a:rPr>
              <a:t> (getpostman.com)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Github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用來做存檔與測試版本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727A4A-AD00-4C20-824D-6B4F0AF09427}"/>
              </a:ext>
            </a:extLst>
          </p:cNvPr>
          <p:cNvSpPr/>
          <p:nvPr/>
        </p:nvSpPr>
        <p:spPr>
          <a:xfrm>
            <a:off x="0" y="0"/>
            <a:ext cx="12192000" cy="186841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105">
            <a:extLst>
              <a:ext uri="{FF2B5EF4-FFF2-40B4-BE49-F238E27FC236}">
                <a16:creationId xmlns:a16="http://schemas.microsoft.com/office/drawing/2014/main" id="{9511948A-C61F-4CB5-A1E8-0495F0F8AE43}"/>
              </a:ext>
            </a:extLst>
          </p:cNvPr>
          <p:cNvSpPr txBox="1"/>
          <p:nvPr/>
        </p:nvSpPr>
        <p:spPr>
          <a:xfrm>
            <a:off x="321771" y="562212"/>
            <a:ext cx="935152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參考資料來源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05">
            <a:extLst>
              <a:ext uri="{FF2B5EF4-FFF2-40B4-BE49-F238E27FC236}">
                <a16:creationId xmlns:a16="http://schemas.microsoft.com/office/drawing/2014/main" id="{9E070478-0E24-41B0-A2EF-845BAB9070EC}"/>
              </a:ext>
            </a:extLst>
          </p:cNvPr>
          <p:cNvSpPr txBox="1"/>
          <p:nvPr/>
        </p:nvSpPr>
        <p:spPr>
          <a:xfrm>
            <a:off x="250589" y="2430622"/>
            <a:ext cx="11800874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Django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文擋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TW" altLang="en-US" sz="2000" dirty="0">
                <a:hlinkClick r:id="rId2"/>
              </a:rPr>
              <a:t>执行查询 </a:t>
            </a:r>
            <a:r>
              <a:rPr lang="en-US" altLang="zh-TW" sz="2000" dirty="0">
                <a:hlinkClick r:id="rId2"/>
              </a:rPr>
              <a:t>| Django </a:t>
            </a:r>
            <a:r>
              <a:rPr lang="zh-TW" altLang="en-US" sz="2000" dirty="0">
                <a:hlinkClick r:id="rId2"/>
              </a:rPr>
              <a:t>文档 </a:t>
            </a:r>
            <a:r>
              <a:rPr lang="en-US" altLang="zh-TW" sz="2000" dirty="0">
                <a:hlinkClick r:id="rId2"/>
              </a:rPr>
              <a:t>| Django (djangoproject.com)</a:t>
            </a:r>
            <a:endParaRPr lang="en-US" altLang="zh-TW" sz="2000" dirty="0"/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網路跨域問題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TW" altLang="en-US" sz="2000" dirty="0">
                <a:hlinkClick r:id="rId3"/>
              </a:rPr>
              <a:t>原來 </a:t>
            </a:r>
            <a:r>
              <a:rPr lang="en-US" altLang="zh-TW" sz="2000" dirty="0">
                <a:hlinkClick r:id="rId3"/>
              </a:rPr>
              <a:t>CORS </a:t>
            </a:r>
            <a:r>
              <a:rPr lang="zh-TW" altLang="en-US" sz="2000" dirty="0">
                <a:hlinkClick r:id="rId3"/>
              </a:rPr>
              <a:t>沒有我想像中的簡單 </a:t>
            </a:r>
            <a:r>
              <a:rPr lang="en-US" altLang="zh-TW" sz="2000" dirty="0">
                <a:hlinkClick r:id="rId3"/>
              </a:rPr>
              <a:t>(techbridge.cc)</a:t>
            </a:r>
            <a:endParaRPr lang="en-US" altLang="zh-TW" sz="2000" dirty="0"/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Heroku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部屬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000" dirty="0">
                <a:hlinkClick r:id="rId4"/>
              </a:rPr>
              <a:t>[Django</a:t>
            </a:r>
            <a:r>
              <a:rPr lang="zh-TW" altLang="en-US" sz="2000" dirty="0">
                <a:hlinkClick r:id="rId4"/>
              </a:rPr>
              <a:t>教學</a:t>
            </a:r>
            <a:r>
              <a:rPr lang="en-US" altLang="zh-TW" sz="2000" dirty="0">
                <a:hlinkClick r:id="rId4"/>
              </a:rPr>
              <a:t>11]Django</a:t>
            </a:r>
            <a:r>
              <a:rPr lang="zh-TW" altLang="en-US" sz="2000" dirty="0">
                <a:hlinkClick r:id="rId4"/>
              </a:rPr>
              <a:t>部署到</a:t>
            </a:r>
            <a:r>
              <a:rPr lang="en-US" altLang="zh-TW" sz="2000" dirty="0">
                <a:hlinkClick r:id="rId4"/>
              </a:rPr>
              <a:t>Heroku</a:t>
            </a:r>
            <a:r>
              <a:rPr lang="zh-TW" altLang="en-US" sz="2000" dirty="0">
                <a:hlinkClick r:id="rId4"/>
              </a:rPr>
              <a:t>雲端平台教學指南 </a:t>
            </a:r>
            <a:r>
              <a:rPr lang="en-US" altLang="zh-TW" sz="2000" dirty="0">
                <a:hlinkClick r:id="rId4"/>
              </a:rPr>
              <a:t>(learncodewithmike.com)</a:t>
            </a:r>
            <a:endParaRPr lang="en-US" altLang="zh-TW" sz="2000" dirty="0"/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Django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串接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MongoDB : </a:t>
            </a:r>
            <a:r>
              <a:rPr lang="en-US" altLang="zh-TW" sz="2000" dirty="0">
                <a:hlinkClick r:id="rId5"/>
              </a:rPr>
              <a:t>Django</a:t>
            </a:r>
            <a:r>
              <a:rPr lang="zh-TW" altLang="en-US" sz="2000" dirty="0">
                <a:hlinkClick r:id="rId5"/>
              </a:rPr>
              <a:t>項目連接</a:t>
            </a:r>
            <a:r>
              <a:rPr lang="en-US" altLang="zh-TW" sz="2000" dirty="0">
                <a:hlinkClick r:id="rId5"/>
              </a:rPr>
              <a:t>MongoDB</a:t>
            </a:r>
            <a:r>
              <a:rPr lang="zh-TW" altLang="en-US" sz="2000" dirty="0">
                <a:hlinkClick r:id="rId5"/>
              </a:rPr>
              <a:t>的三種方法 </a:t>
            </a:r>
            <a:r>
              <a:rPr lang="en-US" altLang="zh-TW" sz="2000" dirty="0">
                <a:hlinkClick r:id="rId5"/>
              </a:rPr>
              <a:t>– </a:t>
            </a:r>
            <a:r>
              <a:rPr lang="en-US" altLang="zh-TW" sz="2000" dirty="0" err="1">
                <a:hlinkClick r:id="rId5"/>
              </a:rPr>
              <a:t>WalkonNet</a:t>
            </a:r>
            <a:endParaRPr lang="en-US" altLang="zh-TW" sz="2000" dirty="0"/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HTTP header :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  <a:hlinkClick r:id="rId6"/>
              </a:rPr>
              <a:t>https://medium.com/starbugs/must-know-security-http-headers-be78aeb93200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接口設計教學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TW" altLang="en-US" sz="2000" dirty="0">
                <a:hlinkClick r:id="rId7"/>
              </a:rPr>
              <a:t>菜雞也看得懂的 </a:t>
            </a:r>
            <a:r>
              <a:rPr lang="en-US" altLang="zh-TW" sz="2000" dirty="0">
                <a:hlinkClick r:id="rId7"/>
              </a:rPr>
              <a:t>Django + MongoDB </a:t>
            </a:r>
            <a:r>
              <a:rPr lang="zh-TW" altLang="en-US" sz="2000" dirty="0">
                <a:hlinkClick r:id="rId7"/>
              </a:rPr>
              <a:t>接口設計實作教學（上） </a:t>
            </a:r>
            <a:r>
              <a:rPr lang="en-US" altLang="zh-TW" sz="2000" dirty="0">
                <a:hlinkClick r:id="rId7"/>
              </a:rPr>
              <a:t>| by </a:t>
            </a:r>
            <a:r>
              <a:rPr lang="en-US" altLang="zh-TW" sz="2000" dirty="0" err="1">
                <a:hlinkClick r:id="rId7"/>
              </a:rPr>
              <a:t>Yuanlin</a:t>
            </a:r>
            <a:r>
              <a:rPr lang="en-US" altLang="zh-TW" sz="2000" dirty="0">
                <a:hlinkClick r:id="rId7"/>
              </a:rPr>
              <a:t> Lin | </a:t>
            </a:r>
            <a:r>
              <a:rPr lang="zh-TW" altLang="en-US" sz="2000" dirty="0">
                <a:hlinkClick r:id="rId7"/>
              </a:rPr>
              <a:t>菜雞也看得懂的全端專案開發實作教學 </a:t>
            </a:r>
            <a:r>
              <a:rPr lang="en-US" altLang="zh-TW" sz="2000" dirty="0">
                <a:hlinkClick r:id="rId7"/>
              </a:rPr>
              <a:t>| Medium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HTTP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請求介紹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000" dirty="0">
                <a:hlinkClick r:id="rId8"/>
              </a:rPr>
              <a:t>HTTP </a:t>
            </a:r>
            <a:r>
              <a:rPr lang="zh-TW" altLang="en-US" sz="2000" dirty="0">
                <a:hlinkClick r:id="rId8"/>
              </a:rPr>
              <a:t>請求方法 </a:t>
            </a:r>
            <a:r>
              <a:rPr lang="en-US" altLang="zh-TW" sz="2000" dirty="0">
                <a:hlinkClick r:id="rId8"/>
              </a:rPr>
              <a:t>- HTTP | MDN (mozilla.org)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73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FD0DDD1-0FE7-40C8-92AD-AB0056E2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A731A-BFF8-4841-8A90-FEF4D22A0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F05F90-2F4B-4895-A18D-031A3836CA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345A71-DD6A-4F6A-A7F8-257D321D84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05E2F1-03D2-4F0C-8071-02EA83740A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A0519D-A50C-4FD6-AA66-06E163056F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2168ED9-A1D0-462B-ADA9-98ABFB363BDA}"/>
              </a:ext>
            </a:extLst>
          </p:cNvPr>
          <p:cNvSpPr txBox="1"/>
          <p:nvPr/>
        </p:nvSpPr>
        <p:spPr>
          <a:xfrm>
            <a:off x="7707110" y="2284691"/>
            <a:ext cx="3313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spc="100" dirty="0">
                <a:solidFill>
                  <a:srgbClr val="304086"/>
                </a:solidFill>
                <a:cs typeface="+mn-ea"/>
                <a:sym typeface="+mn-lt"/>
              </a:rPr>
              <a:t>報告結束</a:t>
            </a:r>
            <a:endParaRPr lang="en-US" altLang="zh-CN" sz="6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90A5EF50-B900-4869-9291-65F0F6761F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3F48DA3-29B2-4348-A36F-57CBCD500BD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85675-181D-441A-B53C-E539782A7A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1889ED0-6348-49C9-82BB-AC9731E7ADE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/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9A65F3-8A51-4764-8784-9793B7D235F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7BF523-3912-4305-912A-E98A96C13E5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F43EBC-2EF8-4532-909C-C316C592B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18081-A54A-4761-9810-38EFEF05A76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  <p:sp>
        <p:nvSpPr>
          <p:cNvPr id="51" name="文本框 87">
            <a:extLst>
              <a:ext uri="{FF2B5EF4-FFF2-40B4-BE49-F238E27FC236}">
                <a16:creationId xmlns:a16="http://schemas.microsoft.com/office/drawing/2014/main" id="{83B578B5-3E2F-470A-9FD7-C11873500F21}"/>
              </a:ext>
            </a:extLst>
          </p:cNvPr>
          <p:cNvSpPr txBox="1"/>
          <p:nvPr/>
        </p:nvSpPr>
        <p:spPr>
          <a:xfrm>
            <a:off x="8140191" y="3325522"/>
            <a:ext cx="2609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4000" dirty="0">
                <a:solidFill>
                  <a:schemeClr val="bg1"/>
                </a:solidFill>
                <a:cs typeface="+mn-ea"/>
                <a:sym typeface="+mn-lt"/>
              </a:rPr>
              <a:t>謝謝各位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058ED7E-67D1-4435-901F-4CC2394916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C2224EC-2397-40A3-A04D-285227AA5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D9D0F-25E9-401D-A3D5-6BEA8222ED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8D4E167-61E1-4043-A25E-6E6CB4B898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B062646-CAA5-45AC-8B72-760AC1505C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2B8959B-284E-4C40-B40D-AF6F3E8FB8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34732-7BA1-436A-8DEE-A94F4A23B9D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AFCAE81-0B6E-4AA5-ACF1-41AD4DD577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45999CF-AA7A-40BE-9220-B3CB2E816B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945B73-807C-423B-86A0-B46977EBD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1C0381-F2D9-4BBB-AC23-0F5F8052482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3A564B7-1205-469A-8851-FE576A00F35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5E66A95-12C8-45D4-AF3E-DFE0E8B5B79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8D12DA-0097-4A95-BFE1-F9CAF2D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B9C7344A-FF23-43E8-A218-373FA3159078}"/>
              </a:ext>
            </a:extLst>
          </p:cNvPr>
          <p:cNvSpPr txBox="1"/>
          <p:nvPr/>
        </p:nvSpPr>
        <p:spPr>
          <a:xfrm>
            <a:off x="749134" y="2572749"/>
            <a:ext cx="68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E25D712-1F3C-4E27-AB31-BA619E3B5E80}"/>
              </a:ext>
            </a:extLst>
          </p:cNvPr>
          <p:cNvSpPr txBox="1"/>
          <p:nvPr/>
        </p:nvSpPr>
        <p:spPr>
          <a:xfrm>
            <a:off x="1507943" y="2625970"/>
            <a:ext cx="40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模型構想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45FA8E-0A06-4C64-9F9F-062E67B171DF}"/>
              </a:ext>
            </a:extLst>
          </p:cNvPr>
          <p:cNvSpPr txBox="1"/>
          <p:nvPr/>
        </p:nvSpPr>
        <p:spPr>
          <a:xfrm>
            <a:off x="660106" y="1672145"/>
            <a:ext cx="24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04086"/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BDCA50-A1F2-4F08-8D73-1FF98DDE20A7}"/>
              </a:ext>
            </a:extLst>
          </p:cNvPr>
          <p:cNvSpPr txBox="1"/>
          <p:nvPr/>
        </p:nvSpPr>
        <p:spPr>
          <a:xfrm>
            <a:off x="759554" y="345740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DE9BFDC-1159-4B40-A855-517FF79AF9BE}"/>
              </a:ext>
            </a:extLst>
          </p:cNvPr>
          <p:cNvSpPr txBox="1"/>
          <p:nvPr/>
        </p:nvSpPr>
        <p:spPr>
          <a:xfrm>
            <a:off x="1507943" y="3510623"/>
            <a:ext cx="40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選用資料庫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D2A020-CBD7-45D8-94FB-8384146F0110}"/>
              </a:ext>
            </a:extLst>
          </p:cNvPr>
          <p:cNvSpPr txBox="1"/>
          <p:nvPr/>
        </p:nvSpPr>
        <p:spPr>
          <a:xfrm>
            <a:off x="757149" y="434205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6D4731-BE03-4A34-96C2-F0FBC2E64053}"/>
              </a:ext>
            </a:extLst>
          </p:cNvPr>
          <p:cNvSpPr txBox="1"/>
          <p:nvPr/>
        </p:nvSpPr>
        <p:spPr>
          <a:xfrm>
            <a:off x="1507943" y="4395276"/>
            <a:ext cx="40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solidFill>
                  <a:schemeClr val="bg1"/>
                </a:solidFill>
                <a:cs typeface="+mn-ea"/>
                <a:sym typeface="+mn-lt"/>
              </a:rPr>
              <a:t>Query 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使用介紹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9D2138-E8B3-454A-B3C1-86DD8A09BDDC}"/>
              </a:ext>
            </a:extLst>
          </p:cNvPr>
          <p:cNvSpPr txBox="1"/>
          <p:nvPr/>
        </p:nvSpPr>
        <p:spPr>
          <a:xfrm>
            <a:off x="760355" y="521906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6088389-5DB6-4C67-A921-E01049B9B3E7}"/>
              </a:ext>
            </a:extLst>
          </p:cNvPr>
          <p:cNvSpPr txBox="1"/>
          <p:nvPr/>
        </p:nvSpPr>
        <p:spPr>
          <a:xfrm>
            <a:off x="1507943" y="5272284"/>
            <a:ext cx="40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過程中遇到的問題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A27A90B9-9B1C-48B1-A5DB-2AED4021DB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B3086C0-372C-47BA-B70E-264A3BB5C51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B41FF9B-4CCF-494A-A99D-ECAA6CA8F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  <p:bldP spid="67" grpId="0"/>
      <p:bldP spid="69" grpId="0"/>
      <p:bldP spid="70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7ED6640-C84A-48F5-8B85-019DEAF3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41379BA-2A03-4710-94D4-A9FEF7B27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4DFADA85-4599-4709-BA0B-D7204684EE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CBB610-F6F7-4AB0-9E26-8124B37A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A8031A-A270-4F7B-9758-8289102A4B2E}"/>
              </a:ext>
            </a:extLst>
          </p:cNvPr>
          <p:cNvGrpSpPr/>
          <p:nvPr/>
        </p:nvGrpSpPr>
        <p:grpSpPr>
          <a:xfrm>
            <a:off x="3527682" y="2547212"/>
            <a:ext cx="5266024" cy="886006"/>
            <a:chOff x="3876528" y="2647547"/>
            <a:chExt cx="4469186" cy="886006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782140-0AEE-43DD-B022-F957683A61B9}"/>
                </a:ext>
              </a:extLst>
            </p:cNvPr>
            <p:cNvSpPr txBox="1"/>
            <p:nvPr/>
          </p:nvSpPr>
          <p:spPr>
            <a:xfrm>
              <a:off x="3876528" y="2647547"/>
              <a:ext cx="44691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模型構想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9468604-FB56-4F20-AB30-8CABA5F4AF0C}"/>
                </a:ext>
              </a:extLst>
            </p:cNvPr>
            <p:cNvSpPr txBox="1"/>
            <p:nvPr/>
          </p:nvSpPr>
          <p:spPr>
            <a:xfrm>
              <a:off x="3910384" y="3271943"/>
              <a:ext cx="443533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E7444-7493-4F5C-9D75-99112C7480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C89DAEF-EADC-4A92-AB4A-FF0A3B52C2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285D31B8-A98B-4488-8281-8147108BAF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AE22D6-BD8D-4726-8074-D8BC1BB4828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9311E-A78E-4861-9690-E37288FFD92B}"/>
              </a:ext>
            </a:extLst>
          </p:cNvPr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834B238-E8AD-4B01-910A-ED48F136DA67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15E2C948-21BE-43FF-9621-D2BBA2801DA5}"/>
                </a:ext>
              </a:extLst>
            </p:cNvPr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>
            <a:extLst>
              <a:ext uri="{FF2B5EF4-FFF2-40B4-BE49-F238E27FC236}">
                <a16:creationId xmlns:a16="http://schemas.microsoft.com/office/drawing/2014/main" id="{65C02017-4664-4633-83B9-088F94F04D2B}"/>
              </a:ext>
            </a:extLst>
          </p:cNvPr>
          <p:cNvSpPr/>
          <p:nvPr/>
        </p:nvSpPr>
        <p:spPr>
          <a:xfrm>
            <a:off x="-2971799" y="-101600"/>
            <a:ext cx="83947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圆角矩形 10">
            <a:extLst>
              <a:ext uri="{FF2B5EF4-FFF2-40B4-BE49-F238E27FC236}">
                <a16:creationId xmlns:a16="http://schemas.microsoft.com/office/drawing/2014/main" id="{F263C732-D25C-4D1D-82E0-8A25626F9C2D}"/>
              </a:ext>
            </a:extLst>
          </p:cNvPr>
          <p:cNvSpPr/>
          <p:nvPr/>
        </p:nvSpPr>
        <p:spPr>
          <a:xfrm>
            <a:off x="5919569" y="750950"/>
            <a:ext cx="766467" cy="68270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71D04BB-3B3B-46C9-819C-CD9DC354115B}"/>
              </a:ext>
            </a:extLst>
          </p:cNvPr>
          <p:cNvSpPr txBox="1"/>
          <p:nvPr/>
        </p:nvSpPr>
        <p:spPr>
          <a:xfrm>
            <a:off x="5836401" y="79680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solidFill>
                  <a:srgbClr val="304086"/>
                </a:solidFill>
                <a:cs typeface="+mn-ea"/>
                <a:sym typeface="+mn-lt"/>
              </a:rPr>
              <a:t>訂餐系統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D3AD418-D1C3-46DF-93C9-4026BCD383B8}"/>
              </a:ext>
            </a:extLst>
          </p:cNvPr>
          <p:cNvSpPr txBox="1"/>
          <p:nvPr/>
        </p:nvSpPr>
        <p:spPr>
          <a:xfrm>
            <a:off x="7611918" y="6270293"/>
            <a:ext cx="225484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from Final Project Proposal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EB0D46-B69B-4E8B-95CF-383A50B48C51}"/>
              </a:ext>
            </a:extLst>
          </p:cNvPr>
          <p:cNvGrpSpPr/>
          <p:nvPr/>
        </p:nvGrpSpPr>
        <p:grpSpPr>
          <a:xfrm>
            <a:off x="1545414" y="1589160"/>
            <a:ext cx="3957438" cy="4126415"/>
            <a:chOff x="1322945" y="1892542"/>
            <a:chExt cx="3797521" cy="395967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6F0F970-183F-473E-BDE1-47E507DC7AA0}"/>
                </a:ext>
              </a:extLst>
            </p:cNvPr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59FD711-DDDE-411B-A184-3FE86695CB06}"/>
                  </a:ext>
                </a:extLst>
              </p:cNvPr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>
                  <a:extLst>
                    <a:ext uri="{FF2B5EF4-FFF2-40B4-BE49-F238E27FC236}">
                      <a16:creationId xmlns:a16="http://schemas.microsoft.com/office/drawing/2014/main" id="{99E92A2C-182B-4FC3-B26A-3C4591218600}"/>
                    </a:ext>
                  </a:extLst>
                </p:cNvPr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>
                  <a:extLst>
                    <a:ext uri="{FF2B5EF4-FFF2-40B4-BE49-F238E27FC236}">
                      <a16:creationId xmlns:a16="http://schemas.microsoft.com/office/drawing/2014/main" id="{469B8D95-AD27-479C-B972-4E7CABE42466}"/>
                    </a:ext>
                  </a:extLst>
                </p:cNvPr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1820AC5-1A63-4208-8ABA-1A2AB9454888}"/>
                    </a:ext>
                  </a:extLst>
                </p:cNvPr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F64B5E89-F71E-47F7-9CDF-B5692447E7E7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>
                    <a:extLst>
                      <a:ext uri="{FF2B5EF4-FFF2-40B4-BE49-F238E27FC236}">
                        <a16:creationId xmlns:a16="http://schemas.microsoft.com/office/drawing/2014/main" id="{747780F0-0233-4624-9D5E-97B7EA87C616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>
                    <a:extLst>
                      <a:ext uri="{FF2B5EF4-FFF2-40B4-BE49-F238E27FC236}">
                        <a16:creationId xmlns:a16="http://schemas.microsoft.com/office/drawing/2014/main" id="{2F0C539E-AB2B-4D21-9780-A84D315216EA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>
                    <a:extLst>
                      <a:ext uri="{FF2B5EF4-FFF2-40B4-BE49-F238E27FC236}">
                        <a16:creationId xmlns:a16="http://schemas.microsoft.com/office/drawing/2014/main" id="{382B58CB-6F38-4711-821C-09A8EACA141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729DD528-CEF1-4672-B32F-42A5DBBBDE50}"/>
                    </a:ext>
                  </a:extLst>
                </p:cNvPr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>
                    <a:extLst>
                      <a:ext uri="{FF2B5EF4-FFF2-40B4-BE49-F238E27FC236}">
                        <a16:creationId xmlns:a16="http://schemas.microsoft.com/office/drawing/2014/main" id="{D8C478A5-3B86-47DF-9A95-5DCDD549B2B8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>
                    <a:extLst>
                      <a:ext uri="{FF2B5EF4-FFF2-40B4-BE49-F238E27FC236}">
                        <a16:creationId xmlns:a16="http://schemas.microsoft.com/office/drawing/2014/main" id="{8CD4B2C3-88A8-4B93-A322-79C120D9388D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>
                    <a:extLst>
                      <a:ext uri="{FF2B5EF4-FFF2-40B4-BE49-F238E27FC236}">
                        <a16:creationId xmlns:a16="http://schemas.microsoft.com/office/drawing/2014/main" id="{5A988509-70B8-45EB-8702-E1D05777DDD6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>
                    <a:extLst>
                      <a:ext uri="{FF2B5EF4-FFF2-40B4-BE49-F238E27FC236}">
                        <a16:creationId xmlns:a16="http://schemas.microsoft.com/office/drawing/2014/main" id="{0ECFAB0D-EF28-466C-AE00-C8B641394DF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7" name="Google Shape;282;p20">
                  <a:extLst>
                    <a:ext uri="{FF2B5EF4-FFF2-40B4-BE49-F238E27FC236}">
                      <a16:creationId xmlns:a16="http://schemas.microsoft.com/office/drawing/2014/main" id="{AB8C69FA-14D0-4AD9-AFEE-59ED76664BCB}"/>
                    </a:ext>
                  </a:extLst>
                </p:cNvPr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285;p20">
                  <a:extLst>
                    <a:ext uri="{FF2B5EF4-FFF2-40B4-BE49-F238E27FC236}">
                      <a16:creationId xmlns:a16="http://schemas.microsoft.com/office/drawing/2014/main" id="{DF3E7CD3-CFDD-40A8-A09D-AD05A38275AF}"/>
                    </a:ext>
                  </a:extLst>
                </p:cNvPr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286;p20">
                  <a:extLst>
                    <a:ext uri="{FF2B5EF4-FFF2-40B4-BE49-F238E27FC236}">
                      <a16:creationId xmlns:a16="http://schemas.microsoft.com/office/drawing/2014/main" id="{B921DA53-C0FC-497E-A267-30BB46C1E891}"/>
                    </a:ext>
                  </a:extLst>
                </p:cNvPr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7;p20">
                  <a:extLst>
                    <a:ext uri="{FF2B5EF4-FFF2-40B4-BE49-F238E27FC236}">
                      <a16:creationId xmlns:a16="http://schemas.microsoft.com/office/drawing/2014/main" id="{D6BB54D2-56B2-4CE7-878C-2C703EF00E22}"/>
                    </a:ext>
                  </a:extLst>
                </p:cNvPr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8;p20">
                  <a:extLst>
                    <a:ext uri="{FF2B5EF4-FFF2-40B4-BE49-F238E27FC236}">
                      <a16:creationId xmlns:a16="http://schemas.microsoft.com/office/drawing/2014/main" id="{1D4ED66B-CA51-4871-95E9-7B6BDFCE629A}"/>
                    </a:ext>
                  </a:extLst>
                </p:cNvPr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9;p20">
                  <a:extLst>
                    <a:ext uri="{FF2B5EF4-FFF2-40B4-BE49-F238E27FC236}">
                      <a16:creationId xmlns:a16="http://schemas.microsoft.com/office/drawing/2014/main" id="{DAEFEE94-4690-4437-BD5A-01064131BBEF}"/>
                    </a:ext>
                  </a:extLst>
                </p:cNvPr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Google Shape;290;p20">
                  <a:extLst>
                    <a:ext uri="{FF2B5EF4-FFF2-40B4-BE49-F238E27FC236}">
                      <a16:creationId xmlns:a16="http://schemas.microsoft.com/office/drawing/2014/main" id="{C0EA651C-4BD4-40A0-ADC8-BE7188F2B6A1}"/>
                    </a:ext>
                  </a:extLst>
                </p:cNvPr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91;p20">
                  <a:extLst>
                    <a:ext uri="{FF2B5EF4-FFF2-40B4-BE49-F238E27FC236}">
                      <a16:creationId xmlns:a16="http://schemas.microsoft.com/office/drawing/2014/main" id="{6C7E8FD5-8F89-4EA1-AC1F-93CC0FBA232B}"/>
                    </a:ext>
                  </a:extLst>
                </p:cNvPr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292;p20">
                  <a:extLst>
                    <a:ext uri="{FF2B5EF4-FFF2-40B4-BE49-F238E27FC236}">
                      <a16:creationId xmlns:a16="http://schemas.microsoft.com/office/drawing/2014/main" id="{6B6E86F5-BC52-49A3-B7B0-B6088CB574BB}"/>
                    </a:ext>
                  </a:extLst>
                </p:cNvPr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293;p20">
                  <a:extLst>
                    <a:ext uri="{FF2B5EF4-FFF2-40B4-BE49-F238E27FC236}">
                      <a16:creationId xmlns:a16="http://schemas.microsoft.com/office/drawing/2014/main" id="{6F7A2C30-A5C3-49E3-B2B5-E7C472EA1382}"/>
                    </a:ext>
                  </a:extLst>
                </p:cNvPr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4;p20">
                  <a:extLst>
                    <a:ext uri="{FF2B5EF4-FFF2-40B4-BE49-F238E27FC236}">
                      <a16:creationId xmlns:a16="http://schemas.microsoft.com/office/drawing/2014/main" id="{0C7A29BC-A924-47F5-8316-2FBD755C2F36}"/>
                    </a:ext>
                  </a:extLst>
                </p:cNvPr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5;p20">
                  <a:extLst>
                    <a:ext uri="{FF2B5EF4-FFF2-40B4-BE49-F238E27FC236}">
                      <a16:creationId xmlns:a16="http://schemas.microsoft.com/office/drawing/2014/main" id="{D05427B6-1F28-4915-B795-0E102228C5BA}"/>
                    </a:ext>
                  </a:extLst>
                </p:cNvPr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296;p20">
                  <a:extLst>
                    <a:ext uri="{FF2B5EF4-FFF2-40B4-BE49-F238E27FC236}">
                      <a16:creationId xmlns:a16="http://schemas.microsoft.com/office/drawing/2014/main" id="{A8FEAB41-1F6D-44DC-880B-11F2054A9EAF}"/>
                    </a:ext>
                  </a:extLst>
                </p:cNvPr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297;p20">
                  <a:extLst>
                    <a:ext uri="{FF2B5EF4-FFF2-40B4-BE49-F238E27FC236}">
                      <a16:creationId xmlns:a16="http://schemas.microsoft.com/office/drawing/2014/main" id="{3DF7E599-AC37-467E-94DF-8DD4FAE9A008}"/>
                    </a:ext>
                  </a:extLst>
                </p:cNvPr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Google Shape;298;p20">
                  <a:extLst>
                    <a:ext uri="{FF2B5EF4-FFF2-40B4-BE49-F238E27FC236}">
                      <a16:creationId xmlns:a16="http://schemas.microsoft.com/office/drawing/2014/main" id="{341795AF-F391-4E36-BD48-E53924D4A5AD}"/>
                    </a:ext>
                  </a:extLst>
                </p:cNvPr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99;p20">
                  <a:extLst>
                    <a:ext uri="{FF2B5EF4-FFF2-40B4-BE49-F238E27FC236}">
                      <a16:creationId xmlns:a16="http://schemas.microsoft.com/office/drawing/2014/main" id="{E780977F-6C1B-4CE5-93BE-91EA7263F741}"/>
                    </a:ext>
                  </a:extLst>
                </p:cNvPr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Google Shape;300;p20">
                  <a:extLst>
                    <a:ext uri="{FF2B5EF4-FFF2-40B4-BE49-F238E27FC236}">
                      <a16:creationId xmlns:a16="http://schemas.microsoft.com/office/drawing/2014/main" id="{1460A6FB-4797-4FE3-9365-600B9B8FA44F}"/>
                    </a:ext>
                  </a:extLst>
                </p:cNvPr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Google Shape;301;p20">
                  <a:extLst>
                    <a:ext uri="{FF2B5EF4-FFF2-40B4-BE49-F238E27FC236}">
                      <a16:creationId xmlns:a16="http://schemas.microsoft.com/office/drawing/2014/main" id="{7715FDE6-0AE5-4661-9FCD-DB6E7F9B2B0C}"/>
                    </a:ext>
                  </a:extLst>
                </p:cNvPr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Google Shape;302;p20">
                  <a:extLst>
                    <a:ext uri="{FF2B5EF4-FFF2-40B4-BE49-F238E27FC236}">
                      <a16:creationId xmlns:a16="http://schemas.microsoft.com/office/drawing/2014/main" id="{127672DC-5EB0-44C0-AB2C-E55160C6E8CC}"/>
                    </a:ext>
                  </a:extLst>
                </p:cNvPr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303;p20">
                  <a:extLst>
                    <a:ext uri="{FF2B5EF4-FFF2-40B4-BE49-F238E27FC236}">
                      <a16:creationId xmlns:a16="http://schemas.microsoft.com/office/drawing/2014/main" id="{FB917A13-8080-42EE-99EF-5F1D6EFDE0E3}"/>
                    </a:ext>
                  </a:extLst>
                </p:cNvPr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304;p20">
                  <a:extLst>
                    <a:ext uri="{FF2B5EF4-FFF2-40B4-BE49-F238E27FC236}">
                      <a16:creationId xmlns:a16="http://schemas.microsoft.com/office/drawing/2014/main" id="{23D2D84E-CAB2-4FF8-BF72-12FD84C0419B}"/>
                    </a:ext>
                  </a:extLst>
                </p:cNvPr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305;p20">
                  <a:extLst>
                    <a:ext uri="{FF2B5EF4-FFF2-40B4-BE49-F238E27FC236}">
                      <a16:creationId xmlns:a16="http://schemas.microsoft.com/office/drawing/2014/main" id="{CF75A36E-7B84-4933-AAD6-2AA6359E2509}"/>
                    </a:ext>
                  </a:extLst>
                </p:cNvPr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306;p20">
                  <a:extLst>
                    <a:ext uri="{FF2B5EF4-FFF2-40B4-BE49-F238E27FC236}">
                      <a16:creationId xmlns:a16="http://schemas.microsoft.com/office/drawing/2014/main" id="{8E057E3E-FB79-4E58-8718-73CC1B85CB81}"/>
                    </a:ext>
                  </a:extLst>
                </p:cNvPr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307;p20">
                  <a:extLst>
                    <a:ext uri="{FF2B5EF4-FFF2-40B4-BE49-F238E27FC236}">
                      <a16:creationId xmlns:a16="http://schemas.microsoft.com/office/drawing/2014/main" id="{B9664E72-2AF4-408D-BDA2-799A67D3280D}"/>
                    </a:ext>
                  </a:extLst>
                </p:cNvPr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308;p20">
                  <a:extLst>
                    <a:ext uri="{FF2B5EF4-FFF2-40B4-BE49-F238E27FC236}">
                      <a16:creationId xmlns:a16="http://schemas.microsoft.com/office/drawing/2014/main" id="{7E798F9E-5A54-4880-903A-ED1081F4F580}"/>
                    </a:ext>
                  </a:extLst>
                </p:cNvPr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9;p20">
                  <a:extLst>
                    <a:ext uri="{FF2B5EF4-FFF2-40B4-BE49-F238E27FC236}">
                      <a16:creationId xmlns:a16="http://schemas.microsoft.com/office/drawing/2014/main" id="{40719772-353D-43D8-99BC-CE8BB006A1DD}"/>
                    </a:ext>
                  </a:extLst>
                </p:cNvPr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10;p20">
                  <a:extLst>
                    <a:ext uri="{FF2B5EF4-FFF2-40B4-BE49-F238E27FC236}">
                      <a16:creationId xmlns:a16="http://schemas.microsoft.com/office/drawing/2014/main" id="{7D9FC050-7061-43D9-BE26-E9AA41B22A4E}"/>
                    </a:ext>
                  </a:extLst>
                </p:cNvPr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>
                <a:extLst>
                  <a:ext uri="{FF2B5EF4-FFF2-40B4-BE49-F238E27FC236}">
                    <a16:creationId xmlns:a16="http://schemas.microsoft.com/office/drawing/2014/main" id="{5CD1DFC0-A5D4-4730-ACEE-7CCAE06164AF}"/>
                  </a:ext>
                </a:extLst>
              </p:cNvPr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>
                  <a:extLst>
                    <a:ext uri="{FF2B5EF4-FFF2-40B4-BE49-F238E27FC236}">
                      <a16:creationId xmlns:a16="http://schemas.microsoft.com/office/drawing/2014/main" id="{2DA07AF4-56FE-4550-B183-8FB1BE1C1E1E}"/>
                    </a:ext>
                  </a:extLst>
                </p:cNvPr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>
                  <a:extLst>
                    <a:ext uri="{FF2B5EF4-FFF2-40B4-BE49-F238E27FC236}">
                      <a16:creationId xmlns:a16="http://schemas.microsoft.com/office/drawing/2014/main" id="{56BCA0E9-FD0D-44A2-AAFF-193CC64329C8}"/>
                    </a:ext>
                  </a:extLst>
                </p:cNvPr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>
                  <a:extLst>
                    <a:ext uri="{FF2B5EF4-FFF2-40B4-BE49-F238E27FC236}">
                      <a16:creationId xmlns:a16="http://schemas.microsoft.com/office/drawing/2014/main" id="{710C4274-991E-4394-9BF8-0DEA64F9EF93}"/>
                    </a:ext>
                  </a:extLst>
                </p:cNvPr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>
                <a:extLst>
                  <a:ext uri="{FF2B5EF4-FFF2-40B4-BE49-F238E27FC236}">
                    <a16:creationId xmlns:a16="http://schemas.microsoft.com/office/drawing/2014/main" id="{124280C1-70BD-4E51-B8EB-27325F68D94C}"/>
                  </a:ext>
                </a:extLst>
              </p:cNvPr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>
                <a:extLst>
                  <a:ext uri="{FF2B5EF4-FFF2-40B4-BE49-F238E27FC236}">
                    <a16:creationId xmlns:a16="http://schemas.microsoft.com/office/drawing/2014/main" id="{62CF656F-9214-4C14-BAF5-27D0E66571D4}"/>
                  </a:ext>
                </a:extLst>
              </p:cNvPr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>
                  <a:extLst>
                    <a:ext uri="{FF2B5EF4-FFF2-40B4-BE49-F238E27FC236}">
                      <a16:creationId xmlns:a16="http://schemas.microsoft.com/office/drawing/2014/main" id="{A8B933BA-0C2F-4FD1-A55E-68C195A85327}"/>
                    </a:ext>
                  </a:extLst>
                </p:cNvPr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>
                  <a:extLst>
                    <a:ext uri="{FF2B5EF4-FFF2-40B4-BE49-F238E27FC236}">
                      <a16:creationId xmlns:a16="http://schemas.microsoft.com/office/drawing/2014/main" id="{606EEC15-C354-4599-97A7-6780BE99E687}"/>
                    </a:ext>
                  </a:extLst>
                </p:cNvPr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>
                  <a:extLst>
                    <a:ext uri="{FF2B5EF4-FFF2-40B4-BE49-F238E27FC236}">
                      <a16:creationId xmlns:a16="http://schemas.microsoft.com/office/drawing/2014/main" id="{B09649A7-A81C-49AA-BEE8-3222E25E0E84}"/>
                    </a:ext>
                  </a:extLst>
                </p:cNvPr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>
                  <a:extLst>
                    <a:ext uri="{FF2B5EF4-FFF2-40B4-BE49-F238E27FC236}">
                      <a16:creationId xmlns:a16="http://schemas.microsoft.com/office/drawing/2014/main" id="{EC2D0357-97BB-4303-8FB6-801773A8D22D}"/>
                    </a:ext>
                  </a:extLst>
                </p:cNvPr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>
                  <a:extLst>
                    <a:ext uri="{FF2B5EF4-FFF2-40B4-BE49-F238E27FC236}">
                      <a16:creationId xmlns:a16="http://schemas.microsoft.com/office/drawing/2014/main" id="{B6D91EA1-007F-46C5-A81D-93B69D491E0B}"/>
                    </a:ext>
                  </a:extLst>
                </p:cNvPr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>
                  <a:extLst>
                    <a:ext uri="{FF2B5EF4-FFF2-40B4-BE49-F238E27FC236}">
                      <a16:creationId xmlns:a16="http://schemas.microsoft.com/office/drawing/2014/main" id="{8E82DF75-43D0-48A8-98CC-87953FC91BA1}"/>
                    </a:ext>
                  </a:extLst>
                </p:cNvPr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>
                <a:extLst>
                  <a:ext uri="{FF2B5EF4-FFF2-40B4-BE49-F238E27FC236}">
                    <a16:creationId xmlns:a16="http://schemas.microsoft.com/office/drawing/2014/main" id="{08E74D2E-81E9-4759-BF74-BB1E17F51064}"/>
                  </a:ext>
                </a:extLst>
              </p:cNvPr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>
                  <a:extLst>
                    <a:ext uri="{FF2B5EF4-FFF2-40B4-BE49-F238E27FC236}">
                      <a16:creationId xmlns:a16="http://schemas.microsoft.com/office/drawing/2014/main" id="{1E4722CE-3BC4-4886-83EC-03F17D5EDCAE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>
                  <a:extLst>
                    <a:ext uri="{FF2B5EF4-FFF2-40B4-BE49-F238E27FC236}">
                      <a16:creationId xmlns:a16="http://schemas.microsoft.com/office/drawing/2014/main" id="{C8D31554-1EAE-4D69-8D9F-79E14DFC3CEF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>
                  <a:extLst>
                    <a:ext uri="{FF2B5EF4-FFF2-40B4-BE49-F238E27FC236}">
                      <a16:creationId xmlns:a16="http://schemas.microsoft.com/office/drawing/2014/main" id="{00BB1D00-99FF-42A7-A532-85456DAA3018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>
                  <a:extLst>
                    <a:ext uri="{FF2B5EF4-FFF2-40B4-BE49-F238E27FC236}">
                      <a16:creationId xmlns:a16="http://schemas.microsoft.com/office/drawing/2014/main" id="{A4E76488-5596-4550-AE2D-6B7EDD9F3BEC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>
                  <a:extLst>
                    <a:ext uri="{FF2B5EF4-FFF2-40B4-BE49-F238E27FC236}">
                      <a16:creationId xmlns:a16="http://schemas.microsoft.com/office/drawing/2014/main" id="{2B5B8D35-A51F-424A-A7C2-C7B068EE2F87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>
                  <a:extLst>
                    <a:ext uri="{FF2B5EF4-FFF2-40B4-BE49-F238E27FC236}">
                      <a16:creationId xmlns:a16="http://schemas.microsoft.com/office/drawing/2014/main" id="{F93CEEA6-062D-456E-A4B4-5C3C11F3137E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>
                  <a:extLst>
                    <a:ext uri="{FF2B5EF4-FFF2-40B4-BE49-F238E27FC236}">
                      <a16:creationId xmlns:a16="http://schemas.microsoft.com/office/drawing/2014/main" id="{9F20998A-E9B5-4DBC-BB3E-C1501E42D86A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>
                  <a:extLst>
                    <a:ext uri="{FF2B5EF4-FFF2-40B4-BE49-F238E27FC236}">
                      <a16:creationId xmlns:a16="http://schemas.microsoft.com/office/drawing/2014/main" id="{0F4B7F6B-40A4-4E14-81CF-897F05DC6B6C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>
                  <a:extLst>
                    <a:ext uri="{FF2B5EF4-FFF2-40B4-BE49-F238E27FC236}">
                      <a16:creationId xmlns:a16="http://schemas.microsoft.com/office/drawing/2014/main" id="{E6939A2E-9041-49B7-9B20-D09175EF7630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>
                  <a:extLst>
                    <a:ext uri="{FF2B5EF4-FFF2-40B4-BE49-F238E27FC236}">
                      <a16:creationId xmlns:a16="http://schemas.microsoft.com/office/drawing/2014/main" id="{8821CA40-1F81-4142-BF57-5478EE2A5507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>
                  <a:extLst>
                    <a:ext uri="{FF2B5EF4-FFF2-40B4-BE49-F238E27FC236}">
                      <a16:creationId xmlns:a16="http://schemas.microsoft.com/office/drawing/2014/main" id="{8B7E3F40-C71C-4E1F-93E7-93E584ACE30A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23FC21C8-1F4C-4F93-90D3-96BEFD434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6898587" y="941560"/>
            <a:ext cx="30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438E510-E979-4196-868C-A260804B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01" y="880670"/>
            <a:ext cx="6049661" cy="56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8" grpId="0" animBg="1"/>
      <p:bldP spid="140" grpId="0"/>
      <p:bldP spid="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F4144615-A72D-4C9B-A20E-E9153A808DD5}"/>
              </a:ext>
            </a:extLst>
          </p:cNvPr>
          <p:cNvSpPr/>
          <p:nvPr/>
        </p:nvSpPr>
        <p:spPr>
          <a:xfrm>
            <a:off x="0" y="0"/>
            <a:ext cx="6181602" cy="6857999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C203411-A592-4A13-9CDE-BA1EE0AA9A78}"/>
              </a:ext>
            </a:extLst>
          </p:cNvPr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0A1167-A006-4F2D-90BD-D71D147ABB50}"/>
              </a:ext>
            </a:extLst>
          </p:cNvPr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8EC6D66-5A01-4D8C-8F64-0C41D36F4218}"/>
              </a:ext>
            </a:extLst>
          </p:cNvPr>
          <p:cNvSpPr txBox="1"/>
          <p:nvPr/>
        </p:nvSpPr>
        <p:spPr>
          <a:xfrm>
            <a:off x="660106" y="1401080"/>
            <a:ext cx="4518834" cy="380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首先，最重要的是餐廳與顧客，再來每間餐廳需要有餐點以及老闆，接下來，顧客與餐廳之間會產生出訂單，因此一個粗略的資料庫模型就因此被製造出來了</a:t>
            </a:r>
            <a:endParaRPr lang="en-US" altLang="zh-TW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C716FA8-ABBF-4694-80FB-8E758F7888BB}"/>
              </a:ext>
            </a:extLst>
          </p:cNvPr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CA8763B-FC03-4AD1-AB9E-5AE15641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51" y="698089"/>
            <a:ext cx="5390318" cy="56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8" grpId="0"/>
      <p:bldP spid="61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F94C5FDD-A7EA-4C68-BBA2-640B57E5D2C1}"/>
              </a:ext>
            </a:extLst>
          </p:cNvPr>
          <p:cNvSpPr/>
          <p:nvPr/>
        </p:nvSpPr>
        <p:spPr>
          <a:xfrm flipH="1">
            <a:off x="3141232" y="-2226832"/>
            <a:ext cx="9050760" cy="9074510"/>
          </a:xfrm>
          <a:prstGeom prst="rtTriangle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16C2A-2454-4005-B9BD-84184EF4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46" y="2186454"/>
            <a:ext cx="8040748" cy="4478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36041C-404B-4BDC-B309-CB495178583E}"/>
              </a:ext>
            </a:extLst>
          </p:cNvPr>
          <p:cNvSpPr/>
          <p:nvPr/>
        </p:nvSpPr>
        <p:spPr>
          <a:xfrm>
            <a:off x="9308261" y="5427066"/>
            <a:ext cx="1303158" cy="20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D2CE3D74-7478-486C-A892-7C5B866B2A0B}"/>
              </a:ext>
            </a:extLst>
          </p:cNvPr>
          <p:cNvSpPr txBox="1"/>
          <p:nvPr/>
        </p:nvSpPr>
        <p:spPr>
          <a:xfrm>
            <a:off x="9507205" y="5367922"/>
            <a:ext cx="1816299" cy="321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資料庫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158">
            <a:extLst>
              <a:ext uri="{FF2B5EF4-FFF2-40B4-BE49-F238E27FC236}">
                <a16:creationId xmlns:a16="http://schemas.microsoft.com/office/drawing/2014/main" id="{00E8C186-9495-4B6C-B8E8-27B50A947529}"/>
              </a:ext>
            </a:extLst>
          </p:cNvPr>
          <p:cNvSpPr txBox="1"/>
          <p:nvPr/>
        </p:nvSpPr>
        <p:spPr>
          <a:xfrm>
            <a:off x="198941" y="119104"/>
            <a:ext cx="4124839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使用前後端分離架構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讓前端對後端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發送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request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後端再回傳資料庫裡的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給前端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前端再把獲得的資料呈現給使用者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22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7ED6640-C84A-48F5-8B85-019DEAF3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41379BA-2A03-4710-94D4-A9FEF7B27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4DFADA85-4599-4709-BA0B-D7204684EE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CBB610-F6F7-4AB0-9E26-8124B37A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6E782140-0AEE-43DD-B022-F957683A61B9}"/>
              </a:ext>
            </a:extLst>
          </p:cNvPr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dirty="0">
                <a:solidFill>
                  <a:schemeClr val="bg1"/>
                </a:solidFill>
                <a:cs typeface="+mn-ea"/>
                <a:sym typeface="+mn-lt"/>
              </a:rPr>
              <a:t>選用資料庫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E7444-7493-4F5C-9D75-99112C7480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C89DAEF-EADC-4A92-AB4A-FF0A3B52C2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285D31B8-A98B-4488-8281-8147108BAF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AE22D6-BD8D-4726-8074-D8BC1BB4828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9311E-A78E-4861-9690-E37288FFD92B}"/>
              </a:ext>
            </a:extLst>
          </p:cNvPr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834B238-E8AD-4B01-910A-ED48F136DA67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15E2C948-21BE-43FF-9621-D2BBA2801DA5}"/>
                </a:ext>
              </a:extLst>
            </p:cNvPr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4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7AF2DC2-64AA-4400-95FC-7F80A1ED8BB5}"/>
              </a:ext>
            </a:extLst>
          </p:cNvPr>
          <p:cNvSpPr/>
          <p:nvPr/>
        </p:nvSpPr>
        <p:spPr>
          <a:xfrm>
            <a:off x="0" y="0"/>
            <a:ext cx="12192000" cy="3234203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8D8E4E-924B-47FA-942F-3E1C9008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1" y="119104"/>
            <a:ext cx="5295939" cy="2419368"/>
          </a:xfrm>
          <a:prstGeom prst="rect">
            <a:avLst/>
          </a:prstGeom>
        </p:spPr>
      </p:pic>
      <p:sp>
        <p:nvSpPr>
          <p:cNvPr id="77" name="文本框 158">
            <a:extLst>
              <a:ext uri="{FF2B5EF4-FFF2-40B4-BE49-F238E27FC236}">
                <a16:creationId xmlns:a16="http://schemas.microsoft.com/office/drawing/2014/main" id="{CE622F3E-F422-489D-9B00-958BB3143DCF}"/>
              </a:ext>
            </a:extLst>
          </p:cNvPr>
          <p:cNvSpPr txBox="1"/>
          <p:nvPr/>
        </p:nvSpPr>
        <p:spPr>
          <a:xfrm>
            <a:off x="6096000" y="119104"/>
            <a:ext cx="412483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MongoDB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資料庫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簡單好用 容易架設 使用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台灣工程師使用度高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社群內容豐富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GUI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簡潔明瞭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C27E1C-9429-4359-8523-F7D6A613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78" y="2586639"/>
            <a:ext cx="6262089" cy="41522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38B4D8-07AA-4848-AEFA-8F178494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17" y="2725493"/>
            <a:ext cx="3249142" cy="39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913</Words>
  <Application>Microsoft Macintosh PowerPoint</Application>
  <PresentationFormat>Widescreen</PresentationFormat>
  <Paragraphs>140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Microsoft YaHei</vt:lpstr>
      <vt:lpstr>Microsoft YaHei</vt:lpstr>
      <vt:lpstr>字魂105号-简雅黑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Microsoft Office User</cp:lastModifiedBy>
  <cp:revision>55</cp:revision>
  <dcterms:created xsi:type="dcterms:W3CDTF">2020-11-02T11:38:08Z</dcterms:created>
  <dcterms:modified xsi:type="dcterms:W3CDTF">2022-01-18T07:38:24Z</dcterms:modified>
</cp:coreProperties>
</file>