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5" r:id="rId6"/>
    <p:sldId id="266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22.11.2022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22.11.2022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22.11.2022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22.11.2022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22.11.2022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22.11.2022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22.11.2022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22.11.2022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22.11.2022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22.11.2022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22.11.2022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22.11.2022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22.11.2022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22.11.2022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com/" TargetMode="External"/><Relationship Id="rId2" Type="http://schemas.openxmlformats.org/officeDocument/2006/relationships/hyperlink" Target="http://scripts.g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75104"/>
            <a:ext cx="4775075" cy="2705953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Html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ka-GE" sz="4400" dirty="0">
                <a:solidFill>
                  <a:schemeClr val="tx1"/>
                </a:solidFill>
              </a:rPr>
              <a:t>ჰიპერტექატური მარკირების </a:t>
            </a:r>
            <a:br>
              <a:rPr lang="ka-GE" sz="4400" dirty="0">
                <a:solidFill>
                  <a:schemeClr val="tx1"/>
                </a:solidFill>
              </a:rPr>
            </a:br>
            <a:r>
              <a:rPr lang="ka-GE" sz="4400" dirty="0">
                <a:solidFill>
                  <a:schemeClr val="tx1"/>
                </a:solidFill>
              </a:rPr>
              <a:t>ენა</a:t>
            </a:r>
            <a:endParaRPr lang="ru" sz="4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C46A2F-272B-4563-B643-E038F3C27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24" y="1714850"/>
            <a:ext cx="4262886" cy="42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C2788BE-AD4C-43D0-98B1-795D9E9E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354279"/>
            <a:ext cx="10058400" cy="3849624"/>
          </a:xfrm>
        </p:spPr>
        <p:txBody>
          <a:bodyPr/>
          <a:lstStyle/>
          <a:p>
            <a:r>
              <a:rPr lang="ka-GE" dirty="0"/>
              <a:t>ეს კურსი განკუთვნილია მხოლოდ დამწყებებისთვის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dirty="0"/>
              <a:t>მოგესალმებით ამ კკურში თქვენ შეისწავლით </a:t>
            </a:r>
            <a:r>
              <a:rPr lang="en-US" dirty="0"/>
              <a:t>HTML</a:t>
            </a:r>
            <a:r>
              <a:rPr lang="ka-GE" dirty="0"/>
              <a:t>-ს  </a:t>
            </a:r>
            <a:r>
              <a:rPr kumimoji="0" lang="ka-GE" altLang="ru-RU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როგორიცაა ყუთის მოდელი, კასკადი და სპეციფიკა, flexbox, ბადე და zინდექსი. და, ამ საფუძვლებთან ერთად, თქვენ გაეცნობით ფუნქციებს, ფერის ტიპებს </a:t>
            </a:r>
            <a:br>
              <a:rPr kumimoji="0" lang="ka-GE" altLang="ru-RU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</a:br>
            <a:r>
              <a:rPr kumimoji="0" lang="ka-GE" altLang="ru-RU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ლოგიკურ თვისებებს, მემკვიდრეობას  დავიწყეთ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B36C2DA-4FA7-4ABB-A7A2-530CF290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a-GE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74FF7E-1647-4B03-AC3B-4BD70C1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22.11.2022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B9E97-893B-4FA3-B935-94A587944AE2}"/>
              </a:ext>
            </a:extLst>
          </p:cNvPr>
          <p:cNvSpPr txBox="1"/>
          <p:nvPr/>
        </p:nvSpPr>
        <p:spPr>
          <a:xfrm>
            <a:off x="590549" y="561975"/>
            <a:ext cx="877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dirty="0">
                <a:solidFill>
                  <a:srgbClr val="202124"/>
                </a:solidFill>
                <a:latin typeface="inherit"/>
              </a:rPr>
              <a:t>				შესავალი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3F0B0-85EB-4F1B-A77A-50F3829BDA9A}"/>
              </a:ext>
            </a:extLst>
          </p:cNvPr>
          <p:cNvSpPr txBox="1"/>
          <p:nvPr/>
        </p:nvSpPr>
        <p:spPr>
          <a:xfrm>
            <a:off x="1471611" y="931307"/>
            <a:ext cx="7010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ჰიპერტექსტური მარკირების ენა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HTML - HyperText Markup Language) — 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ტიმ ბერნერის მიერ </a:t>
            </a:r>
            <a:r>
              <a:rPr lang="ka-GE" dirty="0">
                <a:solidFill>
                  <a:srgbClr val="3366CC"/>
                </a:solidFill>
                <a:latin typeface="Arial" panose="020B0604020202020204" pitchFamily="34" charset="0"/>
              </a:rPr>
              <a:t>1993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წელს შექმნილი ენაა, რომელიც განკუთვნილია ვებ-გვერდების და საიტების შესაქმნელად და ინფორმაციის გასავრცელებლად </a:t>
            </a:r>
            <a:r>
              <a:rPr lang="ka-GE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ვებ ბრაუზერის 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საშუალებით.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TML დაწერილია HTML ელემენტების ფორმით, რომელიც შედგება 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ტეგებისგან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რომლებიც გვერდის შინაარსში მოქცეულია კუთხიან ფრჩხილებში (როგორც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HTML ტეგები ძირითად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ka-GE" dirty="0"/>
            </a:br>
            <a:endParaRPr lang="ru-R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5D5B0B1-6CB9-4D95-9D40-D9480300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8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AB1D4B-46F4-4B9A-8ACF-DDF404B0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22.11.2022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CFCD3-45EE-41AA-A155-B5110728B969}"/>
              </a:ext>
            </a:extLst>
          </p:cNvPr>
          <p:cNvSpPr txBox="1"/>
          <p:nvPr/>
        </p:nvSpPr>
        <p:spPr>
          <a:xfrm>
            <a:off x="4983061" y="457200"/>
            <a:ext cx="5827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a-GE" altLang="ru-RU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ka-GE" altLang="ru-RU" dirty="0">
                <a:latin typeface="Arial" panose="020B0604020202020204" pitchFamily="34" charset="0"/>
              </a:rPr>
            </a:br>
            <a:endParaRPr lang="ka-GE" altLang="ru-RU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97F7-B42F-449D-A16A-9302ECFC6962}"/>
              </a:ext>
            </a:extLst>
          </p:cNvPr>
          <p:cNvSpPr txBox="1"/>
          <p:nvPr/>
        </p:nvSpPr>
        <p:spPr>
          <a:xfrm>
            <a:off x="3257027" y="690887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ჩვენ უკვე ვიცით, რომ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ვებ-გვერდის მხოლოდ გრაფიკულ ნაწილზე აგებს პასუხს, მაგარმ არაფერი გვითქვამს იმაზე, თუ რის საშუალებით ახერხებს ის ამას. ეს მაგიური არსებები "ტეგები“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გამოსახავს ყველაფერს, რაც კი გზაზე(ანუ სინტაქსში) ხვდება, მაგრამ ამ გამოსახვის თავისებურებებს ტეგები განსაზღვრავენ. ვთქვათ თქვენ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გაფართოების ფაილში ჩაწერეთ რაიმე ტექსტი, მაგრამ როგორც არ უნდა დაიცვათ წერისას არეები, ბრაუზერში ის მაინც ერთ ხაზზე გამოისახება. ეს ხდება იმიტომ, რომ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მა წერს ტექსტს ერთ ხაზზე, სანამ კოდში სპეციალური ტეგი -</a:t>
            </a:r>
            <a:br>
              <a:rPr lang="ka-GE" dirty="0"/>
            </a:b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არ შეხვდება. ამის შემდეგ ის ხვდება, რომ მეორე ხაზზე უნდა გააგრძელოს წერა. შეგიძლიათ ეს თვითონ შეამოწმოთ.</a:t>
            </a:r>
          </a:p>
          <a:p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E2627C-A826-4785-88A6-09A4F489F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" y="457200"/>
            <a:ext cx="2508309" cy="22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2BD456-89C1-4E69-8412-9BD86841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22.11.2022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A7F824-96D5-4EC0-AA83-758E3F6EC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2" y="454902"/>
            <a:ext cx="3871648" cy="3718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21814-4D5A-44DD-97BF-E45EF2980A6B}"/>
              </a:ext>
            </a:extLst>
          </p:cNvPr>
          <p:cNvSpPr txBox="1"/>
          <p:nvPr/>
        </p:nvSpPr>
        <p:spPr>
          <a:xfrm>
            <a:off x="4900918" y="1655231"/>
            <a:ext cx="60946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გაიხსენეთ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პირველი HTML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მაგალითი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&gt;გვერდის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სათაური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a-GE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heloo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 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a-GE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ეს არის პარაგარაფი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2327936-0346-4B8C-87DD-633A3D1E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7D8AE-195D-4779-821F-D77964EA8E60}"/>
              </a:ext>
            </a:extLst>
          </p:cNvPr>
          <p:cNvSpPr txBox="1"/>
          <p:nvPr/>
        </p:nvSpPr>
        <p:spPr>
          <a:xfrm>
            <a:off x="478872" y="4409831"/>
            <a:ext cx="11344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a-GE" altLang="ru-RU" dirty="0">
                <a:latin typeface="Arial" panose="020B0604020202020204" pitchFamily="34" charset="0"/>
              </a:rPr>
              <a:t>ამ შემთხევაში ვხედავთ რო </a:t>
            </a:r>
            <a:r>
              <a:rPr lang="en-US" altLang="ru-RU" dirty="0">
                <a:latin typeface="Arial" panose="020B0604020202020204" pitchFamily="34" charset="0"/>
              </a:rPr>
              <a:t>&lt;html&gt; </a:t>
            </a:r>
            <a:r>
              <a:rPr lang="ka-GE" altLang="ru-RU" dirty="0">
                <a:latin typeface="Arial" panose="020B0604020202020204" pitchFamily="34" charset="0"/>
              </a:rPr>
              <a:t>ტეგი იხსნება თავში იხურება ყოველთვის ბოლოშ ეს კანონზომიერება ყოველთვის დაიცავით წერის დროს  </a:t>
            </a:r>
            <a:br>
              <a:rPr lang="ka-GE" altLang="ru-RU" dirty="0">
                <a:latin typeface="Arial" panose="020B0604020202020204" pitchFamily="34" charset="0"/>
              </a:rPr>
            </a:br>
            <a:r>
              <a:rPr lang="ka-GE" altLang="ru-RU" dirty="0">
                <a:latin typeface="Arial" panose="020B0604020202020204" pitchFamily="34" charset="0"/>
              </a:rPr>
              <a:t>შემედგ მოდის  &lt;</a:t>
            </a:r>
            <a:r>
              <a:rPr lang="en-US" altLang="ru-RU" dirty="0">
                <a:latin typeface="Arial" panose="020B0604020202020204" pitchFamily="34" charset="0"/>
              </a:rPr>
              <a:t>head&gt; &lt;\head&gt; </a:t>
            </a:r>
            <a:r>
              <a:rPr lang="ka-GE" altLang="ru-RU" dirty="0">
                <a:latin typeface="Arial" panose="020B0604020202020204" pitchFamily="34" charset="0"/>
              </a:rPr>
              <a:t>აქ იწერება ისეთი ტიპის ტეგები რაც არ გამოჩნდება თქვენს გახსნილ ბრაუზეში მაგრამ მოქმედებს უშვალოდ კოდზე ესეთია &lt;</a:t>
            </a:r>
            <a:r>
              <a:rPr lang="en-US" altLang="ru-RU" dirty="0">
                <a:latin typeface="Arial" panose="020B0604020202020204" pitchFamily="34" charset="0"/>
              </a:rPr>
              <a:t>meta </a:t>
            </a:r>
            <a:r>
              <a:rPr lang="ka-GE" altLang="ru-RU" dirty="0">
                <a:latin typeface="Arial" panose="020B0604020202020204" pitchFamily="34" charset="0"/>
              </a:rPr>
              <a:t>ტეგი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a-GE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altLang="ru-RU" dirty="0">
                <a:latin typeface="Arial" panose="020B0604020202020204" pitchFamily="34" charset="0"/>
              </a:rPr>
              <a:t>body&gt; &lt;/body&gt; </a:t>
            </a:r>
            <a:r>
              <a:rPr lang="ka-GE" altLang="ru-RU" dirty="0">
                <a:latin typeface="Arial" panose="020B0604020202020204" pitchFamily="34" charset="0"/>
              </a:rPr>
              <a:t>ტეგები რომელიც არის ტანი სადაც უშვალოდ გამოჩნდება თქვენი კონტენტი ინფორმაციას გამოიტანს ბრაუზერში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921D41-86CC-45CB-BE91-73851D36B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566" y="454902"/>
            <a:ext cx="3051134" cy="32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7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10D56F-ADAB-4FED-8451-F7697B7B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22.11.2022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EBBD6-C7B5-48AE-A1E8-ACB787401740}"/>
              </a:ext>
            </a:extLst>
          </p:cNvPr>
          <p:cNvSpPr txBox="1"/>
          <p:nvPr/>
        </p:nvSpPr>
        <p:spPr>
          <a:xfrm>
            <a:off x="5564406" y="76780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dirty="0"/>
              <a:t>გადავიდეთ უშუალოდ ტეგებზე, როგორც ზემოთ აღვნიშნე, ამათ შორის მოთავსებულ </a:t>
            </a:r>
            <a:r>
              <a:rPr lang="ka-GE" dirty="0">
                <a:highlight>
                  <a:srgbClr val="FFFF00"/>
                </a:highlight>
              </a:rPr>
              <a:t>&lt; სიტყვას&gt; </a:t>
            </a:r>
            <a:r>
              <a:rPr lang="ka-GE" dirty="0"/>
              <a:t>ტეგი ეწეოდება. მაინც რა არის ელემენტი? ელემენტი არის ის, რაც იწერება გახსნილ და დახურულ ტეგში, მაგალითი</a:t>
            </a:r>
          </a:p>
          <a:p>
            <a:endParaRPr lang="ka-GE" dirty="0"/>
          </a:p>
          <a:p>
            <a:r>
              <a:rPr lang="ka-GE" dirty="0">
                <a:highlight>
                  <a:srgbClr val="FFFF00"/>
                </a:highlight>
              </a:rPr>
              <a:t>&lt;</a:t>
            </a:r>
            <a:r>
              <a:rPr lang="en-US" dirty="0">
                <a:highlight>
                  <a:srgbClr val="FFFF00"/>
                </a:highlight>
              </a:rPr>
              <a:t>a&gt; &lt;/a&gt;</a:t>
            </a:r>
          </a:p>
          <a:p>
            <a:r>
              <a:rPr lang="ka-GE" dirty="0"/>
              <a:t>ამ ტეგის მეშვეობით შესაძლებელია გადასვლა ერთი ბმულიდან (ლინკიდან) მეორე ბმულზე (ლინკზე) მაგალითი: </a:t>
            </a:r>
            <a:r>
              <a:rPr lang="ka-GE" dirty="0">
                <a:hlinkClick r:id="rId2"/>
              </a:rPr>
              <a:t>დაკლიკება </a:t>
            </a:r>
            <a:r>
              <a:rPr lang="ka-GE" dirty="0"/>
              <a:t>გამოჩნდება „დაკლიკება“ დაჭერის შემდეგ გადავა მითითებულ საიტზე. სანამ ტეგი დაიხურება, რაიმე ტექსტი უნდა ჩავწეროთ, რომ გავიგოთ ლინკი სად იმყოფება</a:t>
            </a:r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3"/>
              </a:rPr>
              <a:t>https://facebook.com</a:t>
            </a:r>
            <a:r>
              <a:rPr lang="en-US" dirty="0"/>
              <a:t> &gt;&lt;/a&gt;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4B8C37-6383-4142-B88E-835F444F1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4" y="469774"/>
            <a:ext cx="4818747" cy="306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43A438-70F2-44E8-BDA3-905B68510C84}"/>
              </a:ext>
            </a:extLst>
          </p:cNvPr>
          <p:cNvSpPr txBox="1"/>
          <p:nvPr/>
        </p:nvSpPr>
        <p:spPr>
          <a:xfrm>
            <a:off x="531594" y="10867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sz="2000" b="1" dirty="0"/>
              <a:t>გამხსნელი ტეგი 	დამხურავი ტეგი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047F5-6925-413E-A262-E65BD87AEE45}"/>
              </a:ext>
            </a:extLst>
          </p:cNvPr>
          <p:cNvSpPr txBox="1"/>
          <p:nvPr/>
        </p:nvSpPr>
        <p:spPr>
          <a:xfrm>
            <a:off x="2098675" y="256885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sz="2800" dirty="0"/>
              <a:t>შინაარსი</a:t>
            </a:r>
          </a:p>
          <a:p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1F274-1A1E-4799-A055-6F9EC2E9B992}"/>
              </a:ext>
            </a:extLst>
          </p:cNvPr>
          <p:cNvSpPr txBox="1"/>
          <p:nvPr/>
        </p:nvSpPr>
        <p:spPr>
          <a:xfrm>
            <a:off x="417294" y="356968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sz="1200" dirty="0"/>
              <a:t>მაგ:</a:t>
            </a:r>
            <a:br>
              <a:rPr lang="ka-GE" sz="1200" dirty="0"/>
            </a:br>
            <a:r>
              <a:rPr lang="ru-RU" sz="1200" dirty="0"/>
              <a:t>	</a:t>
            </a:r>
            <a:r>
              <a:rPr lang="en-US" sz="1200" dirty="0"/>
              <a:t>&lt;!Doctype html&gt;	</a:t>
            </a:r>
          </a:p>
          <a:p>
            <a:r>
              <a:rPr lang="en-US" sz="1200" dirty="0"/>
              <a:t>	&lt;html&gt;</a:t>
            </a:r>
          </a:p>
          <a:p>
            <a:r>
              <a:rPr lang="en-US" sz="1200" dirty="0"/>
              <a:t>	&lt;head&gt;</a:t>
            </a:r>
          </a:p>
          <a:p>
            <a:r>
              <a:rPr lang="en-US" sz="1200" dirty="0"/>
              <a:t>	&lt;/head&gt;</a:t>
            </a:r>
          </a:p>
          <a:p>
            <a:r>
              <a:rPr lang="en-US" sz="1200" dirty="0"/>
              <a:t>	&lt;body&gt;</a:t>
            </a:r>
          </a:p>
          <a:p>
            <a:r>
              <a:rPr lang="en-US" sz="1200" dirty="0"/>
              <a:t>&lt;a </a:t>
            </a:r>
            <a:r>
              <a:rPr lang="en-US" sz="1200" dirty="0" err="1"/>
              <a:t>href</a:t>
            </a:r>
            <a:r>
              <a:rPr lang="en-US" sz="1200" dirty="0"/>
              <a:t>=</a:t>
            </a:r>
            <a:r>
              <a:rPr lang="en-US" sz="1200" dirty="0">
                <a:hlinkClick r:id="rId3"/>
              </a:rPr>
              <a:t>https://facebook.com </a:t>
            </a:r>
            <a:r>
              <a:rPr lang="en-US" sz="1200" dirty="0"/>
              <a:t> &lt;a&gt;</a:t>
            </a:r>
          </a:p>
          <a:p>
            <a:r>
              <a:rPr lang="en-US" sz="1200" dirty="0"/>
              <a:t>	&lt;/body&gt;</a:t>
            </a:r>
          </a:p>
          <a:p>
            <a:r>
              <a:rPr lang="en-US" sz="1200" dirty="0"/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13874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{B3A43AF8-FB92-4789-A53D-726A420BF7AA}tf78438558_win32</Template>
  <TotalTime>73</TotalTime>
  <Words>495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Garamond</vt:lpstr>
      <vt:lpstr>inherit</vt:lpstr>
      <vt:lpstr>Sylfaen</vt:lpstr>
      <vt:lpstr>Wingdings</vt:lpstr>
      <vt:lpstr>СавонVTI</vt:lpstr>
      <vt:lpstr>Html ჰიპერტექატური მარკირების  ენა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ჰიპერტექატური მარკირების  ენა</dc:title>
  <dc:creator>Professional</dc:creator>
  <cp:lastModifiedBy>Professional</cp:lastModifiedBy>
  <cp:revision>9</cp:revision>
  <dcterms:created xsi:type="dcterms:W3CDTF">2022-11-22T16:06:14Z</dcterms:created>
  <dcterms:modified xsi:type="dcterms:W3CDTF">2022-11-22T17:20:07Z</dcterms:modified>
</cp:coreProperties>
</file>