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handoutMasterIdLst>
    <p:handoutMasterId r:id="rId9"/>
  </p:handoutMasterIdLst>
  <p:sldIdLst>
    <p:sldId id="256" r:id="rId2"/>
    <p:sldId id="302" r:id="rId3"/>
    <p:sldId id="273" r:id="rId4"/>
    <p:sldId id="303" r:id="rId5"/>
    <p:sldId id="304" r:id="rId6"/>
    <p:sldId id="286" r:id="rId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101" d="100"/>
          <a:sy n="101" d="100"/>
        </p:scale>
        <p:origin x="80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11/15/2021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11/15/2021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99118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11/15/2021</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11/15/2021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11/15/2021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11/15/2021</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11/15/2021</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11/15/2021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11/15/2021</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11/15/2021</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11/15/2021</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11/15/2021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11/15/2021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11/15/2021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txBox="1"/>
          <p:nvPr/>
        </p:nvSpPr>
        <p:spPr>
          <a:xfrm>
            <a:off x="304800" y="3274076"/>
            <a:ext cx="3276600" cy="1812274"/>
          </a:xfrm>
          <a:prstGeom prst="rect">
            <a:avLst/>
          </a:prstGeom>
        </p:spPr>
        <p:txBody>
          <a:bodyPr vert="horz" lIns="91440" tIns="45720" rIns="91440" bIns="45720" rtlCol="0">
            <a:noAutofit/>
          </a:bodyPr>
          <a:lstStyle/>
          <a:p>
            <a:pPr lvl="0">
              <a:spcBef>
                <a:spcPct val="20000"/>
              </a:spcBef>
              <a:defRPr/>
            </a:pPr>
            <a:r>
              <a:rPr lang="en-US" b="1" dirty="0">
                <a:solidFill>
                  <a:srgbClr val="00B050"/>
                </a:solidFill>
                <a:latin typeface="Times New Roman" panose="02020603050405020304" pitchFamily="18" charset="0"/>
                <a:cs typeface="Times New Roman" panose="02020603050405020304" pitchFamily="18" charset="0"/>
              </a:rPr>
              <a:t>By</a:t>
            </a:r>
            <a:endParaRPr lang="en-US" b="1" dirty="0">
              <a:latin typeface="Times New Roman" panose="02020603050405020304" pitchFamily="18" charset="0"/>
              <a:cs typeface="Times New Roman" panose="02020603050405020304" pitchFamily="18" charset="0"/>
            </a:endParaRPr>
          </a:p>
          <a:p>
            <a:pPr lvl="0">
              <a:spcBef>
                <a:spcPct val="20000"/>
              </a:spcBef>
            </a:pPr>
            <a:r>
              <a:rPr lang="en-US" b="1" dirty="0">
                <a:latin typeface="Times New Roman" panose="02020603050405020304" pitchFamily="18" charset="0"/>
                <a:cs typeface="Times New Roman" panose="02020603050405020304" pitchFamily="18" charset="0"/>
              </a:rPr>
              <a:t>Aditya Sunder – 1VI18CS002</a:t>
            </a:r>
          </a:p>
          <a:p>
            <a:pPr lvl="0">
              <a:spcBef>
                <a:spcPct val="20000"/>
              </a:spcBef>
            </a:pPr>
            <a:r>
              <a:rPr lang="en-US" b="1" dirty="0" err="1">
                <a:latin typeface="Times New Roman" panose="02020603050405020304" pitchFamily="18" charset="0"/>
                <a:cs typeface="Times New Roman" panose="02020603050405020304" pitchFamily="18" charset="0"/>
              </a:rPr>
              <a:t>Nithin</a:t>
            </a:r>
            <a:r>
              <a:rPr lang="en-US" b="1" dirty="0">
                <a:latin typeface="Times New Roman" panose="02020603050405020304" pitchFamily="18" charset="0"/>
                <a:cs typeface="Times New Roman" panose="02020603050405020304" pitchFamily="18" charset="0"/>
              </a:rPr>
              <a:t> Kumar B- 1VI18CS069</a:t>
            </a:r>
          </a:p>
          <a:p>
            <a:pPr lvl="0">
              <a:spcBef>
                <a:spcPct val="20000"/>
              </a:spcBef>
            </a:pPr>
            <a:r>
              <a:rPr lang="en-US" b="1" dirty="0">
                <a:latin typeface="Times New Roman" panose="02020603050405020304" pitchFamily="18" charset="0"/>
                <a:cs typeface="Times New Roman" panose="02020603050405020304" pitchFamily="18" charset="0"/>
              </a:rPr>
              <a:t>Santhosh B Rao - 1VI18CS094</a:t>
            </a:r>
          </a:p>
          <a:p>
            <a:pPr lvl="0">
              <a:spcBef>
                <a:spcPct val="20000"/>
              </a:spcBef>
            </a:pPr>
            <a:r>
              <a:rPr lang="en-US" b="1" dirty="0">
                <a:latin typeface="Times New Roman" panose="02020603050405020304" pitchFamily="18" charset="0"/>
                <a:cs typeface="Times New Roman" panose="02020603050405020304" pitchFamily="18" charset="0"/>
              </a:rPr>
              <a:t>Shashank P - 1VI18CS099</a:t>
            </a:r>
          </a:p>
        </p:txBody>
      </p:sp>
      <p:sp>
        <p:nvSpPr>
          <p:cNvPr id="9" name="TextBox 8"/>
          <p:cNvSpPr txBox="1"/>
          <p:nvPr/>
        </p:nvSpPr>
        <p:spPr>
          <a:xfrm>
            <a:off x="0" y="2381524"/>
            <a:ext cx="9144000" cy="892552"/>
          </a:xfrm>
          <a:prstGeom prst="rect">
            <a:avLst/>
          </a:prstGeom>
          <a:solidFill>
            <a:schemeClr val="tx2">
              <a:lumMod val="40000"/>
              <a:lumOff val="60000"/>
            </a:schemeClr>
          </a:solidFill>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Batch No -2</a:t>
            </a:r>
          </a:p>
          <a:p>
            <a:pPr algn="ctr"/>
            <a:r>
              <a:rPr lang="en-US" sz="2800" b="1" dirty="0">
                <a:latin typeface="Times New Roman" panose="02020603050405020304" pitchFamily="18" charset="0"/>
                <a:cs typeface="Times New Roman" panose="02020603050405020304" pitchFamily="18" charset="0"/>
              </a:rPr>
              <a:t>“Disease Prediction System”</a:t>
            </a:r>
          </a:p>
        </p:txBody>
      </p:sp>
      <p:sp>
        <p:nvSpPr>
          <p:cNvPr id="7" name="Title 6"/>
          <p:cNvSpPr>
            <a:spLocks noGrp="1"/>
          </p:cNvSpPr>
          <p:nvPr>
            <p:ph type="ctrTitle"/>
          </p:nvPr>
        </p:nvSpPr>
        <p:spPr>
          <a:xfrm>
            <a:off x="685800" y="1143131"/>
            <a:ext cx="7772400" cy="1102519"/>
          </a:xfrm>
        </p:spPr>
        <p:txBody>
          <a:bodyPr/>
          <a:lstStyle/>
          <a:p>
            <a:r>
              <a:rPr lang="en-US" b="1" dirty="0">
                <a:latin typeface="Times New Roman" panose="02020603050405020304" pitchFamily="18" charset="0"/>
                <a:cs typeface="Times New Roman" panose="02020603050405020304" pitchFamily="18" charset="0"/>
              </a:rPr>
              <a:t>Project Phase-I Review 0</a:t>
            </a:r>
            <a:endParaRPr lang="en-IN" dirty="0"/>
          </a:p>
        </p:txBody>
      </p:sp>
      <p:pic>
        <p:nvPicPr>
          <p:cNvPr id="10" name="Picture 9"/>
          <p:cNvPicPr>
            <a:picLocks noChangeAspect="1"/>
          </p:cNvPicPr>
          <p:nvPr/>
        </p:nvPicPr>
        <p:blipFill>
          <a:blip r:embed="rId3"/>
          <a:stretch>
            <a:fillRect/>
          </a:stretch>
        </p:blipFill>
        <p:spPr>
          <a:xfrm>
            <a:off x="533400" y="184496"/>
            <a:ext cx="8077199" cy="1276190"/>
          </a:xfrm>
          <a:prstGeom prst="rect">
            <a:avLst/>
          </a:prstGeom>
        </p:spPr>
      </p:pic>
      <p:sp>
        <p:nvSpPr>
          <p:cNvPr id="11" name="Rectangle 4"/>
          <p:cNvSpPr txBox="1"/>
          <p:nvPr/>
        </p:nvSpPr>
        <p:spPr>
          <a:xfrm>
            <a:off x="6172200" y="3444039"/>
            <a:ext cx="2971800" cy="1066800"/>
          </a:xfrm>
          <a:prstGeom prst="rect">
            <a:avLst/>
          </a:prstGeom>
        </p:spPr>
        <p:txBody>
          <a:bodyPr vert="horz" lIns="91440" tIns="45720" rIns="91440" bIns="45720" rtlCol="0">
            <a:noAutofit/>
          </a:bodyPr>
          <a:lstStyle/>
          <a:p>
            <a:pPr lvl="0">
              <a:spcBef>
                <a:spcPct val="20000"/>
              </a:spcBef>
              <a:defRPr/>
            </a:pPr>
            <a:r>
              <a:rPr lang="en-US" sz="2000" b="1" dirty="0">
                <a:solidFill>
                  <a:srgbClr val="00B050"/>
                </a:solidFill>
                <a:latin typeface="Times New Roman" panose="02020603050405020304" pitchFamily="18" charset="0"/>
                <a:cs typeface="Times New Roman" panose="02020603050405020304" pitchFamily="18" charset="0"/>
              </a:rPr>
              <a:t> Under the Guidance of</a:t>
            </a:r>
          </a:p>
          <a:p>
            <a:pPr lvl="0">
              <a:spcBef>
                <a:spcPct val="20000"/>
              </a:spcBef>
              <a:defRPr/>
            </a:pPr>
            <a:r>
              <a:rPr lang="en-US" sz="2000" b="1" dirty="0">
                <a:latin typeface="Times New Roman" panose="02020603050405020304" pitchFamily="18" charset="0"/>
                <a:cs typeface="Times New Roman" panose="02020603050405020304" pitchFamily="18" charset="0"/>
              </a:rPr>
              <a:t>   Ms. Mary Vidya John</a:t>
            </a:r>
          </a:p>
          <a:p>
            <a:pPr lvl="0">
              <a:spcBef>
                <a:spcPct val="20000"/>
              </a:spcBef>
              <a:defRPr/>
            </a:pPr>
            <a:r>
              <a:rPr lang="en-US" sz="2000" b="1" dirty="0">
                <a:latin typeface="Times New Roman" panose="02020603050405020304" pitchFamily="18" charset="0"/>
                <a:cs typeface="Times New Roman" panose="02020603050405020304" pitchFamily="18" charset="0"/>
              </a:rPr>
              <a:t>   Asst. Professor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a:bodyPr>
          <a:lstStyle/>
          <a:p>
            <a:r>
              <a:rPr lang="en-US" sz="1800"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Objectives</a:t>
            </a:r>
          </a:p>
          <a:p>
            <a:r>
              <a:rPr lang="en-IN" sz="1800" dirty="0">
                <a:latin typeface="Times New Roman" panose="02020603050405020304" pitchFamily="18" charset="0"/>
                <a:cs typeface="Times New Roman" panose="02020603050405020304" pitchFamily="18" charset="0"/>
              </a:rPr>
              <a:t>Proposed Methodology </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Monday, 15</a:t>
            </a:r>
            <a:r>
              <a:rPr lang="en-US" baseline="30000" dirty="0"/>
              <a:t>th</a:t>
            </a:r>
            <a:r>
              <a:rPr lang="en-US" dirty="0"/>
              <a:t> November, 2021</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7"/>
            <a:ext cx="2819400" cy="342899"/>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200" b="1" dirty="0">
                <a:latin typeface="Times New Roman" panose="02020603050405020304" pitchFamily="18" charset="0"/>
                <a:cs typeface="Times New Roman" panose="02020603050405020304" pitchFamily="18" charset="0"/>
              </a:rPr>
              <a:t>Disease Prediction System</a:t>
            </a:r>
            <a:endParaRPr lang="en-US" dirty="0">
              <a:latin typeface="Times New Roman" pitchFamily="18" charset="0"/>
              <a:cs typeface="Times New Roman" pitchFamily="18" charset="0"/>
            </a:endParaRPr>
          </a:p>
        </p:txBody>
      </p:sp>
      <p:sp>
        <p:nvSpPr>
          <p:cNvPr id="11" name="Date Placeholder 3"/>
          <p:cNvSpPr txBox="1"/>
          <p:nvPr/>
        </p:nvSpPr>
        <p:spPr>
          <a:xfrm>
            <a:off x="7315200" y="73631"/>
            <a:ext cx="1905000" cy="557048"/>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ctr"/>
            <a:r>
              <a:rPr lang="en-US" dirty="0"/>
              <a:t>2021 - 22</a:t>
            </a:r>
          </a:p>
        </p:txBody>
      </p:sp>
    </p:spTree>
    <p:extLst>
      <p:ext uri="{BB962C8B-B14F-4D97-AF65-F5344CB8AC3E}">
        <p14:creationId xmlns:p14="http://schemas.microsoft.com/office/powerpoint/2010/main" val="381425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800" dirty="0">
                <a:latin typeface="Times New Roman" panose="02020603050405020304" pitchFamily="18" charset="0"/>
                <a:cs typeface="Times New Roman" panose="02020603050405020304" pitchFamily="18" charset="0"/>
              </a:rPr>
              <a:t>It is alarming that 55% of Indians  in 2017 were pushed into poverty due to out-of-pocket medical expenses.</a:t>
            </a:r>
            <a:r>
              <a:rPr lang="en-US" sz="1800" dirty="0">
                <a:latin typeface="Times New Roman" panose="02020603050405020304" pitchFamily="18" charset="0"/>
                <a:cs typeface="Times New Roman" panose="02020603050405020304" pitchFamily="18" charset="0"/>
              </a:rPr>
              <a:t> Data on quality and accreditation of diagnostic establishments in the country have been described as scanty by many surveys conducted. These statistics are damaging considering the pernicious effects of Covid-19. The pandemic has left millions in disarray and the mounting pressure on the healthcare system isn’t helping either. The population has succumbed to the fear of contracting the virus and many people make false assumptions based on their symptoms. Our goal is to get rid of these problems by attacking one major part of healthcare, diagnosis.</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a:p>
            <a:endParaRPr lang="en-US" dirty="0"/>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200" b="1" dirty="0">
                <a:latin typeface="Times New Roman" panose="02020603050405020304" pitchFamily="18" charset="0"/>
                <a:cs typeface="Times New Roman" panose="02020603050405020304" pitchFamily="18" charset="0"/>
              </a:rPr>
              <a:t>Disease Prediction System</a:t>
            </a:r>
            <a:endParaRPr lang="en-US" dirty="0">
              <a:latin typeface="Times New Roman" pitchFamily="18" charset="0"/>
              <a:cs typeface="Times New Roman" pitchFamily="18" charset="0"/>
            </a:endParaRP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Monday, 15</a:t>
            </a:r>
            <a:r>
              <a:rPr lang="en-US" baseline="30000" dirty="0"/>
              <a:t>th</a:t>
            </a:r>
            <a:r>
              <a:rPr lang="en-US" dirty="0"/>
              <a:t> November, 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800" b="1" dirty="0">
                <a:latin typeface="Times New Roman" panose="02020603050405020304" pitchFamily="18" charset="0"/>
                <a:cs typeface="Times New Roman" panose="02020603050405020304" pitchFamily="18" charset="0"/>
              </a:rPr>
              <a:t>Reduce the burden</a:t>
            </a:r>
            <a:r>
              <a:rPr lang="en-US" sz="1800" dirty="0">
                <a:latin typeface="Times New Roman" panose="02020603050405020304" pitchFamily="18" charset="0"/>
                <a:cs typeface="Times New Roman" panose="02020603050405020304" pitchFamily="18" charset="0"/>
              </a:rPr>
              <a:t> :  Develop a smart solution to avoid hurting the pockets of the patients by running an algorithm focused on specific symptoms.</a:t>
            </a:r>
          </a:p>
          <a:p>
            <a:pPr algn="just"/>
            <a:r>
              <a:rPr lang="en-US" sz="1800" b="1" dirty="0">
                <a:latin typeface="Times New Roman" panose="02020603050405020304" pitchFamily="18" charset="0"/>
                <a:cs typeface="Times New Roman" panose="02020603050405020304" pitchFamily="18" charset="0"/>
              </a:rPr>
              <a:t>Predict diseases based on symptoms: </a:t>
            </a:r>
            <a:r>
              <a:rPr lang="en-US" sz="1800" dirty="0">
                <a:latin typeface="Times New Roman" panose="02020603050405020304" pitchFamily="18" charset="0"/>
                <a:cs typeface="Times New Roman" panose="02020603050405020304" pitchFamily="18" charset="0"/>
              </a:rPr>
              <a:t>Employ our algorithm to predict diseases in patients based on their medical history.</a:t>
            </a:r>
          </a:p>
          <a:p>
            <a:pPr algn="just"/>
            <a:r>
              <a:rPr lang="en-US" sz="1800" b="1" dirty="0">
                <a:latin typeface="Times New Roman" panose="02020603050405020304" pitchFamily="18" charset="0"/>
                <a:cs typeface="Times New Roman" panose="02020603050405020304" pitchFamily="18" charset="0"/>
              </a:rPr>
              <a:t>Provide analysis of symptoms:</a:t>
            </a:r>
            <a:r>
              <a:rPr lang="en-US" sz="1800" dirty="0">
                <a:latin typeface="Times New Roman" panose="02020603050405020304" pitchFamily="18" charset="0"/>
                <a:cs typeface="Times New Roman" panose="02020603050405020304" pitchFamily="18" charset="0"/>
              </a:rPr>
              <a:t> Detailed analysis of the disease that is most likely present. From symptoms to medication, we provide it all.</a:t>
            </a:r>
          </a:p>
          <a:p>
            <a:pPr algn="just"/>
            <a:r>
              <a:rPr lang="en-US" sz="1800" b="1" dirty="0">
                <a:latin typeface="Times New Roman" panose="02020603050405020304" pitchFamily="18" charset="0"/>
                <a:cs typeface="Times New Roman" panose="02020603050405020304" pitchFamily="18" charset="0"/>
              </a:rPr>
              <a:t>Flag cases with unique symptoms for further study:</a:t>
            </a:r>
            <a:r>
              <a:rPr lang="en-US" sz="1800" dirty="0">
                <a:latin typeface="Times New Roman" panose="02020603050405020304" pitchFamily="18" charset="0"/>
                <a:cs typeface="Times New Roman" panose="02020603050405020304" pitchFamily="18" charset="0"/>
              </a:rPr>
              <a:t> Diseases with unique symptoms will be flagged for further studies. A pandemic has never come knocking with a prior notice. </a:t>
            </a:r>
            <a:endParaRPr lang="en-US" sz="1800" b="1"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200" b="1" dirty="0">
                <a:latin typeface="Times New Roman" panose="02020603050405020304" pitchFamily="18" charset="0"/>
                <a:cs typeface="Times New Roman" panose="02020603050405020304" pitchFamily="18" charset="0"/>
              </a:rPr>
              <a:t>Disease Prediction System</a:t>
            </a:r>
            <a:endParaRPr lang="en-US" dirty="0">
              <a:latin typeface="Times New Roman" pitchFamily="18" charset="0"/>
              <a:cs typeface="Times New Roman" pitchFamily="18" charset="0"/>
            </a:endParaRP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Monday, 15</a:t>
            </a:r>
            <a:r>
              <a:rPr lang="en-US" baseline="30000" dirty="0"/>
              <a:t>th</a:t>
            </a:r>
            <a:r>
              <a:rPr lang="en-US" dirty="0"/>
              <a:t> November, 2021</a:t>
            </a:r>
          </a:p>
        </p:txBody>
      </p:sp>
    </p:spTree>
    <p:extLst>
      <p:ext uri="{BB962C8B-B14F-4D97-AF65-F5344CB8AC3E}">
        <p14:creationId xmlns:p14="http://schemas.microsoft.com/office/powerpoint/2010/main" val="25489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800" b="1" dirty="0">
                <a:latin typeface="Times New Roman" panose="02020603050405020304" pitchFamily="18" charset="0"/>
                <a:cs typeface="Times New Roman" panose="02020603050405020304" pitchFamily="18" charset="0"/>
              </a:rPr>
              <a:t>Sourcing and cleaning of datasets: </a:t>
            </a:r>
            <a:r>
              <a:rPr lang="en-US" sz="1800" dirty="0">
                <a:latin typeface="Times New Roman" panose="02020603050405020304" pitchFamily="18" charset="0"/>
                <a:cs typeface="Times New Roman" panose="02020603050405020304" pitchFamily="18" charset="0"/>
              </a:rPr>
              <a:t>Storing the medical history of patients and using it as a training set to predict diseases.</a:t>
            </a:r>
          </a:p>
          <a:p>
            <a:pPr algn="just"/>
            <a:r>
              <a:rPr lang="en-US" sz="1800" b="1" dirty="0">
                <a:latin typeface="Times New Roman" panose="02020603050405020304" pitchFamily="18" charset="0"/>
                <a:cs typeface="Times New Roman" panose="02020603050405020304" pitchFamily="18" charset="0"/>
              </a:rPr>
              <a:t>Developing of neural networks: </a:t>
            </a:r>
            <a:r>
              <a:rPr lang="en-US" sz="1800" dirty="0">
                <a:latin typeface="Times New Roman" panose="02020603050405020304" pitchFamily="18" charset="0"/>
                <a:cs typeface="Times New Roman" panose="02020603050405020304" pitchFamily="18" charset="0"/>
              </a:rPr>
              <a:t>Choosing of the specific neural network type based on complexity of datasets. </a:t>
            </a:r>
          </a:p>
          <a:p>
            <a:pPr algn="just"/>
            <a:r>
              <a:rPr lang="en-US" sz="1800" b="1" dirty="0">
                <a:latin typeface="Times New Roman" panose="02020603050405020304" pitchFamily="18" charset="0"/>
                <a:cs typeface="Times New Roman" panose="02020603050405020304" pitchFamily="18" charset="0"/>
              </a:rPr>
              <a:t>Training of model against labeled datasets : </a:t>
            </a:r>
            <a:r>
              <a:rPr lang="en-US" sz="1800" dirty="0">
                <a:latin typeface="Times New Roman" panose="02020603050405020304" pitchFamily="18" charset="0"/>
                <a:cs typeface="Times New Roman" panose="02020603050405020304" pitchFamily="18" charset="0"/>
              </a:rPr>
              <a:t>Training the neural network based on labeled data</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Verification of model accuracy and efficiency: </a:t>
            </a:r>
            <a:r>
              <a:rPr lang="en-US" sz="1800" dirty="0">
                <a:latin typeface="Times New Roman" panose="02020603050405020304" pitchFamily="18" charset="0"/>
                <a:cs typeface="Times New Roman" panose="02020603050405020304" pitchFamily="18" charset="0"/>
              </a:rPr>
              <a:t> Using a random test case to verify accuracy and efficiency of the model.</a:t>
            </a:r>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2021- 22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503499"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200" b="1" dirty="0">
                <a:latin typeface="Times New Roman" panose="02020603050405020304" pitchFamily="18" charset="0"/>
                <a:cs typeface="Times New Roman" panose="02020603050405020304" pitchFamily="18" charset="0"/>
              </a:rPr>
              <a:t>Disease Prediction System</a:t>
            </a:r>
            <a:endParaRPr lang="en-US" dirty="0">
              <a:latin typeface="Times New Roman" pitchFamily="18" charset="0"/>
              <a:cs typeface="Times New Roman" pitchFamily="18" charset="0"/>
            </a:endParaRP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Monday, 15</a:t>
            </a:r>
            <a:r>
              <a:rPr lang="en-US" baseline="30000" dirty="0"/>
              <a:t>th</a:t>
            </a:r>
            <a:r>
              <a:rPr lang="en-US" dirty="0"/>
              <a:t> November, 2021</a:t>
            </a:r>
          </a:p>
        </p:txBody>
      </p:sp>
    </p:spTree>
    <p:extLst>
      <p:ext uri="{BB962C8B-B14F-4D97-AF65-F5344CB8AC3E}">
        <p14:creationId xmlns:p14="http://schemas.microsoft.com/office/powerpoint/2010/main" val="199927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200" b="1" dirty="0">
                <a:latin typeface="Times New Roman" panose="02020603050405020304" pitchFamily="18" charset="0"/>
                <a:cs typeface="Times New Roman" panose="02020603050405020304" pitchFamily="18" charset="0"/>
              </a:rPr>
              <a:t>Disease Prediction System</a:t>
            </a:r>
            <a:endParaRPr lang="en-US" dirty="0">
              <a:latin typeface="Times New Roman" pitchFamily="18" charset="0"/>
              <a:cs typeface="Times New Roman" pitchFamily="18" charset="0"/>
            </a:endParaRP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2021 - 22</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Monday, 15</a:t>
            </a:r>
            <a:r>
              <a:rPr lang="en-US" baseline="30000" dirty="0"/>
              <a:t>th</a:t>
            </a:r>
            <a:r>
              <a:rPr lang="en-US" dirty="0"/>
              <a:t> November, 2021</a:t>
            </a:r>
          </a:p>
        </p:txBody>
      </p:sp>
    </p:spTree>
    <p:extLst>
      <p:ext uri="{BB962C8B-B14F-4D97-AF65-F5344CB8AC3E}">
        <p14:creationId xmlns:p14="http://schemas.microsoft.com/office/powerpoint/2010/main" val="404323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On-screen Show (16:9)</PresentationFormat>
  <Paragraphs>63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Project Phase-I Review 0</vt:lpstr>
      <vt:lpstr>BIRD VIEW</vt:lpstr>
      <vt:lpstr>INTRODUCTION</vt:lpstr>
      <vt:lpstr>OBJECTIVES</vt:lpstr>
      <vt:lpstr>PROPOSED METHODOLOGY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2021-11-15T09:20:13Z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