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256" r:id="rId2"/>
    <p:sldId id="315" r:id="rId3"/>
    <p:sldId id="316" r:id="rId4"/>
    <p:sldId id="303" r:id="rId5"/>
    <p:sldId id="318" r:id="rId6"/>
    <p:sldId id="328" r:id="rId7"/>
    <p:sldId id="329" r:id="rId8"/>
    <p:sldId id="327" r:id="rId9"/>
    <p:sldId id="320" r:id="rId10"/>
    <p:sldId id="321" r:id="rId11"/>
    <p:sldId id="323" r:id="rId12"/>
    <p:sldId id="326" r:id="rId13"/>
    <p:sldId id="322" r:id="rId14"/>
    <p:sldId id="324" r:id="rId15"/>
    <p:sldId id="319" r:id="rId16"/>
    <p:sldId id="317" r:id="rId1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1633" autoAdjust="0"/>
  </p:normalViewPr>
  <p:slideViewPr>
    <p:cSldViewPr>
      <p:cViewPr varScale="1">
        <p:scale>
          <a:sx n="81" d="100"/>
          <a:sy n="81" d="100"/>
        </p:scale>
        <p:origin x="828"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774217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934029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13</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967905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14</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15</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16</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88613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7</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60632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31078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849600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10</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72846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1/7/2022</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1/7/2022</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1/7/2022</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1/7/2022</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1/7/2022</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1/7/2022</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1/7/2022</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1/7/2022</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1/7/2022</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1/7/2022</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1/7/2022</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1/7/2022</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p:nvPr/>
        </p:nvSpPr>
        <p:spPr>
          <a:xfrm>
            <a:off x="228599" y="3139690"/>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US" sz="2000" b="1" dirty="0">
                <a:latin typeface="Times New Roman" panose="02020603050405020304" pitchFamily="18" charset="0"/>
                <a:cs typeface="Times New Roman" panose="02020603050405020304" pitchFamily="18" charset="0"/>
              </a:rPr>
              <a:t>Adithya Sunder – 1VI18CS002</a:t>
            </a:r>
          </a:p>
          <a:p>
            <a:pPr>
              <a:spcBef>
                <a:spcPct val="20000"/>
              </a:spcBef>
            </a:pPr>
            <a:r>
              <a:rPr lang="en-US" sz="2000" b="1" dirty="0" err="1">
                <a:latin typeface="Times New Roman" panose="02020603050405020304" pitchFamily="18" charset="0"/>
                <a:cs typeface="Times New Roman" panose="02020603050405020304" pitchFamily="18" charset="0"/>
              </a:rPr>
              <a:t>Nithin</a:t>
            </a:r>
            <a:r>
              <a:rPr lang="en-US" sz="2000" b="1" dirty="0">
                <a:latin typeface="Times New Roman" panose="02020603050405020304" pitchFamily="18" charset="0"/>
                <a:cs typeface="Times New Roman" panose="02020603050405020304" pitchFamily="18" charset="0"/>
              </a:rPr>
              <a:t>  - 1VI18CS069</a:t>
            </a:r>
          </a:p>
          <a:p>
            <a:pPr>
              <a:spcBef>
                <a:spcPct val="20000"/>
              </a:spcBef>
            </a:pPr>
            <a:r>
              <a:rPr lang="en-US" sz="2000" b="1" dirty="0">
                <a:latin typeface="Times New Roman" panose="02020603050405020304" pitchFamily="18" charset="0"/>
                <a:cs typeface="Times New Roman" panose="02020603050405020304" pitchFamily="18" charset="0"/>
              </a:rPr>
              <a:t>Santhosh B -1VI18CS094</a:t>
            </a:r>
          </a:p>
          <a:p>
            <a:pPr lvl="0">
              <a:spcBef>
                <a:spcPct val="20000"/>
              </a:spcBef>
            </a:pPr>
            <a:r>
              <a:rPr lang="en-US" sz="2000" b="1" dirty="0">
                <a:latin typeface="Times New Roman" panose="02020603050405020304" pitchFamily="18" charset="0"/>
                <a:cs typeface="Times New Roman" panose="02020603050405020304" pitchFamily="18" charset="0"/>
              </a:rPr>
              <a:t>Shashank P - 1VI18CS099</a:t>
            </a:r>
          </a:p>
          <a:p>
            <a:pPr lvl="0">
              <a:spcBef>
                <a:spcPct val="20000"/>
              </a:spcBef>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txBox="1"/>
          <p:nvPr/>
        </p:nvSpPr>
        <p:spPr>
          <a:xfrm>
            <a:off x="5257800" y="3562350"/>
            <a:ext cx="3429000" cy="10668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endParaRPr lang="en-US" sz="2000" b="1" dirty="0">
              <a:solidFill>
                <a:srgbClr val="00B05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      Mrs.  Mary Vidya John</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Assistant Professor</a:t>
            </a:r>
          </a:p>
        </p:txBody>
      </p:sp>
      <p:sp>
        <p:nvSpPr>
          <p:cNvPr id="9" name="TextBox 8"/>
          <p:cNvSpPr txBox="1"/>
          <p:nvPr/>
        </p:nvSpPr>
        <p:spPr>
          <a:xfrm>
            <a:off x="0" y="2204513"/>
            <a:ext cx="9144000" cy="523220"/>
          </a:xfrm>
          <a:prstGeom prst="rect">
            <a:avLst/>
          </a:prstGeom>
          <a:solidFill>
            <a:schemeClr val="tx2">
              <a:lumMod val="40000"/>
              <a:lumOff val="60000"/>
            </a:schemeClr>
          </a:solidFill>
        </p:spPr>
        <p:txBody>
          <a:bodyPr wrap="square" rtlCol="0" anchor="ctr">
            <a:spAutoFit/>
          </a:bodyPr>
          <a:lstStyle/>
          <a:p>
            <a:pPr algn="ctr"/>
            <a:r>
              <a:rPr lang="en-US" sz="2800" b="1" dirty="0">
                <a:latin typeface="Times New Roman" panose="02020603050405020304" pitchFamily="18" charset="0"/>
                <a:cs typeface="Times New Roman" panose="02020603050405020304" pitchFamily="18" charset="0"/>
              </a:rPr>
              <a:t>PJ21CS02 - Breast Cancer Detection System</a:t>
            </a:r>
          </a:p>
        </p:txBody>
      </p:sp>
      <p:pic>
        <p:nvPicPr>
          <p:cNvPr id="10" name="Picture 9"/>
          <p:cNvPicPr>
            <a:picLocks noChangeAspect="1"/>
          </p:cNvPicPr>
          <p:nvPr/>
        </p:nvPicPr>
        <p:blipFill>
          <a:blip r:embed="rId3"/>
          <a:stretch>
            <a:fillRect/>
          </a:stretch>
        </p:blipFill>
        <p:spPr>
          <a:xfrm>
            <a:off x="533400" y="133351"/>
            <a:ext cx="8229600" cy="14141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dirty="0">
                <a:latin typeface="Times New Roman" panose="02020603050405020304" pitchFamily="18" charset="0"/>
                <a:cs typeface="Times New Roman" panose="02020603050405020304" pitchFamily="18" charset="0"/>
              </a:rPr>
              <a:t>Considering all the research that has gone into making this proposal, our next big task lies in actually understanding the problem at hand. We need </a:t>
            </a:r>
            <a:r>
              <a:rPr lang="en-US" sz="1600" b="1" dirty="0">
                <a:latin typeface="Times New Roman" panose="02020603050405020304" pitchFamily="18" charset="0"/>
                <a:cs typeface="Times New Roman" panose="02020603050405020304" pitchFamily="18" charset="0"/>
              </a:rPr>
              <a:t>to develop a model with good accuracy whilst also focusing on high prediction speed.</a:t>
            </a:r>
            <a:endParaRPr lang="en-US" sz="16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
        <p:nvSpPr>
          <p:cNvPr id="12" name="Footer Placeholder 4">
            <a:extLst>
              <a:ext uri="{FF2B5EF4-FFF2-40B4-BE49-F238E27FC236}">
                <a16:creationId xmlns:a16="http://schemas.microsoft.com/office/drawing/2014/main" id="{6E114B9D-296B-4E2C-9DA3-AA9C971407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Tree>
    <p:extLst>
      <p:ext uri="{BB962C8B-B14F-4D97-AF65-F5344CB8AC3E}">
        <p14:creationId xmlns:p14="http://schemas.microsoft.com/office/powerpoint/2010/main" val="427426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b="1" dirty="0">
                <a:latin typeface="Times New Roman" panose="02020603050405020304" pitchFamily="18" charset="0"/>
                <a:cs typeface="Times New Roman" panose="02020603050405020304" pitchFamily="18" charset="0"/>
              </a:rPr>
              <a:t>Sourcing and cleaning of datasets: </a:t>
            </a:r>
            <a:r>
              <a:rPr lang="en-US" sz="1600" dirty="0">
                <a:latin typeface="Times New Roman" panose="02020603050405020304" pitchFamily="18" charset="0"/>
                <a:cs typeface="Times New Roman" panose="02020603050405020304" pitchFamily="18" charset="0"/>
              </a:rPr>
              <a:t>Storing the medical history of patients and using it as a training set to predict diseases.</a:t>
            </a:r>
          </a:p>
          <a:p>
            <a:pPr algn="just"/>
            <a:r>
              <a:rPr lang="en-US" sz="1600" b="1" dirty="0">
                <a:latin typeface="Times New Roman" panose="02020603050405020304" pitchFamily="18" charset="0"/>
                <a:cs typeface="Times New Roman" panose="02020603050405020304" pitchFamily="18" charset="0"/>
              </a:rPr>
              <a:t>Developing of neural networks: </a:t>
            </a:r>
            <a:r>
              <a:rPr lang="en-US" sz="1600" dirty="0">
                <a:latin typeface="Times New Roman" panose="02020603050405020304" pitchFamily="18" charset="0"/>
                <a:cs typeface="Times New Roman" panose="02020603050405020304" pitchFamily="18" charset="0"/>
              </a:rPr>
              <a:t>Choosing of the specific neural network type based on complexity of datasets. </a:t>
            </a:r>
          </a:p>
          <a:p>
            <a:pPr algn="just"/>
            <a:r>
              <a:rPr lang="en-US" sz="1600" b="1" dirty="0">
                <a:latin typeface="Times New Roman" panose="02020603050405020304" pitchFamily="18" charset="0"/>
                <a:cs typeface="Times New Roman" panose="02020603050405020304" pitchFamily="18" charset="0"/>
              </a:rPr>
              <a:t>Choosing of algorithms</a:t>
            </a:r>
            <a:r>
              <a:rPr lang="en-US" sz="1600" dirty="0">
                <a:latin typeface="Times New Roman" panose="02020603050405020304" pitchFamily="18" charset="0"/>
                <a:cs typeface="Times New Roman" panose="02020603050405020304" pitchFamily="18" charset="0"/>
              </a:rPr>
              <a:t>: Choose specific algorithm and test selected algorithms. After that we repeat the process with our dataset and compare with standard datasets.</a:t>
            </a:r>
          </a:p>
          <a:p>
            <a:pPr algn="just"/>
            <a:r>
              <a:rPr lang="en-US" sz="1600" b="1" dirty="0">
                <a:latin typeface="Times New Roman" panose="02020603050405020304" pitchFamily="18" charset="0"/>
                <a:cs typeface="Times New Roman" panose="02020603050405020304" pitchFamily="18" charset="0"/>
              </a:rPr>
              <a:t>Training of model against labeled datasets : </a:t>
            </a:r>
            <a:r>
              <a:rPr lang="en-US" sz="1600" dirty="0">
                <a:latin typeface="Times New Roman" panose="02020603050405020304" pitchFamily="18" charset="0"/>
                <a:cs typeface="Times New Roman" panose="02020603050405020304" pitchFamily="18" charset="0"/>
              </a:rPr>
              <a:t>Training the neural network based on labeled data</a:t>
            </a:r>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Verification of model accuracy and efficiency: </a:t>
            </a:r>
            <a:r>
              <a:rPr lang="en-US" sz="1600" dirty="0">
                <a:latin typeface="Times New Roman" panose="02020603050405020304" pitchFamily="18" charset="0"/>
                <a:cs typeface="Times New Roman" panose="02020603050405020304" pitchFamily="18" charset="0"/>
              </a:rPr>
              <a:t> Using a random test case to verify accuracy and efficiency of the model.</a:t>
            </a:r>
            <a:endParaRPr lang="en-US" sz="1600" b="1"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
        <p:nvSpPr>
          <p:cNvPr id="12" name="Footer Placeholder 4">
            <a:extLst>
              <a:ext uri="{FF2B5EF4-FFF2-40B4-BE49-F238E27FC236}">
                <a16:creationId xmlns:a16="http://schemas.microsoft.com/office/drawing/2014/main" id="{31E83F52-633D-40A0-9A97-2F9A100137AD}"/>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10</a:t>
            </a:r>
          </a:p>
        </p:txBody>
      </p:sp>
    </p:spTree>
    <p:extLst>
      <p:ext uri="{BB962C8B-B14F-4D97-AF65-F5344CB8AC3E}">
        <p14:creationId xmlns:p14="http://schemas.microsoft.com/office/powerpoint/2010/main" val="387480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Hardware requirements</a:t>
            </a:r>
          </a:p>
          <a:p>
            <a:pPr algn="just"/>
            <a:r>
              <a:rPr lang="en-US" sz="1600" dirty="0">
                <a:latin typeface="Times New Roman" panose="02020603050405020304" pitchFamily="18" charset="0"/>
                <a:cs typeface="Times New Roman" panose="02020603050405020304" pitchFamily="18" charset="0"/>
              </a:rPr>
              <a:t>i5/i7 processor or equivalent.</a:t>
            </a:r>
          </a:p>
          <a:p>
            <a:pPr algn="just"/>
            <a:r>
              <a:rPr lang="en-US" sz="1600" dirty="0">
                <a:latin typeface="Times New Roman" panose="02020603050405020304" pitchFamily="18" charset="0"/>
                <a:cs typeface="Times New Roman" panose="02020603050405020304" pitchFamily="18" charset="0"/>
              </a:rPr>
              <a:t>4gb capable Graphics Processing Unit</a:t>
            </a:r>
          </a:p>
          <a:p>
            <a:pPr algn="just"/>
            <a:r>
              <a:rPr lang="en-US" sz="1600" dirty="0">
                <a:latin typeface="Times New Roman" panose="02020603050405020304" pitchFamily="18" charset="0"/>
                <a:cs typeface="Times New Roman" panose="02020603050405020304" pitchFamily="18" charset="0"/>
              </a:rPr>
              <a:t>RAM-8/16 GB</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Software requirements</a:t>
            </a:r>
          </a:p>
          <a:p>
            <a:pPr algn="just"/>
            <a:r>
              <a:rPr lang="en-US" sz="1600" dirty="0">
                <a:latin typeface="Times New Roman" panose="02020603050405020304" pitchFamily="18" charset="0"/>
                <a:cs typeface="Times New Roman" panose="02020603050405020304" pitchFamily="18" charset="0"/>
              </a:rPr>
              <a:t>OS- Windows 10/11</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
        <p:nvSpPr>
          <p:cNvPr id="12" name="Footer Placeholder 4">
            <a:extLst>
              <a:ext uri="{FF2B5EF4-FFF2-40B4-BE49-F238E27FC236}">
                <a16:creationId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11</a:t>
            </a:r>
          </a:p>
        </p:txBody>
      </p:sp>
    </p:spTree>
    <p:extLst>
      <p:ext uri="{BB962C8B-B14F-4D97-AF65-F5344CB8AC3E}">
        <p14:creationId xmlns:p14="http://schemas.microsoft.com/office/powerpoint/2010/main" val="12386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dirty="0">
                <a:latin typeface="Times New Roman" panose="02020603050405020304" pitchFamily="18" charset="0"/>
                <a:cs typeface="Times New Roman" panose="02020603050405020304" pitchFamily="18" charset="0"/>
              </a:rPr>
              <a:t>Breast cancer rates in India have ever been increasing. There is very little knowledge about it among the rural population in </a:t>
            </a:r>
            <a:r>
              <a:rPr lang="en-US" sz="1600">
                <a:latin typeface="Times New Roman" panose="02020603050405020304" pitchFamily="18" charset="0"/>
                <a:cs typeface="Times New Roman" panose="02020603050405020304" pitchFamily="18" charset="0"/>
              </a:rPr>
              <a:t>particular ,and </a:t>
            </a:r>
            <a:r>
              <a:rPr lang="en-US" sz="1600" dirty="0">
                <a:latin typeface="Times New Roman" panose="02020603050405020304" pitchFamily="18" charset="0"/>
                <a:cs typeface="Times New Roman" panose="02020603050405020304" pitchFamily="18" charset="0"/>
              </a:rPr>
              <a:t>urban population seem to be ignorant of the idea. There need to be more awareness drives that help in destigmatizing breast cancer among society. We aim to develop a model that predicts breast cancer with good accuracy and make use of it in the real world to help millions of patients in India.</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
        <p:nvSpPr>
          <p:cNvPr id="12" name="Footer Placeholder 4">
            <a:extLst>
              <a:ext uri="{FF2B5EF4-FFF2-40B4-BE49-F238E27FC236}">
                <a16:creationId xmlns:a16="http://schemas.microsoft.com/office/drawing/2014/main"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12</a:t>
            </a:r>
          </a:p>
        </p:txBody>
      </p:sp>
    </p:spTree>
    <p:extLst>
      <p:ext uri="{BB962C8B-B14F-4D97-AF65-F5344CB8AC3E}">
        <p14:creationId xmlns:p14="http://schemas.microsoft.com/office/powerpoint/2010/main" val="192792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There are several areas where we can implement this project:</a:t>
            </a:r>
          </a:p>
          <a:p>
            <a:pPr algn="just"/>
            <a:r>
              <a:rPr lang="en-US" sz="1600" dirty="0">
                <a:latin typeface="Times New Roman" panose="02020603050405020304" pitchFamily="18" charset="0"/>
                <a:cs typeface="Times New Roman" panose="02020603050405020304" pitchFamily="18" charset="0"/>
              </a:rPr>
              <a:t>Local clinics and scanning </a:t>
            </a:r>
            <a:r>
              <a:rPr lang="en-US" sz="1600" dirty="0" err="1">
                <a:latin typeface="Times New Roman" panose="02020603050405020304" pitchFamily="18" charset="0"/>
                <a:cs typeface="Times New Roman" panose="02020603050405020304" pitchFamily="18" charset="0"/>
              </a:rPr>
              <a:t>centres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Online portals which primarily focus on report scanning.</a:t>
            </a:r>
          </a:p>
          <a:p>
            <a:pPr algn="just"/>
            <a:r>
              <a:rPr lang="en-US" sz="1600" dirty="0">
                <a:latin typeface="Times New Roman" panose="02020603050405020304" pitchFamily="18" charset="0"/>
                <a:cs typeface="Times New Roman" panose="02020603050405020304" pitchFamily="18" charset="0"/>
              </a:rPr>
              <a:t>Widespread National Programs</a:t>
            </a:r>
          </a:p>
          <a:p>
            <a:pPr algn="just"/>
            <a:r>
              <a:rPr lang="en-US" sz="1600" dirty="0" err="1">
                <a:latin typeface="Times New Roman" panose="02020603050405020304" pitchFamily="18" charset="0"/>
                <a:cs typeface="Times New Roman" panose="02020603050405020304" pitchFamily="18" charset="0"/>
              </a:rPr>
              <a:t>Centres</a:t>
            </a:r>
            <a:r>
              <a:rPr lang="en-US" sz="1600" dirty="0">
                <a:latin typeface="Times New Roman" panose="02020603050405020304" pitchFamily="18" charset="0"/>
                <a:cs typeface="Times New Roman" panose="02020603050405020304" pitchFamily="18" charset="0"/>
              </a:rPr>
              <a:t> focused on women health and empowerment.</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
        <p:nvSpPr>
          <p:cNvPr id="12" name="Footer Placeholder 4">
            <a:extLst>
              <a:ext uri="{FF2B5EF4-FFF2-40B4-BE49-F238E27FC236}">
                <a16:creationId xmlns:a16="http://schemas.microsoft.com/office/drawing/2014/main" id="{22DDB47F-B0C3-43E5-97DC-3FD506169118}"/>
              </a:ext>
            </a:extLst>
          </p:cNvPr>
          <p:cNvSpPr txBox="1"/>
          <p:nvPr/>
        </p:nvSpPr>
        <p:spPr>
          <a:xfrm>
            <a:off x="8053646" y="4724594"/>
            <a:ext cx="990599" cy="273844"/>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13</a:t>
            </a:r>
          </a:p>
        </p:txBody>
      </p:sp>
    </p:spTree>
    <p:extLst>
      <p:ext uri="{BB962C8B-B14F-4D97-AF65-F5344CB8AC3E}">
        <p14:creationId xmlns:p14="http://schemas.microsoft.com/office/powerpoint/2010/main" val="374771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b="1" dirty="0">
                <a:latin typeface="Times New Roman" panose="02020603050405020304" pitchFamily="18" charset="0"/>
                <a:cs typeface="Times New Roman" panose="02020603050405020304" pitchFamily="18" charset="0"/>
              </a:rPr>
              <a:t>Asymmetry Analysis in Breast Cancer Detection Using Thermal Infrared Images</a:t>
            </a:r>
            <a:r>
              <a:rPr lang="en-US" sz="1600" dirty="0">
                <a:latin typeface="Times New Roman" panose="02020603050405020304" pitchFamily="18" charset="0"/>
                <a:cs typeface="Times New Roman" panose="02020603050405020304" pitchFamily="18" charset="0"/>
              </a:rPr>
              <a:t>[</a:t>
            </a:r>
            <a:r>
              <a:rPr lang="fi-FI" sz="1600" dirty="0">
                <a:latin typeface="Times New Roman" panose="02020603050405020304" pitchFamily="18" charset="0"/>
                <a:cs typeface="Times New Roman" panose="02020603050405020304" pitchFamily="18" charset="0"/>
              </a:rPr>
              <a:t>Phani Teja Kuruganti, Hairong Qi]</a:t>
            </a: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Review of Electromagnetic Techniques for Breast Cancer Detection</a:t>
            </a:r>
            <a:r>
              <a:rPr lang="en-US" sz="1600" dirty="0">
                <a:latin typeface="Times New Roman" panose="02020603050405020304" pitchFamily="18" charset="0"/>
                <a:cs typeface="Times New Roman" panose="02020603050405020304" pitchFamily="18" charset="0"/>
              </a:rPr>
              <a:t>[Ahmed M. Hassan, Magda El-</a:t>
            </a:r>
            <a:r>
              <a:rPr lang="en-US" sz="1600" dirty="0" err="1">
                <a:latin typeface="Times New Roman" panose="02020603050405020304" pitchFamily="18" charset="0"/>
                <a:cs typeface="Times New Roman" panose="02020603050405020304" pitchFamily="18" charset="0"/>
              </a:rPr>
              <a:t>Shenawee</a:t>
            </a:r>
            <a:r>
              <a:rPr lang="en-US" sz="1600" dirty="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Comparison of data mining classification algorithms for breast cancer prediction</a:t>
            </a:r>
            <a:r>
              <a:rPr lang="en-US" sz="1600" dirty="0">
                <a:latin typeface="Times New Roman" panose="02020603050405020304" pitchFamily="18" charset="0"/>
                <a:cs typeface="Times New Roman" panose="02020603050405020304" pitchFamily="18" charset="0"/>
              </a:rPr>
              <a:t>[Mr. Chintan Shah , Dr. Anjali Jivani]</a:t>
            </a:r>
          </a:p>
          <a:p>
            <a:pPr algn="just"/>
            <a:r>
              <a:rPr lang="en-US" sz="1600" b="1" dirty="0">
                <a:latin typeface="Times New Roman" panose="02020603050405020304" pitchFamily="18" charset="0"/>
                <a:cs typeface="Times New Roman" panose="02020603050405020304" pitchFamily="18" charset="0"/>
              </a:rPr>
              <a:t>Predicting Breast Cancer Survivability Using Data Mining Techniques: </a:t>
            </a:r>
            <a:r>
              <a:rPr lang="en-US" sz="1600" dirty="0">
                <a:latin typeface="Times New Roman" panose="02020603050405020304" pitchFamily="18" charset="0"/>
                <a:cs typeface="Times New Roman" panose="02020603050405020304" pitchFamily="18" charset="0"/>
              </a:rPr>
              <a:t>[Abdelghani </a:t>
            </a:r>
            <a:r>
              <a:rPr lang="en-US" sz="1600" dirty="0" err="1">
                <a:latin typeface="Times New Roman" panose="02020603050405020304" pitchFamily="18" charset="0"/>
                <a:cs typeface="Times New Roman" panose="02020603050405020304" pitchFamily="18" charset="0"/>
              </a:rPr>
              <a:t>Bellaachia</a:t>
            </a:r>
            <a:r>
              <a:rPr lang="en-US" sz="1600" dirty="0">
                <a:latin typeface="Times New Roman" panose="02020603050405020304" pitchFamily="18" charset="0"/>
                <a:cs typeface="Times New Roman" panose="02020603050405020304" pitchFamily="18" charset="0"/>
              </a:rPr>
              <a:t>, Erhan </a:t>
            </a:r>
            <a:r>
              <a:rPr lang="en-US" sz="1600" dirty="0" err="1">
                <a:latin typeface="Times New Roman" panose="02020603050405020304" pitchFamily="18" charset="0"/>
                <a:cs typeface="Times New Roman" panose="02020603050405020304" pitchFamily="18" charset="0"/>
              </a:rPr>
              <a:t>Guven</a:t>
            </a:r>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Kaggle</a:t>
            </a:r>
          </a:p>
          <a:p>
            <a:pPr algn="just"/>
            <a:r>
              <a:rPr lang="en-US" sz="1600" dirty="0">
                <a:latin typeface="Times New Roman" panose="02020603050405020304" pitchFamily="18" charset="0"/>
                <a:cs typeface="Times New Roman" panose="02020603050405020304" pitchFamily="18" charset="0"/>
              </a:rPr>
              <a:t>Neural Designer</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
        <p:nvSpPr>
          <p:cNvPr id="12" name="Footer Placeholder 4">
            <a:extLst>
              <a:ext uri="{FF2B5EF4-FFF2-40B4-BE49-F238E27FC236}">
                <a16:creationId xmlns:a16="http://schemas.microsoft.com/office/drawing/2014/main"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14</a:t>
            </a:r>
          </a:p>
        </p:txBody>
      </p:sp>
    </p:spTree>
    <p:extLst>
      <p:ext uri="{BB962C8B-B14F-4D97-AF65-F5344CB8AC3E}">
        <p14:creationId xmlns:p14="http://schemas.microsoft.com/office/powerpoint/2010/main" val="81511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
        <p:nvSpPr>
          <p:cNvPr id="9" name="Footer Placeholder 4">
            <a:extLst>
              <a:ext uri="{FF2B5EF4-FFF2-40B4-BE49-F238E27FC236}">
                <a16:creationId xmlns:a16="http://schemas.microsoft.com/office/drawing/2014/main" id="{5BAABC9F-2C43-4E9E-95B7-07D7A0433B5A}"/>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15</a:t>
            </a:r>
          </a:p>
        </p:txBody>
      </p:sp>
    </p:spTree>
    <p:extLst>
      <p:ext uri="{BB962C8B-B14F-4D97-AF65-F5344CB8AC3E}">
        <p14:creationId xmlns:p14="http://schemas.microsoft.com/office/powerpoint/2010/main" val="195767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92DB6-6DA7-483C-9605-E091ACCD8173}"/>
              </a:ext>
            </a:extLst>
          </p:cNvPr>
          <p:cNvSpPr>
            <a:spLocks noGrp="1"/>
          </p:cNvSpPr>
          <p:nvPr>
            <p:ph idx="1"/>
          </p:nvPr>
        </p:nvSpPr>
        <p:spPr>
          <a:xfrm>
            <a:off x="457200" y="1063228"/>
            <a:ext cx="8229600" cy="3531395"/>
          </a:xfrm>
        </p:spPr>
        <p:txBody>
          <a:bodyPr>
            <a:normAutofit/>
          </a:bodyPr>
          <a:lstStyle/>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Motivation</a:t>
            </a:r>
          </a:p>
          <a:p>
            <a:r>
              <a:rPr lang="en-US" sz="1600" dirty="0">
                <a:latin typeface="Times New Roman" panose="02020603050405020304" pitchFamily="18" charset="0"/>
                <a:cs typeface="Times New Roman" panose="02020603050405020304" pitchFamily="18" charset="0"/>
              </a:rPr>
              <a:t>Literature Survey </a:t>
            </a:r>
          </a:p>
          <a:p>
            <a:r>
              <a:rPr lang="en-US" sz="1600" dirty="0">
                <a:latin typeface="Times New Roman" panose="02020603050405020304" pitchFamily="18" charset="0"/>
                <a:cs typeface="Times New Roman" panose="02020603050405020304" pitchFamily="18" charset="0"/>
              </a:rPr>
              <a:t>Comparative analysis of the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Methodology</a:t>
            </a:r>
          </a:p>
          <a:p>
            <a:r>
              <a:rPr lang="en-US" sz="1600" dirty="0">
                <a:latin typeface="Times New Roman" panose="02020603050405020304" pitchFamily="18" charset="0"/>
                <a:cs typeface="Times New Roman" panose="02020603050405020304" pitchFamily="18" charset="0"/>
              </a:rPr>
              <a:t>System Specification</a:t>
            </a:r>
          </a:p>
          <a:p>
            <a:r>
              <a:rPr lang="en-US" sz="1600" dirty="0">
                <a:latin typeface="Times New Roman" panose="02020603050405020304" pitchFamily="18" charset="0"/>
                <a:cs typeface="Times New Roman" panose="02020603050405020304" pitchFamily="18" charset="0"/>
              </a:rPr>
              <a:t>Expected outcome</a:t>
            </a:r>
          </a:p>
          <a:p>
            <a:r>
              <a:rPr lang="en-US" sz="1600" dirty="0">
                <a:latin typeface="Times New Roman" panose="02020603050405020304" pitchFamily="18" charset="0"/>
                <a:cs typeface="Times New Roman" panose="02020603050405020304" pitchFamily="18" charset="0"/>
              </a:rPr>
              <a:t>Applications</a:t>
            </a:r>
          </a:p>
          <a:p>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p:txBody>
          <a:bodyPr/>
          <a:lstStyle/>
          <a:p>
            <a:r>
              <a:rPr lang="en-US" dirty="0"/>
              <a:t>Date : 5/01/22</a:t>
            </a:r>
          </a:p>
        </p:txBody>
      </p:sp>
      <p:sp>
        <p:nvSpPr>
          <p:cNvPr id="5" name="Footer Placeholder 4">
            <a:extLst>
              <a:ext uri="{FF2B5EF4-FFF2-40B4-BE49-F238E27FC236}">
                <a16:creationId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id="{7EAEFA59-ADD5-483B-81EC-7CBC47C157AE}"/>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a:p>
            <a:endParaRPr lang="en-US" dirty="0"/>
          </a:p>
        </p:txBody>
      </p:sp>
    </p:spTree>
    <p:extLst>
      <p:ext uri="{BB962C8B-B14F-4D97-AF65-F5344CB8AC3E}">
        <p14:creationId xmlns:p14="http://schemas.microsoft.com/office/powerpoint/2010/main" val="392486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800" dirty="0"/>
              <a:t>There have been several empirical studies addressing breast cancer using machine learning and soft computing techniques. Many claim that their algorithms are faster, easier, or more accurate than others are. This study is based on genetic programming and machine learning algorithms that aim to construct a system to accurately differentiate between </a:t>
            </a:r>
            <a:r>
              <a:rPr lang="en-US" sz="1800" b="1" dirty="0"/>
              <a:t>benign and malignant </a:t>
            </a:r>
            <a:r>
              <a:rPr lang="en-US" sz="1800" dirty="0"/>
              <a:t>breast tumors. The aim of this study will be to optimize the learning algorithm. The performance of the proposed method will be based on </a:t>
            </a:r>
            <a:r>
              <a:rPr lang="en-US" sz="1800" b="1" dirty="0"/>
              <a:t>sensitivity, specificity, precision and accuracy.</a:t>
            </a: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The incidence of breast cancer is low in India but rising. Breast cancer is the commonest cancer of urban Indian women and the second most common in the rural women. Owing to the lack of awareness of this disease and in absence of a breast cancer screening program,  majority of breast cancers are diagnosed at a relatively advanced stage. The quality of care available for breast cancer patients varies widely according to where the patient is treated. Although there are some centers of excellence providing multimodality protocol-based treatment at par with the best anywhere in the world, vast majority of breast cancer patients undergo inadequate and inappropriate treatment due to lack of high-quality infrastructure and sometimes skills, and above all financial resources. The recent emphasis on health education, early diagnosis of cancers, and more public facilities for cancer treatment are expected to bring about  much needed improvement in breast cancer care in India.</a:t>
            </a: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MOTIVATION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Tree>
    <p:extLst>
      <p:ext uri="{BB962C8B-B14F-4D97-AF65-F5344CB8AC3E}">
        <p14:creationId xmlns:p14="http://schemas.microsoft.com/office/powerpoint/2010/main" val="254894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Asymmetry Analysis in Breast Cancer Detection Using Thermal Infrared Images[</a:t>
            </a:r>
            <a:r>
              <a:rPr lang="fi-FI" sz="1600" b="1" dirty="0">
                <a:latin typeface="Times New Roman" panose="02020603050405020304" pitchFamily="18" charset="0"/>
                <a:cs typeface="Times New Roman" panose="02020603050405020304" pitchFamily="18" charset="0"/>
              </a:rPr>
              <a:t>Phani Teja Kuruganti, Hairong Qi]</a:t>
            </a:r>
          </a:p>
          <a:p>
            <a:pPr algn="just">
              <a:buFont typeface="Wingdings" panose="05000000000000000000" pitchFamily="2" charset="2"/>
              <a:buChar char="v"/>
            </a:pPr>
            <a:r>
              <a:rPr lang="fi-FI" sz="1600" b="1" dirty="0">
                <a:latin typeface="Times New Roman" panose="02020603050405020304" pitchFamily="18" charset="0"/>
                <a:cs typeface="Times New Roman" panose="02020603050405020304" pitchFamily="18" charset="0"/>
              </a:rPr>
              <a:t>Methodology: </a:t>
            </a:r>
            <a:r>
              <a:rPr lang="en-US" sz="1600" dirty="0">
                <a:latin typeface="Times New Roman" panose="02020603050405020304" pitchFamily="18" charset="0"/>
                <a:cs typeface="Times New Roman" panose="02020603050405020304" pitchFamily="18" charset="0"/>
              </a:rPr>
              <a:t>This paper discusses an automated approach for breast cancer detection using Thermal Infrared(TIR) images. Breast cancer is a disease in which only the early diagnosis increases the survival hope. There is use of non-invasive TIR imaging in contrast to the traditional invasive mammography for the early detection</a:t>
            </a: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Advantage: </a:t>
            </a:r>
            <a:r>
              <a:rPr lang="en-US" sz="1600" dirty="0">
                <a:latin typeface="Times New Roman" panose="02020603050405020304" pitchFamily="18" charset="0"/>
                <a:cs typeface="Times New Roman" panose="02020603050405020304" pitchFamily="18" charset="0"/>
              </a:rPr>
              <a:t>False positive cases are reduced.</a:t>
            </a: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Disadvantage: </a:t>
            </a:r>
            <a:r>
              <a:rPr lang="en-US" sz="1600" dirty="0">
                <a:latin typeface="Times New Roman" panose="02020603050405020304" pitchFamily="18" charset="0"/>
                <a:cs typeface="Times New Roman" panose="02020603050405020304" pitchFamily="18" charset="0"/>
              </a:rPr>
              <a:t>Chances of activation function are higher, which reduces accuracy.</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Tree>
    <p:extLst>
      <p:ext uri="{BB962C8B-B14F-4D97-AF65-F5344CB8AC3E}">
        <p14:creationId xmlns:p14="http://schemas.microsoft.com/office/powerpoint/2010/main" val="28120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Review of Electromagnetic Techniques for Breast Cancer Detection[Ahmed M. Hassan, Magda El-</a:t>
            </a:r>
            <a:r>
              <a:rPr lang="en-US" sz="1600" b="1" dirty="0" err="1">
                <a:latin typeface="Times New Roman" panose="02020603050405020304" pitchFamily="18" charset="0"/>
                <a:cs typeface="Times New Roman" panose="02020603050405020304" pitchFamily="18" charset="0"/>
              </a:rPr>
              <a:t>Shenawee</a:t>
            </a:r>
            <a:r>
              <a:rPr lang="en-US" sz="1600"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Methodology: </a:t>
            </a:r>
            <a:r>
              <a:rPr lang="en-US" sz="1600" dirty="0">
                <a:latin typeface="Times New Roman" panose="02020603050405020304" pitchFamily="18" charset="0"/>
                <a:cs typeface="Times New Roman" panose="02020603050405020304" pitchFamily="18" charset="0"/>
              </a:rPr>
              <a:t>Numerous electromagnetic techniques used for detection of disease have been studied and the feasibility has been examined. Techniques like </a:t>
            </a:r>
            <a:r>
              <a:rPr lang="en-US" sz="1600" b="1" dirty="0">
                <a:latin typeface="Times New Roman" panose="02020603050405020304" pitchFamily="18" charset="0"/>
                <a:cs typeface="Times New Roman" panose="02020603050405020304" pitchFamily="18" charset="0"/>
              </a:rPr>
              <a:t>Bio magnetic Detection and Magnetic Resonance Techniques </a:t>
            </a:r>
            <a:r>
              <a:rPr lang="en-US" sz="1600" dirty="0">
                <a:latin typeface="Times New Roman" panose="02020603050405020304" pitchFamily="18" charset="0"/>
                <a:cs typeface="Times New Roman" panose="02020603050405020304" pitchFamily="18" charset="0"/>
              </a:rPr>
              <a:t>have been studied and clinical records are examined.</a:t>
            </a: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Advantage: </a:t>
            </a:r>
            <a:r>
              <a:rPr lang="en-US" sz="1600" dirty="0">
                <a:latin typeface="Times New Roman" panose="02020603050405020304" pitchFamily="18" charset="0"/>
                <a:cs typeface="Times New Roman" panose="02020603050405020304" pitchFamily="18" charset="0"/>
              </a:rPr>
              <a:t>High potential to be best predicted system</a:t>
            </a:r>
            <a:endParaRPr lang="en-IN"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Disadvantage: </a:t>
            </a:r>
            <a:r>
              <a:rPr lang="en-US" sz="1600" dirty="0">
                <a:latin typeface="Times New Roman" panose="02020603050405020304" pitchFamily="18" charset="0"/>
                <a:cs typeface="Times New Roman" panose="02020603050405020304" pitchFamily="18" charset="0"/>
              </a:rPr>
              <a:t>Can’t be implemented in a wide scale yet</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- 2</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Tree>
    <p:extLst>
      <p:ext uri="{BB962C8B-B14F-4D97-AF65-F5344CB8AC3E}">
        <p14:creationId xmlns:p14="http://schemas.microsoft.com/office/powerpoint/2010/main" val="229356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Comparison of data mining classification algorithms for breast cancer prediction[Mr. Chintan Shah , Dr. Anjali Jivani]</a:t>
            </a: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Methodology: </a:t>
            </a:r>
            <a:r>
              <a:rPr lang="en-US" sz="1600" dirty="0">
                <a:latin typeface="Times New Roman" panose="02020603050405020304" pitchFamily="18" charset="0"/>
                <a:cs typeface="Times New Roman" panose="02020603050405020304" pitchFamily="18" charset="0"/>
              </a:rPr>
              <a:t>Three different data mining classification methods for prediction of breast cancer. Different parameters have been compared to come to this conclusion. The algorithms used are </a:t>
            </a:r>
            <a:r>
              <a:rPr lang="en-US" sz="1600" b="1" dirty="0">
                <a:latin typeface="Times New Roman" panose="02020603050405020304" pitchFamily="18" charset="0"/>
                <a:cs typeface="Times New Roman" panose="02020603050405020304" pitchFamily="18" charset="0"/>
              </a:rPr>
              <a:t>Decision Tree, K-nearest Neighbor and Bayes Classification</a:t>
            </a:r>
            <a:r>
              <a:rPr lang="en-US"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Advantage: </a:t>
            </a:r>
            <a:r>
              <a:rPr lang="en-US" sz="1600" dirty="0">
                <a:latin typeface="Times New Roman" panose="02020603050405020304" pitchFamily="18" charset="0"/>
                <a:cs typeface="Times New Roman" panose="02020603050405020304" pitchFamily="18" charset="0"/>
              </a:rPr>
              <a:t>Low computation time</a:t>
            </a:r>
            <a:endParaRPr lang="en-IN"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Disadvantage: </a:t>
            </a:r>
            <a:r>
              <a:rPr lang="en-US" sz="1600" dirty="0">
                <a:latin typeface="Times New Roman" panose="02020603050405020304" pitchFamily="18" charset="0"/>
                <a:cs typeface="Times New Roman" panose="02020603050405020304" pitchFamily="18" charset="0"/>
              </a:rPr>
              <a:t>More superior prediction can be achieved. Full potential is not yet reached</a:t>
            </a:r>
            <a:endParaRPr lang="en-US" sz="1600" b="1"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6</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- 3</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Tree>
    <p:extLst>
      <p:ext uri="{BB962C8B-B14F-4D97-AF65-F5344CB8AC3E}">
        <p14:creationId xmlns:p14="http://schemas.microsoft.com/office/powerpoint/2010/main" val="227030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Predicting Breast Cancer Survivability Using Data Mining Techniques: [Abdelghani </a:t>
            </a:r>
            <a:r>
              <a:rPr lang="en-US" sz="1600" b="1" dirty="0" err="1">
                <a:latin typeface="Times New Roman" panose="02020603050405020304" pitchFamily="18" charset="0"/>
                <a:cs typeface="Times New Roman" panose="02020603050405020304" pitchFamily="18" charset="0"/>
              </a:rPr>
              <a:t>Bellaachia</a:t>
            </a:r>
            <a:r>
              <a:rPr lang="en-US" sz="1600" b="1" dirty="0">
                <a:latin typeface="Times New Roman" panose="02020603050405020304" pitchFamily="18" charset="0"/>
                <a:cs typeface="Times New Roman" panose="02020603050405020304" pitchFamily="18" charset="0"/>
              </a:rPr>
              <a:t>, Erhan </a:t>
            </a:r>
            <a:r>
              <a:rPr lang="en-US" sz="1600" b="1" dirty="0" err="1">
                <a:latin typeface="Times New Roman" panose="02020603050405020304" pitchFamily="18" charset="0"/>
                <a:cs typeface="Times New Roman" panose="02020603050405020304" pitchFamily="18" charset="0"/>
              </a:rPr>
              <a:t>Guven</a:t>
            </a:r>
            <a:r>
              <a:rPr lang="en-US" sz="16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Methodology: </a:t>
            </a:r>
            <a:r>
              <a:rPr lang="en-US" sz="1600" dirty="0">
                <a:latin typeface="Times New Roman" panose="02020603050405020304" pitchFamily="18" charset="0"/>
                <a:cs typeface="Times New Roman" panose="02020603050405020304" pitchFamily="18" charset="0"/>
              </a:rPr>
              <a:t>An analysis of the prediction of survivability rate of breast cancer patients using data mining techniques. The data used is the SEER Public-Use Data. The preprocessed data set consists of 151,886 records, which have all the available 16 fields from the SEER database. Three data mining techniques investigated are: the </a:t>
            </a:r>
            <a:r>
              <a:rPr lang="en-US" sz="1600" b="1" dirty="0">
                <a:latin typeface="Times New Roman" panose="02020603050405020304" pitchFamily="18" charset="0"/>
                <a:cs typeface="Times New Roman" panose="02020603050405020304" pitchFamily="18" charset="0"/>
              </a:rPr>
              <a:t>Naïve Bayes, the back-propagated neural network, and the C4.5 decision tree algorithms</a:t>
            </a:r>
            <a:r>
              <a:rPr lang="en-US"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Advantage: </a:t>
            </a:r>
            <a:r>
              <a:rPr lang="en-US" sz="1600" dirty="0">
                <a:latin typeface="Times New Roman" panose="02020603050405020304" pitchFamily="18" charset="0"/>
                <a:cs typeface="Times New Roman" panose="02020603050405020304" pitchFamily="18" charset="0"/>
              </a:rPr>
              <a:t>Vital Status Recode (VSR) and Cause of Death (COD) is considered</a:t>
            </a:r>
            <a:endParaRPr lang="en-IN"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Disadvantage: </a:t>
            </a:r>
            <a:r>
              <a:rPr lang="en-US" sz="1600" dirty="0">
                <a:latin typeface="Times New Roman" panose="02020603050405020304" pitchFamily="18" charset="0"/>
                <a:cs typeface="Times New Roman" panose="02020603050405020304" pitchFamily="18" charset="0"/>
              </a:rPr>
              <a:t>Analysis doesn’t include case of missing data.</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- 4</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spTree>
    <p:extLst>
      <p:ext uri="{BB962C8B-B14F-4D97-AF65-F5344CB8AC3E}">
        <p14:creationId xmlns:p14="http://schemas.microsoft.com/office/powerpoint/2010/main" val="232119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7904062" y="4836228"/>
            <a:ext cx="1087538" cy="273844"/>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BREAST CANCER DETECTION SYSTEM</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 : 5/01/22</a:t>
            </a:r>
          </a:p>
        </p:txBody>
      </p:sp>
      <p:graphicFrame>
        <p:nvGraphicFramePr>
          <p:cNvPr id="4" name="Table 4">
            <a:extLst>
              <a:ext uri="{FF2B5EF4-FFF2-40B4-BE49-F238E27FC236}">
                <a16:creationId xmlns:a16="http://schemas.microsoft.com/office/drawing/2014/main" id="{82F4BEE9-7839-47CB-870B-402896CCE369}"/>
              </a:ext>
            </a:extLst>
          </p:cNvPr>
          <p:cNvGraphicFramePr>
            <a:graphicFrameLocks noGrp="1"/>
          </p:cNvGraphicFramePr>
          <p:nvPr>
            <p:extLst>
              <p:ext uri="{D42A27DB-BD31-4B8C-83A1-F6EECF244321}">
                <p14:modId xmlns:p14="http://schemas.microsoft.com/office/powerpoint/2010/main" val="384266619"/>
              </p:ext>
            </p:extLst>
          </p:nvPr>
        </p:nvGraphicFramePr>
        <p:xfrm>
          <a:off x="152400" y="805430"/>
          <a:ext cx="8839200" cy="4017554"/>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878398145"/>
                    </a:ext>
                  </a:extLst>
                </a:gridCol>
                <a:gridCol w="1473200">
                  <a:extLst>
                    <a:ext uri="{9D8B030D-6E8A-4147-A177-3AD203B41FA5}">
                      <a16:colId xmlns:a16="http://schemas.microsoft.com/office/drawing/2014/main" val="3316006825"/>
                    </a:ext>
                  </a:extLst>
                </a:gridCol>
                <a:gridCol w="1252220">
                  <a:extLst>
                    <a:ext uri="{9D8B030D-6E8A-4147-A177-3AD203B41FA5}">
                      <a16:colId xmlns:a16="http://schemas.microsoft.com/office/drawing/2014/main" val="1534775989"/>
                    </a:ext>
                  </a:extLst>
                </a:gridCol>
                <a:gridCol w="1694180">
                  <a:extLst>
                    <a:ext uri="{9D8B030D-6E8A-4147-A177-3AD203B41FA5}">
                      <a16:colId xmlns:a16="http://schemas.microsoft.com/office/drawing/2014/main" val="3113631313"/>
                    </a:ext>
                  </a:extLst>
                </a:gridCol>
                <a:gridCol w="1473200">
                  <a:extLst>
                    <a:ext uri="{9D8B030D-6E8A-4147-A177-3AD203B41FA5}">
                      <a16:colId xmlns:a16="http://schemas.microsoft.com/office/drawing/2014/main" val="329433535"/>
                    </a:ext>
                  </a:extLst>
                </a:gridCol>
                <a:gridCol w="1473200">
                  <a:extLst>
                    <a:ext uri="{9D8B030D-6E8A-4147-A177-3AD203B41FA5}">
                      <a16:colId xmlns:a16="http://schemas.microsoft.com/office/drawing/2014/main" val="3976692249"/>
                    </a:ext>
                  </a:extLst>
                </a:gridCol>
              </a:tblGrid>
              <a:tr h="907143">
                <a:tc>
                  <a:txBody>
                    <a:bodyPr/>
                    <a:lstStyle/>
                    <a:p>
                      <a:pPr algn="ctr"/>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Algorithm/ Technique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Platform used</a:t>
                      </a:r>
                      <a:endParaRPr lang="en-IN"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Performance Metrics</a:t>
                      </a:r>
                      <a:endParaRPr lang="en-IN" dirty="0">
                        <a:latin typeface="Times New Roman" panose="02020603050405020304" pitchFamily="18" charset="0"/>
                        <a:cs typeface="Times New Roman" panose="02020603050405020304" pitchFamily="18" charset="0"/>
                      </a:endParaRPr>
                    </a:p>
                    <a:p>
                      <a:pPr algn="ct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4728700"/>
                  </a:ext>
                </a:extLst>
              </a:tr>
              <a:tr h="725714">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C4.5 decision tree algorithm</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Local machine</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t>Accuracy:86.7%(tested against number of cases positive)</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Vital Status Recode (VSR) and Cause of Death (COD) is considered</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Analysis does not include records with missing data</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96912271"/>
                  </a:ext>
                </a:extLst>
              </a:tr>
              <a:tr h="725714">
                <a:tc>
                  <a:txBody>
                    <a:bodyPr/>
                    <a:lstStyle/>
                    <a:p>
                      <a:pPr algn="ctr"/>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latin typeface="Times New Roman" panose="02020603050405020304" pitchFamily="18" charset="0"/>
                          <a:cs typeface="Times New Roman" panose="02020603050405020304" pitchFamily="18" charset="0"/>
                        </a:rPr>
                        <a:t>Decision Tree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Local machine</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Accuracy,Specificity</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Sensitivity</a:t>
                      </a:r>
                      <a:endParaRPr lang="en-IN" sz="1200" dirty="0">
                        <a:latin typeface="Times New Roman" panose="02020603050405020304" pitchFamily="18" charset="0"/>
                        <a:cs typeface="Times New Roman" panose="02020603050405020304" pitchFamily="18" charset="0"/>
                      </a:endParaRPr>
                    </a:p>
                    <a:p>
                      <a:pPr algn="ctr"/>
                      <a:endParaRPr lang="en-IN" dirty="0"/>
                    </a:p>
                  </a:txBody>
                  <a:tcPr anchor="ctr"/>
                </a:tc>
                <a:tc>
                  <a:txBody>
                    <a:bodyPr/>
                    <a:lstStyle/>
                    <a:p>
                      <a:pPr algn="ctr"/>
                      <a:r>
                        <a:rPr lang="en-US" sz="1200" dirty="0">
                          <a:latin typeface="Times New Roman" panose="02020603050405020304" pitchFamily="18" charset="0"/>
                          <a:cs typeface="Times New Roman" panose="02020603050405020304" pitchFamily="18" charset="0"/>
                        </a:rPr>
                        <a:t>Low computation time</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More superior  prediction can be achieved</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4190426"/>
                  </a:ext>
                </a:extLst>
              </a:tr>
              <a:tr h="725714">
                <a:tc>
                  <a:txBody>
                    <a:bodyPr/>
                    <a:lstStyle/>
                    <a:p>
                      <a:pPr algn="ctr"/>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EM Algorithm</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Local machine</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Accuracy:80-90%(Variety  of imaging methods)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High potential to be best predicted system</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Can’t be implemented in wide scale yet</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16787316"/>
                  </a:ext>
                </a:extLst>
              </a:tr>
              <a:tr h="725714">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t>Random Forest</a:t>
                      </a:r>
                      <a:endParaRPr lang="en-IN"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Local machine</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Accuracy:85%( Thermograms over Mammograms)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t>False positive cases are reduced</a:t>
                      </a:r>
                      <a:endParaRPr lang="en-IN" sz="1400" dirty="0"/>
                    </a:p>
                  </a:txBody>
                  <a:tcPr anchor="ctr"/>
                </a:tc>
                <a:tc>
                  <a:txBody>
                    <a:bodyPr/>
                    <a:lstStyle/>
                    <a:p>
                      <a:pPr algn="ctr"/>
                      <a:r>
                        <a:rPr lang="en-US" sz="1200" dirty="0">
                          <a:latin typeface="Times New Roman" panose="02020603050405020304" pitchFamily="18" charset="0"/>
                          <a:cs typeface="Times New Roman" panose="02020603050405020304" pitchFamily="18" charset="0"/>
                        </a:rPr>
                        <a:t>Chances of activation function is higher due to many options</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90870815"/>
                  </a:ext>
                </a:extLst>
              </a:tr>
            </a:tbl>
          </a:graphicData>
        </a:graphic>
      </p:graphicFrame>
    </p:spTree>
    <p:extLst>
      <p:ext uri="{BB962C8B-B14F-4D97-AF65-F5344CB8AC3E}">
        <p14:creationId xmlns:p14="http://schemas.microsoft.com/office/powerpoint/2010/main" val="340777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On-screen Show (16:9)</PresentationFormat>
  <Paragraphs>212</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PowerPoint Presentation</vt:lpstr>
      <vt:lpstr>BIRD VIEW</vt:lpstr>
      <vt:lpstr>INTRODUCTION</vt:lpstr>
      <vt:lpstr>MOTIVATION</vt:lpstr>
      <vt:lpstr>LITERATURE SURVEY - 1</vt:lpstr>
      <vt:lpstr>LITERATURE SURVEY - 2</vt:lpstr>
      <vt:lpstr>LITERATURE SURVEY - 3</vt:lpstr>
      <vt:lpstr>LITERATURE SURVEY - 4</vt:lpstr>
      <vt:lpstr>COMPARATIVE ANALYSIS </vt:lpstr>
      <vt:lpstr>PROBLEM STATEMENT </vt:lpstr>
      <vt:lpstr>METHODOLOGY </vt:lpstr>
      <vt:lpstr>SYSTEM SPECIFICATION</vt:lpstr>
      <vt:lpstr>EXPECTED OUTCOME </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2022-01-07T09:19:49Z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