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3"/>
  </p:notesMasterIdLst>
  <p:sldIdLst>
    <p:sldId id="294" r:id="rId3"/>
    <p:sldId id="315" r:id="rId4"/>
    <p:sldId id="258" r:id="rId5"/>
    <p:sldId id="259" r:id="rId6"/>
    <p:sldId id="260" r:id="rId7"/>
    <p:sldId id="317" r:id="rId8"/>
    <p:sldId id="318" r:id="rId9"/>
    <p:sldId id="319" r:id="rId10"/>
    <p:sldId id="320" r:id="rId11"/>
    <p:sldId id="265" r:id="rId12"/>
    <p:sldId id="266" r:id="rId13"/>
    <p:sldId id="277" r:id="rId14"/>
    <p:sldId id="267" r:id="rId15"/>
    <p:sldId id="278" r:id="rId16"/>
    <p:sldId id="280" r:id="rId17"/>
    <p:sldId id="281" r:id="rId18"/>
    <p:sldId id="282" r:id="rId19"/>
    <p:sldId id="283" r:id="rId20"/>
    <p:sldId id="293" r:id="rId21"/>
    <p:sldId id="285" r:id="rId22"/>
    <p:sldId id="286" r:id="rId23"/>
    <p:sldId id="287" r:id="rId24"/>
    <p:sldId id="288" r:id="rId25"/>
    <p:sldId id="289" r:id="rId26"/>
    <p:sldId id="290" r:id="rId27"/>
    <p:sldId id="270" r:id="rId28"/>
    <p:sldId id="292" r:id="rId29"/>
    <p:sldId id="291" r:id="rId30"/>
    <p:sldId id="316" r:id="rId31"/>
    <p:sldId id="273"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83" d="100"/>
          <a:sy n="83" d="100"/>
        </p:scale>
        <p:origin x="8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IN"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85" name="PlaceHolder 4"/>
          <p:cNvSpPr>
            <a:spLocks noGrp="1"/>
          </p:cNvSpPr>
          <p:nvPr>
            <p:ph type="dt"/>
          </p:nvPr>
        </p:nvSpPr>
        <p:spPr>
          <a:xfrm>
            <a:off x="4278960" y="0"/>
            <a:ext cx="3280680" cy="534240"/>
          </a:xfrm>
          <a:prstGeom prst="rect">
            <a:avLst/>
          </a:prstGeom>
          <a:noFill/>
          <a:ln w="0">
            <a:noFill/>
          </a:ln>
        </p:spPr>
        <p:txBody>
          <a:bodyPr lIns="0" tIns="0" rIns="0" bIns="0" anchor="t">
            <a:noAutofit/>
          </a:bodyPr>
          <a:lstStyle/>
          <a:p>
            <a:pPr algn="r">
              <a:buNone/>
            </a:pPr>
            <a:r>
              <a:rPr lang="en-IN" sz="1400" b="0" strike="noStrike" spc="-1">
                <a:latin typeface="Times New Roman"/>
              </a:rPr>
              <a:t>&lt;date/time&gt;</a:t>
            </a:r>
          </a:p>
        </p:txBody>
      </p:sp>
      <p:sp>
        <p:nvSpPr>
          <p:cNvPr id="86" name="PlaceHolder 5"/>
          <p:cNvSpPr>
            <a:spLocks noGrp="1"/>
          </p:cNvSpPr>
          <p:nvPr>
            <p:ph type="ftr"/>
          </p:nvPr>
        </p:nvSpPr>
        <p:spPr>
          <a:xfrm>
            <a:off x="0" y="10157400"/>
            <a:ext cx="3280680" cy="534240"/>
          </a:xfrm>
          <a:prstGeom prst="rect">
            <a:avLst/>
          </a:prstGeom>
          <a:noFill/>
          <a:ln w="0">
            <a:noFill/>
          </a:ln>
        </p:spPr>
        <p:txBody>
          <a:bodyPr lIns="0" tIns="0" rIns="0" bIns="0" anchor="b">
            <a:noAutofit/>
          </a:bodyPr>
          <a:lstStyle/>
          <a:p>
            <a:r>
              <a:rPr lang="en-IN" sz="1400" b="0" strike="noStrike" spc="-1">
                <a:latin typeface="Times New Roman"/>
              </a:rPr>
              <a:t>&lt;footer&gt;</a:t>
            </a:r>
          </a:p>
        </p:txBody>
      </p:sp>
      <p:sp>
        <p:nvSpPr>
          <p:cNvPr id="87" name="PlaceHolder 6"/>
          <p:cNvSpPr>
            <a:spLocks noGrp="1"/>
          </p:cNvSpPr>
          <p:nvPr>
            <p:ph type="sldNum"/>
          </p:nvPr>
        </p:nvSpPr>
        <p:spPr>
          <a:xfrm>
            <a:off x="4278960" y="10157400"/>
            <a:ext cx="3280680" cy="534240"/>
          </a:xfrm>
          <a:prstGeom prst="rect">
            <a:avLst/>
          </a:prstGeom>
          <a:noFill/>
          <a:ln w="0">
            <a:noFill/>
          </a:ln>
        </p:spPr>
        <p:txBody>
          <a:bodyPr lIns="0" tIns="0" rIns="0" bIns="0" anchor="b">
            <a:noAutofit/>
          </a:bodyPr>
          <a:lstStyle/>
          <a:p>
            <a:pPr algn="r">
              <a:buNone/>
            </a:pPr>
            <a:fld id="{A7DDD504-8FF5-477F-89DF-90F9C9FDE082}"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217488" y="812800"/>
            <a:ext cx="7124700" cy="4008438"/>
          </a:xfrm>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75170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381000" y="685800"/>
            <a:ext cx="6096000" cy="3429000"/>
          </a:xfrm>
          <a:prstGeom prst="rect">
            <a:avLst/>
          </a:prstGeom>
          <a:ln w="0">
            <a:noFill/>
          </a:ln>
        </p:spPr>
      </p:sp>
      <p:sp>
        <p:nvSpPr>
          <p:cNvPr id="248"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49"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7FBE3141-2386-4634-B42D-421913A08FFC}" type="slidenum">
              <a:rPr lang="en-US" sz="1200" b="0" strike="noStrike" spc="-1">
                <a:solidFill>
                  <a:srgbClr val="000000"/>
                </a:solidFill>
                <a:latin typeface="+mn-lt"/>
                <a:ea typeface="+mn-ea"/>
              </a:rPr>
              <a:t>11</a:t>
            </a:fld>
            <a:endParaRPr lang="en-IN" sz="1200" b="0" strike="noStrike" spc="-1">
              <a:latin typeface="Times New Roman"/>
            </a:endParaRPr>
          </a:p>
        </p:txBody>
      </p:sp>
      <p:sp>
        <p:nvSpPr>
          <p:cNvPr id="250"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a:ln w="0">
            <a:noFill/>
          </a:ln>
        </p:spPr>
      </p:sp>
      <p:sp>
        <p:nvSpPr>
          <p:cNvPr id="244"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45"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91FA6DF1-4D84-4930-AA82-D6D008D2A707}" type="slidenum">
              <a:rPr lang="en-US" sz="1200" b="0" strike="noStrike" spc="-1">
                <a:solidFill>
                  <a:srgbClr val="000000"/>
                </a:solidFill>
                <a:latin typeface="+mn-lt"/>
                <a:ea typeface="+mn-ea"/>
              </a:rPr>
              <a:t>12</a:t>
            </a:fld>
            <a:endParaRPr lang="en-IN" sz="1200" b="0" strike="noStrike" spc="-1">
              <a:latin typeface="Times New Roman"/>
            </a:endParaRPr>
          </a:p>
        </p:txBody>
      </p:sp>
      <p:sp>
        <p:nvSpPr>
          <p:cNvPr id="246"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1046839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381000" y="685800"/>
            <a:ext cx="6096000" cy="3429000"/>
          </a:xfrm>
          <a:prstGeom prst="rect">
            <a:avLst/>
          </a:prstGeom>
          <a:ln w="0">
            <a:noFill/>
          </a:ln>
        </p:spPr>
      </p:sp>
      <p:sp>
        <p:nvSpPr>
          <p:cNvPr id="252"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53"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11A422FA-6ED1-44CE-A623-C4ADC8EA2D7E}" type="slidenum">
              <a:rPr lang="en-US" sz="1200" b="0" strike="noStrike" spc="-1">
                <a:solidFill>
                  <a:srgbClr val="000000"/>
                </a:solidFill>
                <a:latin typeface="+mn-lt"/>
                <a:ea typeface="+mn-ea"/>
              </a:rPr>
              <a:t>13</a:t>
            </a:fld>
            <a:endParaRPr lang="en-IN" sz="1200" b="0" strike="noStrike" spc="-1">
              <a:latin typeface="Times New Roman"/>
            </a:endParaRPr>
          </a:p>
        </p:txBody>
      </p:sp>
      <p:sp>
        <p:nvSpPr>
          <p:cNvPr id="254"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381000" y="685800"/>
            <a:ext cx="6096000" cy="3429000"/>
          </a:xfrm>
          <a:prstGeom prst="rect">
            <a:avLst/>
          </a:prstGeom>
          <a:ln w="0">
            <a:noFill/>
          </a:ln>
        </p:spPr>
      </p:sp>
      <p:sp>
        <p:nvSpPr>
          <p:cNvPr id="252"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53"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11A422FA-6ED1-44CE-A623-C4ADC8EA2D7E}" type="slidenum">
              <a:rPr lang="en-US" sz="1200" b="0" strike="noStrike" spc="-1">
                <a:solidFill>
                  <a:srgbClr val="000000"/>
                </a:solidFill>
                <a:latin typeface="+mn-lt"/>
                <a:ea typeface="+mn-ea"/>
              </a:rPr>
              <a:t>14</a:t>
            </a:fld>
            <a:endParaRPr lang="en-IN" sz="1200" b="0" strike="noStrike" spc="-1">
              <a:latin typeface="Times New Roman"/>
            </a:endParaRPr>
          </a:p>
        </p:txBody>
      </p:sp>
      <p:sp>
        <p:nvSpPr>
          <p:cNvPr id="254"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4152358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381000" y="685800"/>
            <a:ext cx="6096000" cy="3429000"/>
          </a:xfrm>
          <a:prstGeom prst="rect">
            <a:avLst/>
          </a:prstGeom>
          <a:ln w="0">
            <a:noFill/>
          </a:ln>
        </p:spPr>
      </p:sp>
      <p:sp>
        <p:nvSpPr>
          <p:cNvPr id="252"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53"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11A422FA-6ED1-44CE-A623-C4ADC8EA2D7E}" type="slidenum">
              <a:rPr lang="en-US" sz="1200" b="0" strike="noStrike" spc="-1">
                <a:solidFill>
                  <a:srgbClr val="000000"/>
                </a:solidFill>
                <a:latin typeface="+mn-lt"/>
                <a:ea typeface="+mn-ea"/>
              </a:rPr>
              <a:t>15</a:t>
            </a:fld>
            <a:endParaRPr lang="en-IN" sz="1200" b="0" strike="noStrike" spc="-1">
              <a:latin typeface="Times New Roman"/>
            </a:endParaRPr>
          </a:p>
        </p:txBody>
      </p:sp>
      <p:sp>
        <p:nvSpPr>
          <p:cNvPr id="254"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3457644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381000" y="685800"/>
            <a:ext cx="6096000" cy="3429000"/>
          </a:xfrm>
          <a:prstGeom prst="rect">
            <a:avLst/>
          </a:prstGeom>
          <a:ln w="0">
            <a:noFill/>
          </a:ln>
        </p:spPr>
      </p:sp>
      <p:sp>
        <p:nvSpPr>
          <p:cNvPr id="252"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53"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11A422FA-6ED1-44CE-A623-C4ADC8EA2D7E}" type="slidenum">
              <a:rPr lang="en-US" sz="1200" b="0" strike="noStrike" spc="-1">
                <a:solidFill>
                  <a:srgbClr val="000000"/>
                </a:solidFill>
                <a:latin typeface="+mn-lt"/>
                <a:ea typeface="+mn-ea"/>
              </a:rPr>
              <a:t>16</a:t>
            </a:fld>
            <a:endParaRPr lang="en-IN" sz="1200" b="0" strike="noStrike" spc="-1">
              <a:latin typeface="Times New Roman"/>
            </a:endParaRPr>
          </a:p>
        </p:txBody>
      </p:sp>
      <p:sp>
        <p:nvSpPr>
          <p:cNvPr id="254"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2724992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381000" y="685800"/>
            <a:ext cx="6096000" cy="3429000"/>
          </a:xfrm>
          <a:prstGeom prst="rect">
            <a:avLst/>
          </a:prstGeom>
          <a:ln w="0">
            <a:noFill/>
          </a:ln>
        </p:spPr>
      </p:sp>
      <p:sp>
        <p:nvSpPr>
          <p:cNvPr id="252"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53"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11A422FA-6ED1-44CE-A623-C4ADC8EA2D7E}" type="slidenum">
              <a:rPr lang="en-US" sz="1200" b="0" strike="noStrike" spc="-1">
                <a:solidFill>
                  <a:srgbClr val="000000"/>
                </a:solidFill>
                <a:latin typeface="+mn-lt"/>
                <a:ea typeface="+mn-ea"/>
              </a:rPr>
              <a:t>17</a:t>
            </a:fld>
            <a:endParaRPr lang="en-IN" sz="1200" b="0" strike="noStrike" spc="-1">
              <a:latin typeface="Times New Roman"/>
            </a:endParaRPr>
          </a:p>
        </p:txBody>
      </p:sp>
      <p:sp>
        <p:nvSpPr>
          <p:cNvPr id="254"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3012434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381000" y="685800"/>
            <a:ext cx="6096000" cy="3429000"/>
          </a:xfrm>
          <a:prstGeom prst="rect">
            <a:avLst/>
          </a:prstGeom>
          <a:ln w="0">
            <a:noFill/>
          </a:ln>
        </p:spPr>
      </p:sp>
      <p:sp>
        <p:nvSpPr>
          <p:cNvPr id="252"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53"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11A422FA-6ED1-44CE-A623-C4ADC8EA2D7E}" type="slidenum">
              <a:rPr lang="en-US" sz="1200" b="0" strike="noStrike" spc="-1">
                <a:solidFill>
                  <a:srgbClr val="000000"/>
                </a:solidFill>
                <a:latin typeface="+mn-lt"/>
                <a:ea typeface="+mn-ea"/>
              </a:rPr>
              <a:t>18</a:t>
            </a:fld>
            <a:endParaRPr lang="en-IN" sz="1200" b="0" strike="noStrike" spc="-1">
              <a:latin typeface="Times New Roman"/>
            </a:endParaRPr>
          </a:p>
        </p:txBody>
      </p:sp>
      <p:sp>
        <p:nvSpPr>
          <p:cNvPr id="254"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3379252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381000" y="685800"/>
            <a:ext cx="6096000" cy="3429000"/>
          </a:xfrm>
          <a:prstGeom prst="rect">
            <a:avLst/>
          </a:prstGeom>
          <a:ln w="0">
            <a:noFill/>
          </a:ln>
        </p:spPr>
      </p:sp>
      <p:sp>
        <p:nvSpPr>
          <p:cNvPr id="252"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53"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11A422FA-6ED1-44CE-A623-C4ADC8EA2D7E}" type="slidenum">
              <a:rPr lang="en-US" sz="1200" b="0" strike="noStrike" spc="-1">
                <a:solidFill>
                  <a:srgbClr val="000000"/>
                </a:solidFill>
                <a:latin typeface="+mn-lt"/>
                <a:ea typeface="+mn-ea"/>
              </a:rPr>
              <a:t>19</a:t>
            </a:fld>
            <a:endParaRPr lang="en-IN" sz="1200" b="0" strike="noStrike" spc="-1">
              <a:latin typeface="Times New Roman"/>
            </a:endParaRPr>
          </a:p>
        </p:txBody>
      </p:sp>
      <p:sp>
        <p:nvSpPr>
          <p:cNvPr id="254"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1955991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381000" y="685800"/>
            <a:ext cx="6096000" cy="3429000"/>
          </a:xfrm>
          <a:prstGeom prst="rect">
            <a:avLst/>
          </a:prstGeom>
          <a:ln w="0">
            <a:noFill/>
          </a:ln>
        </p:spPr>
      </p:sp>
      <p:sp>
        <p:nvSpPr>
          <p:cNvPr id="252"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53"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11A422FA-6ED1-44CE-A623-C4ADC8EA2D7E}" type="slidenum">
              <a:rPr lang="en-US" sz="1200" b="0" strike="noStrike" spc="-1">
                <a:solidFill>
                  <a:srgbClr val="000000"/>
                </a:solidFill>
                <a:latin typeface="+mn-lt"/>
                <a:ea typeface="+mn-ea"/>
              </a:rPr>
              <a:t>20</a:t>
            </a:fld>
            <a:endParaRPr lang="en-IN" sz="1200" b="0" strike="noStrike" spc="-1">
              <a:latin typeface="Times New Roman"/>
            </a:endParaRPr>
          </a:p>
        </p:txBody>
      </p:sp>
      <p:sp>
        <p:nvSpPr>
          <p:cNvPr id="254"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236245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noRot="1" noChangeAspect="1"/>
          </p:cNvSpPr>
          <p:nvPr>
            <p:ph type="sldImg"/>
          </p:nvPr>
        </p:nvSpPr>
        <p:spPr>
          <a:xfrm>
            <a:off x="381000" y="685800"/>
            <a:ext cx="6096000" cy="3429000"/>
          </a:xfrm>
          <a:prstGeom prst="rect">
            <a:avLst/>
          </a:prstGeom>
          <a:ln w="0">
            <a:noFill/>
          </a:ln>
        </p:spPr>
      </p:sp>
      <p:sp>
        <p:nvSpPr>
          <p:cNvPr id="216"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dirty="0">
              <a:latin typeface="Arial"/>
            </a:endParaRPr>
          </a:p>
        </p:txBody>
      </p:sp>
      <p:sp>
        <p:nvSpPr>
          <p:cNvPr id="217"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9DD060A5-D72B-47BB-BF4E-579C0A7650C6}" type="slidenum">
              <a:rPr lang="en-US" sz="1200" b="0" strike="noStrike" spc="-1">
                <a:solidFill>
                  <a:srgbClr val="000000"/>
                </a:solidFill>
                <a:latin typeface="+mn-lt"/>
                <a:ea typeface="+mn-ea"/>
              </a:rPr>
              <a:t>3</a:t>
            </a:fld>
            <a:endParaRPr lang="en-IN" sz="1200" b="0" strike="noStrike" spc="-1">
              <a:latin typeface="Times New Roman"/>
            </a:endParaRPr>
          </a:p>
        </p:txBody>
      </p:sp>
      <p:sp>
        <p:nvSpPr>
          <p:cNvPr id="218"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381000" y="685800"/>
            <a:ext cx="6096000" cy="3429000"/>
          </a:xfrm>
          <a:prstGeom prst="rect">
            <a:avLst/>
          </a:prstGeom>
          <a:ln w="0">
            <a:noFill/>
          </a:ln>
        </p:spPr>
      </p:sp>
      <p:sp>
        <p:nvSpPr>
          <p:cNvPr id="252"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53"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11A422FA-6ED1-44CE-A623-C4ADC8EA2D7E}" type="slidenum">
              <a:rPr lang="en-US" sz="1200" b="0" strike="noStrike" spc="-1">
                <a:solidFill>
                  <a:srgbClr val="000000"/>
                </a:solidFill>
                <a:latin typeface="+mn-lt"/>
                <a:ea typeface="+mn-ea"/>
              </a:rPr>
              <a:t>21</a:t>
            </a:fld>
            <a:endParaRPr lang="en-IN" sz="1200" b="0" strike="noStrike" spc="-1">
              <a:latin typeface="Times New Roman"/>
            </a:endParaRPr>
          </a:p>
        </p:txBody>
      </p:sp>
      <p:sp>
        <p:nvSpPr>
          <p:cNvPr id="254"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3866821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381000" y="685800"/>
            <a:ext cx="6096000" cy="3429000"/>
          </a:xfrm>
          <a:prstGeom prst="rect">
            <a:avLst/>
          </a:prstGeom>
          <a:ln w="0">
            <a:noFill/>
          </a:ln>
        </p:spPr>
      </p:sp>
      <p:sp>
        <p:nvSpPr>
          <p:cNvPr id="252"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53"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11A422FA-6ED1-44CE-A623-C4ADC8EA2D7E}" type="slidenum">
              <a:rPr lang="en-US" sz="1200" b="0" strike="noStrike" spc="-1">
                <a:solidFill>
                  <a:srgbClr val="000000"/>
                </a:solidFill>
                <a:latin typeface="+mn-lt"/>
                <a:ea typeface="+mn-ea"/>
              </a:rPr>
              <a:t>22</a:t>
            </a:fld>
            <a:endParaRPr lang="en-IN" sz="1200" b="0" strike="noStrike" spc="-1">
              <a:latin typeface="Times New Roman"/>
            </a:endParaRPr>
          </a:p>
        </p:txBody>
      </p:sp>
      <p:sp>
        <p:nvSpPr>
          <p:cNvPr id="254"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3270027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381000" y="685800"/>
            <a:ext cx="6096000" cy="3429000"/>
          </a:xfrm>
          <a:prstGeom prst="rect">
            <a:avLst/>
          </a:prstGeom>
          <a:ln w="0">
            <a:noFill/>
          </a:ln>
        </p:spPr>
      </p:sp>
      <p:sp>
        <p:nvSpPr>
          <p:cNvPr id="252"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53"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11A422FA-6ED1-44CE-A623-C4ADC8EA2D7E}" type="slidenum">
              <a:rPr lang="en-US" sz="1200" b="0" strike="noStrike" spc="-1">
                <a:solidFill>
                  <a:srgbClr val="000000"/>
                </a:solidFill>
                <a:latin typeface="+mn-lt"/>
                <a:ea typeface="+mn-ea"/>
              </a:rPr>
              <a:t>23</a:t>
            </a:fld>
            <a:endParaRPr lang="en-IN" sz="1200" b="0" strike="noStrike" spc="-1">
              <a:latin typeface="Times New Roman"/>
            </a:endParaRPr>
          </a:p>
        </p:txBody>
      </p:sp>
      <p:sp>
        <p:nvSpPr>
          <p:cNvPr id="254"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2817398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381000" y="685800"/>
            <a:ext cx="6096000" cy="3429000"/>
          </a:xfrm>
          <a:prstGeom prst="rect">
            <a:avLst/>
          </a:prstGeom>
          <a:ln w="0">
            <a:noFill/>
          </a:ln>
        </p:spPr>
      </p:sp>
      <p:sp>
        <p:nvSpPr>
          <p:cNvPr id="252"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53"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11A422FA-6ED1-44CE-A623-C4ADC8EA2D7E}" type="slidenum">
              <a:rPr lang="en-US" sz="1200" b="0" strike="noStrike" spc="-1">
                <a:solidFill>
                  <a:srgbClr val="000000"/>
                </a:solidFill>
                <a:latin typeface="+mn-lt"/>
                <a:ea typeface="+mn-ea"/>
              </a:rPr>
              <a:t>24</a:t>
            </a:fld>
            <a:endParaRPr lang="en-IN" sz="1200" b="0" strike="noStrike" spc="-1">
              <a:latin typeface="Times New Roman"/>
            </a:endParaRPr>
          </a:p>
        </p:txBody>
      </p:sp>
      <p:sp>
        <p:nvSpPr>
          <p:cNvPr id="254"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1728825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381000" y="685800"/>
            <a:ext cx="6096000" cy="3429000"/>
          </a:xfrm>
          <a:prstGeom prst="rect">
            <a:avLst/>
          </a:prstGeom>
          <a:ln w="0">
            <a:noFill/>
          </a:ln>
        </p:spPr>
      </p:sp>
      <p:sp>
        <p:nvSpPr>
          <p:cNvPr id="252"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53"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11A422FA-6ED1-44CE-A623-C4ADC8EA2D7E}" type="slidenum">
              <a:rPr lang="en-US" sz="1200" b="0" strike="noStrike" spc="-1">
                <a:solidFill>
                  <a:srgbClr val="000000"/>
                </a:solidFill>
                <a:latin typeface="+mn-lt"/>
                <a:ea typeface="+mn-ea"/>
              </a:rPr>
              <a:t>25</a:t>
            </a:fld>
            <a:endParaRPr lang="en-IN" sz="1200" b="0" strike="noStrike" spc="-1">
              <a:latin typeface="Times New Roman"/>
            </a:endParaRPr>
          </a:p>
        </p:txBody>
      </p:sp>
      <p:sp>
        <p:nvSpPr>
          <p:cNvPr id="254"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2445195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noRot="1" noChangeAspect="1"/>
          </p:cNvSpPr>
          <p:nvPr>
            <p:ph type="sldImg"/>
          </p:nvPr>
        </p:nvSpPr>
        <p:spPr>
          <a:xfrm>
            <a:off x="381000" y="685800"/>
            <a:ext cx="6096000" cy="3429000"/>
          </a:xfrm>
          <a:prstGeom prst="rect">
            <a:avLst/>
          </a:prstGeom>
          <a:ln w="0">
            <a:noFill/>
          </a:ln>
        </p:spPr>
      </p:sp>
      <p:sp>
        <p:nvSpPr>
          <p:cNvPr id="264"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65"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9F533A86-EF6A-41DC-99A0-6BB90CB505DB}" type="slidenum">
              <a:rPr lang="en-US" sz="1200" b="0" strike="noStrike" spc="-1">
                <a:solidFill>
                  <a:srgbClr val="000000"/>
                </a:solidFill>
                <a:latin typeface="+mn-lt"/>
                <a:ea typeface="+mn-ea"/>
              </a:rPr>
              <a:t>26</a:t>
            </a:fld>
            <a:endParaRPr lang="en-IN" sz="1200" b="0" strike="noStrike" spc="-1">
              <a:latin typeface="Times New Roman"/>
            </a:endParaRPr>
          </a:p>
        </p:txBody>
      </p:sp>
      <p:sp>
        <p:nvSpPr>
          <p:cNvPr id="266"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noRot="1" noChangeAspect="1"/>
          </p:cNvSpPr>
          <p:nvPr>
            <p:ph type="sldImg"/>
          </p:nvPr>
        </p:nvSpPr>
        <p:spPr>
          <a:xfrm>
            <a:off x="381000" y="685800"/>
            <a:ext cx="6096000" cy="3429000"/>
          </a:xfrm>
          <a:prstGeom prst="rect">
            <a:avLst/>
          </a:prstGeom>
          <a:ln w="0">
            <a:noFill/>
          </a:ln>
        </p:spPr>
      </p:sp>
      <p:sp>
        <p:nvSpPr>
          <p:cNvPr id="264"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65"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9F533A86-EF6A-41DC-99A0-6BB90CB505DB}" type="slidenum">
              <a:rPr lang="en-US" sz="1200" b="0" strike="noStrike" spc="-1">
                <a:solidFill>
                  <a:srgbClr val="000000"/>
                </a:solidFill>
                <a:latin typeface="+mn-lt"/>
                <a:ea typeface="+mn-ea"/>
              </a:rPr>
              <a:t>27</a:t>
            </a:fld>
            <a:endParaRPr lang="en-IN" sz="1200" b="0" strike="noStrike" spc="-1">
              <a:latin typeface="Times New Roman"/>
            </a:endParaRPr>
          </a:p>
        </p:txBody>
      </p:sp>
      <p:sp>
        <p:nvSpPr>
          <p:cNvPr id="266"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2353064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noRot="1" noChangeAspect="1"/>
          </p:cNvSpPr>
          <p:nvPr>
            <p:ph type="sldImg"/>
          </p:nvPr>
        </p:nvSpPr>
        <p:spPr>
          <a:xfrm>
            <a:off x="381000" y="685800"/>
            <a:ext cx="6096000" cy="3429000"/>
          </a:xfrm>
          <a:prstGeom prst="rect">
            <a:avLst/>
          </a:prstGeom>
          <a:ln w="0">
            <a:noFill/>
          </a:ln>
        </p:spPr>
      </p:sp>
      <p:sp>
        <p:nvSpPr>
          <p:cNvPr id="264"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65"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9F533A86-EF6A-41DC-99A0-6BB90CB505DB}" type="slidenum">
              <a:rPr lang="en-US" sz="1200" b="0" strike="noStrike" spc="-1">
                <a:solidFill>
                  <a:srgbClr val="000000"/>
                </a:solidFill>
                <a:latin typeface="+mn-lt"/>
                <a:ea typeface="+mn-ea"/>
              </a:rPr>
              <a:t>28</a:t>
            </a:fld>
            <a:endParaRPr lang="en-IN" sz="1200" b="0" strike="noStrike" spc="-1">
              <a:latin typeface="Times New Roman"/>
            </a:endParaRPr>
          </a:p>
        </p:txBody>
      </p:sp>
      <p:sp>
        <p:nvSpPr>
          <p:cNvPr id="266"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4189097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noRot="1" noChangeAspect="1"/>
          </p:cNvSpPr>
          <p:nvPr>
            <p:ph type="sldImg"/>
          </p:nvPr>
        </p:nvSpPr>
        <p:spPr>
          <a:xfrm>
            <a:off x="381000" y="685800"/>
            <a:ext cx="6096000" cy="3429000"/>
          </a:xfrm>
          <a:prstGeom prst="rect">
            <a:avLst/>
          </a:prstGeom>
          <a:ln w="0">
            <a:noFill/>
          </a:ln>
        </p:spPr>
      </p:sp>
      <p:sp>
        <p:nvSpPr>
          <p:cNvPr id="264"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65"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9F533A86-EF6A-41DC-99A0-6BB90CB505DB}" type="slidenum">
              <a:rPr lang="en-US" sz="1200" b="0" strike="noStrike" spc="-1">
                <a:solidFill>
                  <a:srgbClr val="000000"/>
                </a:solidFill>
                <a:latin typeface="+mn-lt"/>
                <a:ea typeface="+mn-ea"/>
              </a:rPr>
              <a:t>29</a:t>
            </a:fld>
            <a:endParaRPr lang="en-IN" sz="1200" b="0" strike="noStrike" spc="-1">
              <a:latin typeface="Times New Roman"/>
            </a:endParaRPr>
          </a:p>
        </p:txBody>
      </p:sp>
      <p:sp>
        <p:nvSpPr>
          <p:cNvPr id="266"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3607488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noRot="1" noChangeAspect="1"/>
          </p:cNvSpPr>
          <p:nvPr>
            <p:ph type="sldImg"/>
          </p:nvPr>
        </p:nvSpPr>
        <p:spPr>
          <a:xfrm>
            <a:off x="381000" y="685800"/>
            <a:ext cx="6096000" cy="3429000"/>
          </a:xfrm>
          <a:prstGeom prst="rect">
            <a:avLst/>
          </a:prstGeom>
          <a:ln w="0">
            <a:noFill/>
          </a:ln>
        </p:spPr>
      </p:sp>
      <p:sp>
        <p:nvSpPr>
          <p:cNvPr id="276"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dirty="0">
              <a:latin typeface="Arial"/>
            </a:endParaRPr>
          </a:p>
        </p:txBody>
      </p:sp>
      <p:sp>
        <p:nvSpPr>
          <p:cNvPr id="277"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36FC0B1A-D133-411F-A9C6-096BA4CC2854}" type="slidenum">
              <a:rPr lang="en-US" sz="1200" b="0" strike="noStrike" spc="-1">
                <a:solidFill>
                  <a:srgbClr val="000000"/>
                </a:solidFill>
                <a:latin typeface="+mn-lt"/>
                <a:ea typeface="+mn-ea"/>
              </a:rPr>
              <a:t>30</a:t>
            </a:fld>
            <a:endParaRPr lang="en-IN" sz="1200" b="0" strike="noStrike" spc="-1">
              <a:latin typeface="Times New Roman"/>
            </a:endParaRPr>
          </a:p>
        </p:txBody>
      </p:sp>
      <p:sp>
        <p:nvSpPr>
          <p:cNvPr id="278"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noRot="1" noChangeAspect="1"/>
          </p:cNvSpPr>
          <p:nvPr>
            <p:ph type="sldImg"/>
          </p:nvPr>
        </p:nvSpPr>
        <p:spPr>
          <a:xfrm>
            <a:off x="381000" y="685800"/>
            <a:ext cx="6096000" cy="3429000"/>
          </a:xfrm>
          <a:prstGeom prst="rect">
            <a:avLst/>
          </a:prstGeom>
          <a:ln w="0">
            <a:noFill/>
          </a:ln>
        </p:spPr>
      </p:sp>
      <p:sp>
        <p:nvSpPr>
          <p:cNvPr id="220"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21"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AA5C0D58-FEF9-43EE-A351-790DF7680112}" type="slidenum">
              <a:rPr lang="en-US" sz="1200" b="0" strike="noStrike" spc="-1">
                <a:solidFill>
                  <a:srgbClr val="000000"/>
                </a:solidFill>
                <a:latin typeface="+mn-lt"/>
                <a:ea typeface="+mn-ea"/>
              </a:rPr>
              <a:t>4</a:t>
            </a:fld>
            <a:endParaRPr lang="en-IN" sz="1200" b="0" strike="noStrike" spc="-1">
              <a:latin typeface="Times New Roman"/>
            </a:endParaRPr>
          </a:p>
        </p:txBody>
      </p:sp>
      <p:sp>
        <p:nvSpPr>
          <p:cNvPr id="222"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noRot="1" noChangeAspect="1"/>
          </p:cNvSpPr>
          <p:nvPr>
            <p:ph type="sldImg"/>
          </p:nvPr>
        </p:nvSpPr>
        <p:spPr>
          <a:xfrm>
            <a:off x="381000" y="685800"/>
            <a:ext cx="6096000" cy="3429000"/>
          </a:xfrm>
          <a:prstGeom prst="rect">
            <a:avLst/>
          </a:prstGeom>
          <a:ln w="0">
            <a:noFill/>
          </a:ln>
        </p:spPr>
      </p:sp>
      <p:sp>
        <p:nvSpPr>
          <p:cNvPr id="224"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25"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AB496E7F-7AAD-49B2-B4AA-0DE5F009BF6C}" type="slidenum">
              <a:rPr lang="en-US" sz="1200" b="0" strike="noStrike" spc="-1">
                <a:solidFill>
                  <a:srgbClr val="000000"/>
                </a:solidFill>
                <a:latin typeface="+mn-lt"/>
                <a:ea typeface="+mn-ea"/>
              </a:rPr>
              <a:t>5</a:t>
            </a:fld>
            <a:endParaRPr lang="en-IN" sz="1200" b="0" strike="noStrike" spc="-1">
              <a:latin typeface="Times New Roman"/>
            </a:endParaRPr>
          </a:p>
        </p:txBody>
      </p:sp>
      <p:sp>
        <p:nvSpPr>
          <p:cNvPr id="226"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noRot="1" noChangeAspect="1"/>
          </p:cNvSpPr>
          <p:nvPr>
            <p:ph type="sldImg"/>
          </p:nvPr>
        </p:nvSpPr>
        <p:spPr>
          <a:xfrm>
            <a:off x="381000" y="685800"/>
            <a:ext cx="6096000" cy="3429000"/>
          </a:xfrm>
          <a:prstGeom prst="rect">
            <a:avLst/>
          </a:prstGeom>
          <a:ln w="0">
            <a:noFill/>
          </a:ln>
        </p:spPr>
      </p:sp>
      <p:sp>
        <p:nvSpPr>
          <p:cNvPr id="224"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25"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AB496E7F-7AAD-49B2-B4AA-0DE5F009BF6C}" type="slidenum">
              <a:rPr lang="en-US" sz="1200" b="0" strike="noStrike" spc="-1">
                <a:solidFill>
                  <a:srgbClr val="000000"/>
                </a:solidFill>
                <a:latin typeface="+mn-lt"/>
                <a:ea typeface="+mn-ea"/>
              </a:rPr>
              <a:t>6</a:t>
            </a:fld>
            <a:endParaRPr lang="en-IN" sz="1200" b="0" strike="noStrike" spc="-1">
              <a:latin typeface="Times New Roman"/>
            </a:endParaRPr>
          </a:p>
        </p:txBody>
      </p:sp>
      <p:sp>
        <p:nvSpPr>
          <p:cNvPr id="226"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2788205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noRot="1" noChangeAspect="1"/>
          </p:cNvSpPr>
          <p:nvPr>
            <p:ph type="sldImg"/>
          </p:nvPr>
        </p:nvSpPr>
        <p:spPr>
          <a:xfrm>
            <a:off x="381000" y="685800"/>
            <a:ext cx="6096000" cy="3429000"/>
          </a:xfrm>
          <a:prstGeom prst="rect">
            <a:avLst/>
          </a:prstGeom>
          <a:ln w="0">
            <a:noFill/>
          </a:ln>
        </p:spPr>
      </p:sp>
      <p:sp>
        <p:nvSpPr>
          <p:cNvPr id="224"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25"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AB496E7F-7AAD-49B2-B4AA-0DE5F009BF6C}" type="slidenum">
              <a:rPr lang="en-US" sz="1200" b="0" strike="noStrike" spc="-1">
                <a:solidFill>
                  <a:srgbClr val="000000"/>
                </a:solidFill>
                <a:latin typeface="+mn-lt"/>
                <a:ea typeface="+mn-ea"/>
              </a:rPr>
              <a:t>7</a:t>
            </a:fld>
            <a:endParaRPr lang="en-IN" sz="1200" b="0" strike="noStrike" spc="-1">
              <a:latin typeface="Times New Roman"/>
            </a:endParaRPr>
          </a:p>
        </p:txBody>
      </p:sp>
      <p:sp>
        <p:nvSpPr>
          <p:cNvPr id="226"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3535474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noRot="1" noChangeAspect="1"/>
          </p:cNvSpPr>
          <p:nvPr>
            <p:ph type="sldImg"/>
          </p:nvPr>
        </p:nvSpPr>
        <p:spPr>
          <a:xfrm>
            <a:off x="381000" y="685800"/>
            <a:ext cx="6096000" cy="3429000"/>
          </a:xfrm>
          <a:prstGeom prst="rect">
            <a:avLst/>
          </a:prstGeom>
          <a:ln w="0">
            <a:noFill/>
          </a:ln>
        </p:spPr>
      </p:sp>
      <p:sp>
        <p:nvSpPr>
          <p:cNvPr id="224"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25"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AB496E7F-7AAD-49B2-B4AA-0DE5F009BF6C}" type="slidenum">
              <a:rPr lang="en-US" sz="1200" b="0" strike="noStrike" spc="-1">
                <a:solidFill>
                  <a:srgbClr val="000000"/>
                </a:solidFill>
                <a:latin typeface="+mn-lt"/>
                <a:ea typeface="+mn-ea"/>
              </a:rPr>
              <a:t>8</a:t>
            </a:fld>
            <a:endParaRPr lang="en-IN" sz="1200" b="0" strike="noStrike" spc="-1">
              <a:latin typeface="Times New Roman"/>
            </a:endParaRPr>
          </a:p>
        </p:txBody>
      </p:sp>
      <p:sp>
        <p:nvSpPr>
          <p:cNvPr id="226"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extLst>
      <p:ext uri="{BB962C8B-B14F-4D97-AF65-F5344CB8AC3E}">
        <p14:creationId xmlns:p14="http://schemas.microsoft.com/office/powerpoint/2010/main" val="2442460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9</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849600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a:ln w="0">
            <a:noFill/>
          </a:ln>
        </p:spPr>
      </p:sp>
      <p:sp>
        <p:nvSpPr>
          <p:cNvPr id="244" name="PlaceHolder 2"/>
          <p:cNvSpPr>
            <a:spLocks noGrp="1"/>
          </p:cNvSpPr>
          <p:nvPr>
            <p:ph type="body"/>
          </p:nvPr>
        </p:nvSpPr>
        <p:spPr>
          <a:xfrm>
            <a:off x="685800" y="4343400"/>
            <a:ext cx="5486040" cy="4114440"/>
          </a:xfrm>
          <a:prstGeom prst="rect">
            <a:avLst/>
          </a:prstGeom>
          <a:noFill/>
          <a:ln w="0">
            <a:noFill/>
          </a:ln>
        </p:spPr>
        <p:txBody>
          <a:bodyPr lIns="90000" tIns="45000" rIns="90000" bIns="45000" anchor="t">
            <a:noAutofit/>
          </a:bodyPr>
          <a:lstStyle/>
          <a:p>
            <a:endParaRPr lang="en-IN" sz="2000" b="0" strike="noStrike" spc="-1">
              <a:latin typeface="Arial"/>
            </a:endParaRPr>
          </a:p>
        </p:txBody>
      </p:sp>
      <p:sp>
        <p:nvSpPr>
          <p:cNvPr id="245" name="PlaceHolder 3"/>
          <p:cNvSpPr>
            <a:spLocks noGrp="1"/>
          </p:cNvSpPr>
          <p:nvPr>
            <p:ph type="sldNum"/>
          </p:nvPr>
        </p:nvSpPr>
        <p:spPr>
          <a:xfrm>
            <a:off x="3884760" y="8685360"/>
            <a:ext cx="2971440" cy="456840"/>
          </a:xfrm>
          <a:prstGeom prst="rect">
            <a:avLst/>
          </a:prstGeom>
          <a:noFill/>
          <a:ln w="0">
            <a:noFill/>
          </a:ln>
        </p:spPr>
        <p:txBody>
          <a:bodyPr lIns="90000" tIns="45000" rIns="90000" bIns="45000" anchor="b">
            <a:noAutofit/>
          </a:bodyPr>
          <a:lstStyle/>
          <a:p>
            <a:pPr algn="r">
              <a:lnSpc>
                <a:spcPct val="100000"/>
              </a:lnSpc>
              <a:buNone/>
            </a:pPr>
            <a:fld id="{91FA6DF1-4D84-4930-AA82-D6D008D2A707}" type="slidenum">
              <a:rPr lang="en-US" sz="1200" b="0" strike="noStrike" spc="-1">
                <a:solidFill>
                  <a:srgbClr val="000000"/>
                </a:solidFill>
                <a:latin typeface="+mn-lt"/>
                <a:ea typeface="+mn-ea"/>
              </a:rPr>
              <a:t>10</a:t>
            </a:fld>
            <a:endParaRPr lang="en-IN" sz="1200" b="0" strike="noStrike" spc="-1">
              <a:latin typeface="Times New Roman"/>
            </a:endParaRPr>
          </a:p>
        </p:txBody>
      </p:sp>
      <p:sp>
        <p:nvSpPr>
          <p:cNvPr id="246" name="PlaceHolder 4"/>
          <p:cNvSpPr>
            <a:spLocks noGrp="1"/>
          </p:cNvSpPr>
          <p:nvPr>
            <p:ph type="hdr"/>
          </p:nvPr>
        </p:nvSpPr>
        <p:spPr>
          <a:xfrm>
            <a:off x="0" y="0"/>
            <a:ext cx="2971440" cy="456840"/>
          </a:xfrm>
          <a:prstGeom prst="rect">
            <a:avLst/>
          </a:prstGeom>
          <a:noFill/>
          <a:ln w="0">
            <a:noFill/>
          </a:ln>
        </p:spPr>
        <p:txBody>
          <a:bodyPr lIns="90000" tIns="45000" rIns="90000" bIns="45000" anchor="t">
            <a:noAutofit/>
          </a:bodyPr>
          <a:lstStyle/>
          <a:p>
            <a:pPr>
              <a:lnSpc>
                <a:spcPct val="100000"/>
              </a:lnSpc>
              <a:buNone/>
            </a:pPr>
            <a:r>
              <a:rPr lang="en-US" sz="1200" b="0" strike="noStrike" spc="-1">
                <a:solidFill>
                  <a:srgbClr val="000000"/>
                </a:solidFill>
                <a:latin typeface="+mn-lt"/>
                <a:ea typeface="+mn-ea"/>
              </a:rPr>
              <a:t>2018 - 19 Phase II</a:t>
            </a:r>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27" name="PlaceHolder 2"/>
          <p:cNvSpPr>
            <a:spLocks noGrp="1"/>
          </p:cNvSpPr>
          <p:nvPr>
            <p:ph/>
          </p:nvPr>
        </p:nvSpPr>
        <p:spPr>
          <a:xfrm>
            <a:off x="457200" y="1200240"/>
            <a:ext cx="822924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28" name="PlaceHolder 3"/>
          <p:cNvSpPr>
            <a:spLocks noGrp="1"/>
          </p:cNvSpPr>
          <p:nvPr>
            <p:ph/>
          </p:nvPr>
        </p:nvSpPr>
        <p:spPr>
          <a:xfrm>
            <a:off x="457200" y="2973240"/>
            <a:ext cx="822924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30"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1"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2" name="PlaceHolder 4"/>
          <p:cNvSpPr>
            <a:spLocks noGrp="1"/>
          </p:cNvSpPr>
          <p:nvPr>
            <p:ph/>
          </p:nvPr>
        </p:nvSpPr>
        <p:spPr>
          <a:xfrm>
            <a:off x="457200" y="2973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3" name="PlaceHolder 5"/>
          <p:cNvSpPr>
            <a:spLocks noGrp="1"/>
          </p:cNvSpPr>
          <p:nvPr>
            <p:ph/>
          </p:nvPr>
        </p:nvSpPr>
        <p:spPr>
          <a:xfrm>
            <a:off x="4674240" y="2973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35" name="PlaceHolder 2"/>
          <p:cNvSpPr>
            <a:spLocks noGrp="1"/>
          </p:cNvSpPr>
          <p:nvPr>
            <p:ph/>
          </p:nvPr>
        </p:nvSpPr>
        <p:spPr>
          <a:xfrm>
            <a:off x="457200" y="1200240"/>
            <a:ext cx="26496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6" name="PlaceHolder 3"/>
          <p:cNvSpPr>
            <a:spLocks noGrp="1"/>
          </p:cNvSpPr>
          <p:nvPr>
            <p:ph/>
          </p:nvPr>
        </p:nvSpPr>
        <p:spPr>
          <a:xfrm>
            <a:off x="3239640" y="1200240"/>
            <a:ext cx="26496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7" name="PlaceHolder 4"/>
          <p:cNvSpPr>
            <a:spLocks noGrp="1"/>
          </p:cNvSpPr>
          <p:nvPr>
            <p:ph/>
          </p:nvPr>
        </p:nvSpPr>
        <p:spPr>
          <a:xfrm>
            <a:off x="6022080" y="1200240"/>
            <a:ext cx="26496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8" name="PlaceHolder 5"/>
          <p:cNvSpPr>
            <a:spLocks noGrp="1"/>
          </p:cNvSpPr>
          <p:nvPr>
            <p:ph/>
          </p:nvPr>
        </p:nvSpPr>
        <p:spPr>
          <a:xfrm>
            <a:off x="457200" y="2973240"/>
            <a:ext cx="26496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9" name="PlaceHolder 6"/>
          <p:cNvSpPr>
            <a:spLocks noGrp="1"/>
          </p:cNvSpPr>
          <p:nvPr>
            <p:ph/>
          </p:nvPr>
        </p:nvSpPr>
        <p:spPr>
          <a:xfrm>
            <a:off x="3239640" y="2973240"/>
            <a:ext cx="26496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40" name="PlaceHolder 7"/>
          <p:cNvSpPr>
            <a:spLocks noGrp="1"/>
          </p:cNvSpPr>
          <p:nvPr>
            <p:ph/>
          </p:nvPr>
        </p:nvSpPr>
        <p:spPr>
          <a:xfrm>
            <a:off x="6022080" y="2973240"/>
            <a:ext cx="26496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5/7/2022</a:t>
            </a:fld>
            <a:endParaRPr lang="en-US"/>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extLst>
      <p:ext uri="{BB962C8B-B14F-4D97-AF65-F5344CB8AC3E}">
        <p14:creationId xmlns:p14="http://schemas.microsoft.com/office/powerpoint/2010/main" val="2693647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5/7/2022</a:t>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extLst>
      <p:ext uri="{BB962C8B-B14F-4D97-AF65-F5344CB8AC3E}">
        <p14:creationId xmlns:p14="http://schemas.microsoft.com/office/powerpoint/2010/main" val="1681908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47" name="PlaceHolder 2"/>
          <p:cNvSpPr>
            <a:spLocks noGrp="1"/>
          </p:cNvSpPr>
          <p:nvPr>
            <p:ph type="subTitle"/>
          </p:nvPr>
        </p:nvSpPr>
        <p:spPr>
          <a:xfrm>
            <a:off x="457200" y="1200240"/>
            <a:ext cx="8229240" cy="33940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49" name="PlaceHolder 2"/>
          <p:cNvSpPr>
            <a:spLocks noGrp="1"/>
          </p:cNvSpPr>
          <p:nvPr>
            <p:ph/>
          </p:nvPr>
        </p:nvSpPr>
        <p:spPr>
          <a:xfrm>
            <a:off x="457200" y="1200240"/>
            <a:ext cx="8229240" cy="33940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51" name="PlaceHolder 2"/>
          <p:cNvSpPr>
            <a:spLocks noGrp="1"/>
          </p:cNvSpPr>
          <p:nvPr>
            <p:ph/>
          </p:nvPr>
        </p:nvSpPr>
        <p:spPr>
          <a:xfrm>
            <a:off x="457200" y="1200240"/>
            <a:ext cx="4015800" cy="33940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52" name="PlaceHolder 3"/>
          <p:cNvSpPr>
            <a:spLocks noGrp="1"/>
          </p:cNvSpPr>
          <p:nvPr>
            <p:ph/>
          </p:nvPr>
        </p:nvSpPr>
        <p:spPr>
          <a:xfrm>
            <a:off x="4674240" y="1200240"/>
            <a:ext cx="4015800" cy="33940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6" name="PlaceHolder 2"/>
          <p:cNvSpPr>
            <a:spLocks noGrp="1"/>
          </p:cNvSpPr>
          <p:nvPr>
            <p:ph type="subTitle"/>
          </p:nvPr>
        </p:nvSpPr>
        <p:spPr>
          <a:xfrm>
            <a:off x="457200" y="1200240"/>
            <a:ext cx="8229240" cy="33940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920"/>
            <a:ext cx="8229240" cy="397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56"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57" name="PlaceHolder 3"/>
          <p:cNvSpPr>
            <a:spLocks noGrp="1"/>
          </p:cNvSpPr>
          <p:nvPr>
            <p:ph/>
          </p:nvPr>
        </p:nvSpPr>
        <p:spPr>
          <a:xfrm>
            <a:off x="4674240" y="1200240"/>
            <a:ext cx="4015800" cy="33940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58" name="PlaceHolder 4"/>
          <p:cNvSpPr>
            <a:spLocks noGrp="1"/>
          </p:cNvSpPr>
          <p:nvPr>
            <p:ph/>
          </p:nvPr>
        </p:nvSpPr>
        <p:spPr>
          <a:xfrm>
            <a:off x="457200" y="2973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60" name="PlaceHolder 2"/>
          <p:cNvSpPr>
            <a:spLocks noGrp="1"/>
          </p:cNvSpPr>
          <p:nvPr>
            <p:ph/>
          </p:nvPr>
        </p:nvSpPr>
        <p:spPr>
          <a:xfrm>
            <a:off x="457200" y="1200240"/>
            <a:ext cx="4015800" cy="33940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61"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62" name="PlaceHolder 4"/>
          <p:cNvSpPr>
            <a:spLocks noGrp="1"/>
          </p:cNvSpPr>
          <p:nvPr>
            <p:ph/>
          </p:nvPr>
        </p:nvSpPr>
        <p:spPr>
          <a:xfrm>
            <a:off x="4674240" y="2973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64"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65"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66" name="PlaceHolder 4"/>
          <p:cNvSpPr>
            <a:spLocks noGrp="1"/>
          </p:cNvSpPr>
          <p:nvPr>
            <p:ph/>
          </p:nvPr>
        </p:nvSpPr>
        <p:spPr>
          <a:xfrm>
            <a:off x="457200" y="2973240"/>
            <a:ext cx="822924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68" name="PlaceHolder 2"/>
          <p:cNvSpPr>
            <a:spLocks noGrp="1"/>
          </p:cNvSpPr>
          <p:nvPr>
            <p:ph/>
          </p:nvPr>
        </p:nvSpPr>
        <p:spPr>
          <a:xfrm>
            <a:off x="457200" y="1200240"/>
            <a:ext cx="822924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69" name="PlaceHolder 3"/>
          <p:cNvSpPr>
            <a:spLocks noGrp="1"/>
          </p:cNvSpPr>
          <p:nvPr>
            <p:ph/>
          </p:nvPr>
        </p:nvSpPr>
        <p:spPr>
          <a:xfrm>
            <a:off x="457200" y="2973240"/>
            <a:ext cx="822924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71"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72"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73" name="PlaceHolder 4"/>
          <p:cNvSpPr>
            <a:spLocks noGrp="1"/>
          </p:cNvSpPr>
          <p:nvPr>
            <p:ph/>
          </p:nvPr>
        </p:nvSpPr>
        <p:spPr>
          <a:xfrm>
            <a:off x="457200" y="2973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74" name="PlaceHolder 5"/>
          <p:cNvSpPr>
            <a:spLocks noGrp="1"/>
          </p:cNvSpPr>
          <p:nvPr>
            <p:ph/>
          </p:nvPr>
        </p:nvSpPr>
        <p:spPr>
          <a:xfrm>
            <a:off x="4674240" y="2973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76" name="PlaceHolder 2"/>
          <p:cNvSpPr>
            <a:spLocks noGrp="1"/>
          </p:cNvSpPr>
          <p:nvPr>
            <p:ph/>
          </p:nvPr>
        </p:nvSpPr>
        <p:spPr>
          <a:xfrm>
            <a:off x="457200" y="1200240"/>
            <a:ext cx="26496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77" name="PlaceHolder 3"/>
          <p:cNvSpPr>
            <a:spLocks noGrp="1"/>
          </p:cNvSpPr>
          <p:nvPr>
            <p:ph/>
          </p:nvPr>
        </p:nvSpPr>
        <p:spPr>
          <a:xfrm>
            <a:off x="3239640" y="1200240"/>
            <a:ext cx="26496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78" name="PlaceHolder 4"/>
          <p:cNvSpPr>
            <a:spLocks noGrp="1"/>
          </p:cNvSpPr>
          <p:nvPr>
            <p:ph/>
          </p:nvPr>
        </p:nvSpPr>
        <p:spPr>
          <a:xfrm>
            <a:off x="6022080" y="1200240"/>
            <a:ext cx="26496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79" name="PlaceHolder 5"/>
          <p:cNvSpPr>
            <a:spLocks noGrp="1"/>
          </p:cNvSpPr>
          <p:nvPr>
            <p:ph/>
          </p:nvPr>
        </p:nvSpPr>
        <p:spPr>
          <a:xfrm>
            <a:off x="457200" y="2973240"/>
            <a:ext cx="26496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80" name="PlaceHolder 6"/>
          <p:cNvSpPr>
            <a:spLocks noGrp="1"/>
          </p:cNvSpPr>
          <p:nvPr>
            <p:ph/>
          </p:nvPr>
        </p:nvSpPr>
        <p:spPr>
          <a:xfrm>
            <a:off x="3239640" y="2973240"/>
            <a:ext cx="26496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81" name="PlaceHolder 7"/>
          <p:cNvSpPr>
            <a:spLocks noGrp="1"/>
          </p:cNvSpPr>
          <p:nvPr>
            <p:ph/>
          </p:nvPr>
        </p:nvSpPr>
        <p:spPr>
          <a:xfrm>
            <a:off x="6022080" y="2973240"/>
            <a:ext cx="26496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5/7/2022</a:t>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extLst>
      <p:ext uri="{BB962C8B-B14F-4D97-AF65-F5344CB8AC3E}">
        <p14:creationId xmlns:p14="http://schemas.microsoft.com/office/powerpoint/2010/main" val="308970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8" name="PlaceHolder 2"/>
          <p:cNvSpPr>
            <a:spLocks noGrp="1"/>
          </p:cNvSpPr>
          <p:nvPr>
            <p:ph/>
          </p:nvPr>
        </p:nvSpPr>
        <p:spPr>
          <a:xfrm>
            <a:off x="457200" y="1200240"/>
            <a:ext cx="8229240" cy="33940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10" name="PlaceHolder 2"/>
          <p:cNvSpPr>
            <a:spLocks noGrp="1"/>
          </p:cNvSpPr>
          <p:nvPr>
            <p:ph/>
          </p:nvPr>
        </p:nvSpPr>
        <p:spPr>
          <a:xfrm>
            <a:off x="457200" y="1200240"/>
            <a:ext cx="4015800" cy="33940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11" name="PlaceHolder 3"/>
          <p:cNvSpPr>
            <a:spLocks noGrp="1"/>
          </p:cNvSpPr>
          <p:nvPr>
            <p:ph/>
          </p:nvPr>
        </p:nvSpPr>
        <p:spPr>
          <a:xfrm>
            <a:off x="4674240" y="1200240"/>
            <a:ext cx="4015800" cy="33940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920"/>
            <a:ext cx="8229240" cy="397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15"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16" name="PlaceHolder 3"/>
          <p:cNvSpPr>
            <a:spLocks noGrp="1"/>
          </p:cNvSpPr>
          <p:nvPr>
            <p:ph/>
          </p:nvPr>
        </p:nvSpPr>
        <p:spPr>
          <a:xfrm>
            <a:off x="4674240" y="1200240"/>
            <a:ext cx="4015800" cy="33940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17" name="PlaceHolder 4"/>
          <p:cNvSpPr>
            <a:spLocks noGrp="1"/>
          </p:cNvSpPr>
          <p:nvPr>
            <p:ph/>
          </p:nvPr>
        </p:nvSpPr>
        <p:spPr>
          <a:xfrm>
            <a:off x="457200" y="2973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19" name="PlaceHolder 2"/>
          <p:cNvSpPr>
            <a:spLocks noGrp="1"/>
          </p:cNvSpPr>
          <p:nvPr>
            <p:ph/>
          </p:nvPr>
        </p:nvSpPr>
        <p:spPr>
          <a:xfrm>
            <a:off x="457200" y="1200240"/>
            <a:ext cx="4015800" cy="33940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20"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21" name="PlaceHolder 4"/>
          <p:cNvSpPr>
            <a:spLocks noGrp="1"/>
          </p:cNvSpPr>
          <p:nvPr>
            <p:ph/>
          </p:nvPr>
        </p:nvSpPr>
        <p:spPr>
          <a:xfrm>
            <a:off x="4674240" y="2973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23"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24"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25" name="PlaceHolder 4"/>
          <p:cNvSpPr>
            <a:spLocks noGrp="1"/>
          </p:cNvSpPr>
          <p:nvPr>
            <p:ph/>
          </p:nvPr>
        </p:nvSpPr>
        <p:spPr>
          <a:xfrm>
            <a:off x="457200" y="2973240"/>
            <a:ext cx="8229240" cy="16189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597680"/>
            <a:ext cx="7772040" cy="1102320"/>
          </a:xfrm>
          <a:prstGeom prst="rect">
            <a:avLst/>
          </a:prstGeom>
          <a:noFill/>
          <a:ln w="0">
            <a:noFill/>
          </a:ln>
        </p:spPr>
        <p:txBody>
          <a:bodyPr anchor="ctr">
            <a:noAutofit/>
          </a:bodyPr>
          <a:lstStyle/>
          <a:p>
            <a:pPr algn="ctr">
              <a:lnSpc>
                <a:spcPct val="100000"/>
              </a:lnSpc>
              <a:buNone/>
            </a:pPr>
            <a:r>
              <a:rPr lang="en-US" sz="4400" b="0" strike="noStrike" spc="-1">
                <a:solidFill>
                  <a:srgbClr val="000000"/>
                </a:solidFill>
                <a:latin typeface="Calibri"/>
              </a:rPr>
              <a:t>Click to edit Master title style</a:t>
            </a:r>
            <a:endParaRPr lang="en-IN" sz="4400" b="0" strike="noStrike" spc="-1">
              <a:solidFill>
                <a:srgbClr val="000000"/>
              </a:solidFill>
              <a:latin typeface="Calibri"/>
            </a:endParaRPr>
          </a:p>
        </p:txBody>
      </p:sp>
      <p:sp>
        <p:nvSpPr>
          <p:cNvPr id="6" name="PlaceHolder 2"/>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fld id="{44560013-8A7C-4DA5-B926-28BB74D5D9B6}" type="datetime1">
              <a:rPr lang="en-US" sz="1200" b="0" strike="noStrike" spc="-1">
                <a:solidFill>
                  <a:srgbClr val="8B8B8B"/>
                </a:solidFill>
                <a:latin typeface="Calibri"/>
              </a:rPr>
              <a:t>5/7/2022</a:t>
            </a:fld>
            <a:endParaRPr lang="en-IN" sz="1200" b="0" strike="noStrike" spc="-1">
              <a:latin typeface="Times New Roman"/>
            </a:endParaRPr>
          </a:p>
        </p:txBody>
      </p:sp>
      <p:sp>
        <p:nvSpPr>
          <p:cNvPr id="2" name="PlaceHolder 3"/>
          <p:cNvSpPr>
            <a:spLocks noGrp="1"/>
          </p:cNvSpPr>
          <p:nvPr>
            <p:ph type="ftr"/>
          </p:nvPr>
        </p:nvSpPr>
        <p:spPr>
          <a:xfrm>
            <a:off x="3124080" y="4767120"/>
            <a:ext cx="2895120" cy="273600"/>
          </a:xfrm>
          <a:prstGeom prst="rect">
            <a:avLst/>
          </a:prstGeom>
          <a:noFill/>
          <a:ln w="0">
            <a:noFill/>
          </a:ln>
        </p:spPr>
        <p:txBody>
          <a:bodyPr anchor="ctr">
            <a:noAutofit/>
          </a:bodyPr>
          <a:lstStyle/>
          <a:p>
            <a:pPr algn="r">
              <a:lnSpc>
                <a:spcPct val="100000"/>
              </a:lnSpc>
              <a:buNone/>
            </a:pPr>
            <a:r>
              <a:rPr lang="en-US" sz="1200" b="0" strike="noStrike" spc="-1">
                <a:solidFill>
                  <a:srgbClr val="1F497D"/>
                </a:solidFill>
                <a:latin typeface="Calibri"/>
              </a:rPr>
              <a:t>Department of CSE, Vemana IT</a:t>
            </a:r>
            <a:endParaRPr lang="en-IN" sz="1200" b="0" strike="noStrike" spc="-1">
              <a:latin typeface="Times New Roman"/>
            </a:endParaRPr>
          </a:p>
        </p:txBody>
      </p:sp>
      <p:sp>
        <p:nvSpPr>
          <p:cNvPr id="3" name="PlaceHolder 4"/>
          <p:cNvSpPr>
            <a:spLocks noGrp="1"/>
          </p:cNvSpPr>
          <p:nvPr>
            <p:ph type="sldNum"/>
          </p:nvPr>
        </p:nvSpPr>
        <p:spPr>
          <a:xfrm>
            <a:off x="6553080" y="4767120"/>
            <a:ext cx="2133360" cy="273600"/>
          </a:xfrm>
          <a:prstGeom prst="rect">
            <a:avLst/>
          </a:prstGeom>
          <a:noFill/>
          <a:ln w="0">
            <a:noFill/>
          </a:ln>
        </p:spPr>
        <p:txBody>
          <a:bodyPr anchor="ctr">
            <a:noAutofit/>
          </a:bodyPr>
          <a:lstStyle/>
          <a:p>
            <a:pPr algn="r">
              <a:lnSpc>
                <a:spcPct val="100000"/>
              </a:lnSpc>
              <a:buNone/>
            </a:pPr>
            <a:fld id="{9E40D27F-D0D6-456A-A8E4-45BE3521C6FD}" type="slidenum">
              <a:rPr lang="en-US" sz="1200" b="0" strike="noStrike" spc="-1">
                <a:solidFill>
                  <a:srgbClr val="1F497D"/>
                </a:solidFill>
                <a:latin typeface="Calibri"/>
              </a:rPr>
              <a:t>‹#›</a:t>
            </a:fld>
            <a:endParaRPr lang="en-IN" sz="1200" b="0" strike="noStrike" spc="-1">
              <a:latin typeface="Times New Roman"/>
            </a:endParaRP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IN"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IN"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920"/>
            <a:ext cx="8229240" cy="856800"/>
          </a:xfrm>
          <a:prstGeom prst="rect">
            <a:avLst/>
          </a:prstGeom>
          <a:noFill/>
          <a:ln w="0">
            <a:noFill/>
          </a:ln>
        </p:spPr>
        <p:txBody>
          <a:bodyPr anchor="ctr">
            <a:noAutofit/>
          </a:bodyPr>
          <a:lstStyle/>
          <a:p>
            <a:pPr algn="ctr">
              <a:lnSpc>
                <a:spcPct val="100000"/>
              </a:lnSpc>
              <a:buNone/>
            </a:pPr>
            <a:r>
              <a:rPr lang="en-US" sz="4400" b="0" strike="noStrike" spc="-1">
                <a:solidFill>
                  <a:srgbClr val="000000"/>
                </a:solidFill>
                <a:latin typeface="Calibri"/>
              </a:rPr>
              <a:t>Click to edit Master title style</a:t>
            </a:r>
            <a:endParaRPr lang="en-IN" sz="4400" b="0" strike="noStrike" spc="-1">
              <a:solidFill>
                <a:srgbClr val="000000"/>
              </a:solidFill>
              <a:latin typeface="Calibri"/>
            </a:endParaRPr>
          </a:p>
        </p:txBody>
      </p:sp>
      <p:sp>
        <p:nvSpPr>
          <p:cNvPr id="42" name="PlaceHolder 2"/>
          <p:cNvSpPr>
            <a:spLocks noGrp="1"/>
          </p:cNvSpPr>
          <p:nvPr>
            <p:ph type="body"/>
          </p:nvPr>
        </p:nvSpPr>
        <p:spPr>
          <a:xfrm>
            <a:off x="457200" y="1200240"/>
            <a:ext cx="8229240" cy="3394080"/>
          </a:xfrm>
          <a:prstGeom prst="rect">
            <a:avLst/>
          </a:prstGeom>
          <a:noFill/>
          <a:ln w="0">
            <a:noFill/>
          </a:ln>
        </p:spPr>
        <p:txBody>
          <a:bodyPr anchor="t">
            <a:noAutofit/>
          </a:bodyPr>
          <a:lstStyle/>
          <a:p>
            <a:pPr marL="343080" indent="-34308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endParaRPr lang="en-IN" sz="3200" b="0" strike="noStrike" spc="-1">
              <a:solidFill>
                <a:srgbClr val="000000"/>
              </a:solidFill>
              <a:latin typeface="Calibri"/>
            </a:endParaRPr>
          </a:p>
          <a:p>
            <a:pPr marL="743040" lvl="1" indent="-285840">
              <a:lnSpc>
                <a:spcPct val="100000"/>
              </a:lnSpc>
              <a:spcBef>
                <a:spcPts val="561"/>
              </a:spcBef>
              <a:buClr>
                <a:srgbClr val="000000"/>
              </a:buClr>
              <a:buFont typeface="Arial"/>
              <a:buChar char="–"/>
            </a:pPr>
            <a:r>
              <a:rPr lang="en-US" sz="2800" b="0" strike="noStrike" spc="-1">
                <a:solidFill>
                  <a:srgbClr val="000000"/>
                </a:solidFill>
                <a:latin typeface="Calibri"/>
              </a:rPr>
              <a:t>Second level</a:t>
            </a:r>
            <a:endParaRPr lang="en-IN" sz="2800" b="0" strike="noStrike" spc="-1">
              <a:solidFill>
                <a:srgbClr val="000000"/>
              </a:solidFill>
              <a:latin typeface="Calibri"/>
            </a:endParaRPr>
          </a:p>
          <a:p>
            <a:pPr marL="1143000" lvl="2" indent="-228600">
              <a:lnSpc>
                <a:spcPct val="100000"/>
              </a:lnSpc>
              <a:spcBef>
                <a:spcPts val="479"/>
              </a:spcBef>
              <a:buClr>
                <a:srgbClr val="000000"/>
              </a:buClr>
              <a:buFont typeface="Arial"/>
              <a:buChar char="•"/>
            </a:pPr>
            <a:r>
              <a:rPr lang="en-US" sz="2400" b="0" strike="noStrike" spc="-1">
                <a:solidFill>
                  <a:srgbClr val="000000"/>
                </a:solidFill>
                <a:latin typeface="Calibri"/>
              </a:rPr>
              <a:t>Third level</a:t>
            </a:r>
            <a:endParaRPr lang="en-IN" sz="2400" b="0" strike="noStrike" spc="-1">
              <a:solidFill>
                <a:srgbClr val="000000"/>
              </a:solidFill>
              <a:latin typeface="Calibri"/>
            </a:endParaRPr>
          </a:p>
          <a:p>
            <a:pPr marL="1600200" lvl="3" indent="-228600">
              <a:lnSpc>
                <a:spcPct val="100000"/>
              </a:lnSpc>
              <a:spcBef>
                <a:spcPts val="400"/>
              </a:spcBef>
              <a:buClr>
                <a:srgbClr val="000000"/>
              </a:buClr>
              <a:buFont typeface="Arial"/>
              <a:buChar char="–"/>
            </a:pPr>
            <a:r>
              <a:rPr lang="en-US" sz="2000" b="0" strike="noStrike" spc="-1">
                <a:solidFill>
                  <a:srgbClr val="000000"/>
                </a:solidFill>
                <a:latin typeface="Calibri"/>
              </a:rPr>
              <a:t>Fourth level</a:t>
            </a:r>
            <a:endParaRPr lang="en-IN" sz="2000" b="0" strike="noStrike" spc="-1">
              <a:solidFill>
                <a:srgbClr val="000000"/>
              </a:solidFill>
              <a:latin typeface="Calibri"/>
            </a:endParaRPr>
          </a:p>
          <a:p>
            <a:pPr marL="2057400" lvl="4" indent="-228600">
              <a:lnSpc>
                <a:spcPct val="100000"/>
              </a:lnSpc>
              <a:spcBef>
                <a:spcPts val="400"/>
              </a:spcBef>
              <a:buClr>
                <a:srgbClr val="000000"/>
              </a:buClr>
              <a:buFont typeface="Arial"/>
              <a:buChar char="»"/>
            </a:pPr>
            <a:r>
              <a:rPr lang="en-US" sz="2000" b="0" strike="noStrike" spc="-1">
                <a:solidFill>
                  <a:srgbClr val="000000"/>
                </a:solidFill>
                <a:latin typeface="Calibri"/>
              </a:rPr>
              <a:t>Fifth level</a:t>
            </a:r>
            <a:endParaRPr lang="en-IN" sz="2000" b="0" strike="noStrike" spc="-1">
              <a:solidFill>
                <a:srgbClr val="000000"/>
              </a:solidFill>
              <a:latin typeface="Calibri"/>
            </a:endParaRPr>
          </a:p>
        </p:txBody>
      </p:sp>
      <p:sp>
        <p:nvSpPr>
          <p:cNvPr id="43" name="PlaceHolder 3"/>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fld id="{84E6FD28-58FD-4833-9309-4F3202A3C402}" type="datetime1">
              <a:rPr lang="en-US" sz="1200" b="0" strike="noStrike" spc="-1">
                <a:solidFill>
                  <a:srgbClr val="8B8B8B"/>
                </a:solidFill>
                <a:latin typeface="Calibri"/>
              </a:rPr>
              <a:t>5/7/2022</a:t>
            </a:fld>
            <a:endParaRPr lang="en-IN" sz="1200" b="0" strike="noStrike" spc="-1">
              <a:latin typeface="Times New Roman"/>
            </a:endParaRPr>
          </a:p>
        </p:txBody>
      </p:sp>
      <p:sp>
        <p:nvSpPr>
          <p:cNvPr id="44" name="PlaceHolder 4"/>
          <p:cNvSpPr>
            <a:spLocks noGrp="1"/>
          </p:cNvSpPr>
          <p:nvPr>
            <p:ph type="ftr"/>
          </p:nvPr>
        </p:nvSpPr>
        <p:spPr>
          <a:xfrm>
            <a:off x="3124080" y="4767120"/>
            <a:ext cx="28951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45" name="PlaceHolder 5"/>
          <p:cNvSpPr>
            <a:spLocks noGrp="1"/>
          </p:cNvSpPr>
          <p:nvPr>
            <p:ph type="sldNum"/>
          </p:nvPr>
        </p:nvSpPr>
        <p:spPr>
          <a:xfrm>
            <a:off x="6553080" y="4767120"/>
            <a:ext cx="2133360" cy="273600"/>
          </a:xfrm>
          <a:prstGeom prst="rect">
            <a:avLst/>
          </a:prstGeom>
          <a:noFill/>
          <a:ln w="0">
            <a:noFill/>
          </a:ln>
        </p:spPr>
        <p:txBody>
          <a:bodyPr anchor="ctr">
            <a:noAutofit/>
          </a:bodyPr>
          <a:lstStyle/>
          <a:p>
            <a:pPr algn="ctr">
              <a:lnSpc>
                <a:spcPct val="100000"/>
              </a:lnSpc>
              <a:buNone/>
            </a:pPr>
            <a:fld id="{E03FA047-BA12-4123-A4A4-218C0B27A19F}" type="slidenum">
              <a:rPr lang="en-US" sz="1400" b="1" strike="noStrike" spc="-1">
                <a:solidFill>
                  <a:srgbClr val="FFFFFF"/>
                </a:solidFill>
                <a:latin typeface="Calibri"/>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4.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txBox="1"/>
          <p:nvPr/>
        </p:nvSpPr>
        <p:spPr>
          <a:xfrm>
            <a:off x="228599" y="3139690"/>
            <a:ext cx="8737779" cy="1901417"/>
          </a:xfrm>
          <a:prstGeom prst="rect">
            <a:avLst/>
          </a:prstGeom>
          <a:solidFill>
            <a:schemeClr val="bg1"/>
          </a:solidFill>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By</a:t>
            </a:r>
            <a:endParaRPr lang="en-US" sz="2000" b="1" dirty="0">
              <a:latin typeface="Times New Roman" panose="02020603050405020304" pitchFamily="18" charset="0"/>
              <a:cs typeface="Times New Roman" panose="02020603050405020304" pitchFamily="18" charset="0"/>
            </a:endParaRPr>
          </a:p>
          <a:p>
            <a:pPr>
              <a:lnSpc>
                <a:spcPct val="100000"/>
              </a:lnSpc>
              <a:spcBef>
                <a:spcPts val="400"/>
              </a:spcBef>
              <a:buNone/>
              <a:tabLst>
                <a:tab pos="0" algn="l"/>
              </a:tabLst>
            </a:pPr>
            <a:r>
              <a:rPr lang="en-US" sz="2000" b="1" strike="noStrike" spc="-1" dirty="0">
                <a:solidFill>
                  <a:srgbClr val="000000"/>
                </a:solidFill>
                <a:latin typeface="Times New Roman"/>
              </a:rPr>
              <a:t>Adithya Sunder-1VI18CS002</a:t>
            </a:r>
            <a:endParaRPr lang="en-IN" sz="2000" b="0" strike="noStrike" spc="-1" dirty="0">
              <a:latin typeface="Arial"/>
            </a:endParaRPr>
          </a:p>
          <a:p>
            <a:pPr>
              <a:lnSpc>
                <a:spcPct val="100000"/>
              </a:lnSpc>
              <a:spcBef>
                <a:spcPts val="400"/>
              </a:spcBef>
              <a:buNone/>
              <a:tabLst>
                <a:tab pos="0" algn="l"/>
              </a:tabLst>
            </a:pPr>
            <a:r>
              <a:rPr lang="en-US" sz="2000" b="1" strike="noStrike" spc="-1" dirty="0" err="1">
                <a:solidFill>
                  <a:srgbClr val="000000"/>
                </a:solidFill>
                <a:latin typeface="Times New Roman"/>
              </a:rPr>
              <a:t>Nithin</a:t>
            </a:r>
            <a:r>
              <a:rPr lang="en-US" sz="2000" b="1" strike="noStrike" spc="-1" dirty="0">
                <a:solidFill>
                  <a:srgbClr val="000000"/>
                </a:solidFill>
                <a:latin typeface="Times New Roman"/>
              </a:rPr>
              <a:t> Kumar B- 1VI18CS069</a:t>
            </a:r>
            <a:endParaRPr lang="en-IN" sz="2000" b="0" strike="noStrike" spc="-1" dirty="0">
              <a:latin typeface="Arial"/>
            </a:endParaRPr>
          </a:p>
          <a:p>
            <a:pPr>
              <a:lnSpc>
                <a:spcPct val="100000"/>
              </a:lnSpc>
              <a:spcBef>
                <a:spcPts val="400"/>
              </a:spcBef>
              <a:buNone/>
              <a:tabLst>
                <a:tab pos="0" algn="l"/>
              </a:tabLst>
            </a:pPr>
            <a:r>
              <a:rPr lang="en-US" sz="2000" b="1" strike="noStrike" spc="-1" dirty="0">
                <a:solidFill>
                  <a:srgbClr val="000000"/>
                </a:solidFill>
                <a:latin typeface="Times New Roman"/>
              </a:rPr>
              <a:t>Santhosh B Rao-1VI18CS094</a:t>
            </a:r>
            <a:endParaRPr lang="en-IN" sz="2000" b="0" strike="noStrike" spc="-1" dirty="0">
              <a:latin typeface="Arial"/>
            </a:endParaRPr>
          </a:p>
          <a:p>
            <a:pPr>
              <a:lnSpc>
                <a:spcPct val="100000"/>
              </a:lnSpc>
              <a:spcBef>
                <a:spcPts val="400"/>
              </a:spcBef>
              <a:buNone/>
              <a:tabLst>
                <a:tab pos="0" algn="l"/>
              </a:tabLst>
            </a:pPr>
            <a:r>
              <a:rPr lang="en-US" sz="2000" b="1" strike="noStrike" spc="-1" dirty="0">
                <a:solidFill>
                  <a:srgbClr val="000000"/>
                </a:solidFill>
                <a:latin typeface="Times New Roman"/>
              </a:rPr>
              <a:t>Shashank P - 1VI18CS099</a:t>
            </a:r>
            <a:endParaRPr lang="en-IN" sz="2000" b="0" strike="noStrike" spc="-1" dirty="0">
              <a:latin typeface="Arial"/>
            </a:endParaRPr>
          </a:p>
          <a:p>
            <a:pPr lvl="0">
              <a:spcBef>
                <a:spcPct val="20000"/>
              </a:spcBef>
            </a:pP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4"/>
          <p:cNvSpPr txBox="1"/>
          <p:nvPr/>
        </p:nvSpPr>
        <p:spPr>
          <a:xfrm>
            <a:off x="5257800" y="3562350"/>
            <a:ext cx="3429000" cy="1066800"/>
          </a:xfrm>
          <a:prstGeom prst="rect">
            <a:avLst/>
          </a:prstGeom>
        </p:spPr>
        <p:txBody>
          <a:bodyPr vert="horz" lIns="91440" tIns="45720" rIns="91440" bIns="45720" rtlCol="0">
            <a:noAutofit/>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Under the Guidance of</a:t>
            </a:r>
            <a:endParaRPr lang="en-US" sz="2000" b="1" dirty="0">
              <a:solidFill>
                <a:srgbClr val="00B050"/>
              </a:solidFill>
              <a:latin typeface="Times New Roman" panose="02020603050405020304" pitchFamily="18" charset="0"/>
              <a:cs typeface="Times New Roman" panose="02020603050405020304" pitchFamily="18" charset="0"/>
            </a:endParaRPr>
          </a:p>
          <a:p>
            <a:pPr algn="ctr">
              <a:lnSpc>
                <a:spcPct val="100000"/>
              </a:lnSpc>
              <a:spcBef>
                <a:spcPts val="400"/>
              </a:spcBef>
              <a:buNone/>
              <a:tabLst>
                <a:tab pos="0" algn="l"/>
              </a:tabLst>
            </a:pPr>
            <a:r>
              <a:rPr lang="en-US" sz="2000" b="1" strike="noStrike" spc="-1" dirty="0">
                <a:solidFill>
                  <a:srgbClr val="000000"/>
                </a:solidFill>
                <a:latin typeface="Times New Roman"/>
              </a:rPr>
              <a:t>	       Mrs.  Mary Vidya John</a:t>
            </a:r>
            <a:endParaRPr lang="en-IN" sz="2000" b="0" strike="noStrike" spc="-1" dirty="0">
              <a:latin typeface="Arial"/>
            </a:endParaRPr>
          </a:p>
          <a:p>
            <a:pPr algn="ctr">
              <a:lnSpc>
                <a:spcPct val="100000"/>
              </a:lnSpc>
              <a:spcBef>
                <a:spcPts val="400"/>
              </a:spcBef>
              <a:buNone/>
              <a:tabLst>
                <a:tab pos="0" algn="l"/>
              </a:tabLst>
            </a:pPr>
            <a:r>
              <a:rPr lang="en-US" sz="2000" b="1" strike="noStrike" spc="-1" dirty="0">
                <a:solidFill>
                  <a:srgbClr val="000000"/>
                </a:solidFill>
                <a:latin typeface="Times New Roman"/>
              </a:rPr>
              <a:t>         Assistant Professor</a:t>
            </a:r>
            <a:endParaRPr lang="en-IN" sz="2000" b="0" strike="noStrike" spc="-1" dirty="0">
              <a:latin typeface="Arial"/>
            </a:endParaRPr>
          </a:p>
        </p:txBody>
      </p:sp>
      <p:sp>
        <p:nvSpPr>
          <p:cNvPr id="9" name="TextBox 8"/>
          <p:cNvSpPr txBox="1"/>
          <p:nvPr/>
        </p:nvSpPr>
        <p:spPr>
          <a:xfrm>
            <a:off x="0" y="2204513"/>
            <a:ext cx="9144000" cy="523220"/>
          </a:xfrm>
          <a:prstGeom prst="rect">
            <a:avLst/>
          </a:prstGeom>
          <a:solidFill>
            <a:schemeClr val="tx2">
              <a:lumMod val="40000"/>
              <a:lumOff val="60000"/>
            </a:schemeClr>
          </a:solidFill>
        </p:spPr>
        <p:txBody>
          <a:bodyPr wrap="square" rtlCol="0" anchor="ctr">
            <a:spAutoFit/>
          </a:bodyPr>
          <a:lstStyle/>
          <a:p>
            <a:pPr algn="ctr">
              <a:lnSpc>
                <a:spcPct val="100000"/>
              </a:lnSpc>
              <a:buNone/>
            </a:pPr>
            <a:r>
              <a:rPr lang="en-US" sz="2800" b="1" strike="noStrike" spc="-1" dirty="0">
                <a:solidFill>
                  <a:srgbClr val="000000"/>
                </a:solidFill>
                <a:latin typeface="Times New Roman"/>
              </a:rPr>
              <a:t>PJ21CS02 - Breast Cancer Detection System</a:t>
            </a:r>
            <a:endParaRPr lang="en-IN" sz="2800" b="0" strike="noStrike" spc="-1" dirty="0">
              <a:latin typeface="Arial"/>
            </a:endParaRPr>
          </a:p>
        </p:txBody>
      </p:sp>
      <p:sp>
        <p:nvSpPr>
          <p:cNvPr id="2" name="TextBox 1"/>
          <p:cNvSpPr txBox="1"/>
          <p:nvPr/>
        </p:nvSpPr>
        <p:spPr>
          <a:xfrm>
            <a:off x="2819400" y="1547543"/>
            <a:ext cx="3009900"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Project Phase-II</a:t>
            </a:r>
          </a:p>
          <a:p>
            <a:pPr algn="ctr"/>
            <a:r>
              <a:rPr lang="en-IN" sz="2000" b="1" dirty="0">
                <a:latin typeface="Times New Roman" panose="02020603050405020304" pitchFamily="18" charset="0"/>
                <a:cs typeface="Times New Roman" panose="02020603050405020304" pitchFamily="18" charset="0"/>
              </a:rPr>
              <a:t>Review-3</a:t>
            </a:r>
          </a:p>
        </p:txBody>
      </p:sp>
      <p:pic>
        <p:nvPicPr>
          <p:cNvPr id="3" name="Picture 2"/>
          <p:cNvPicPr>
            <a:picLocks noChangeAspect="1"/>
          </p:cNvPicPr>
          <p:nvPr/>
        </p:nvPicPr>
        <p:blipFill>
          <a:blip r:embed="rId3"/>
          <a:stretch>
            <a:fillRect/>
          </a:stretch>
        </p:blipFill>
        <p:spPr>
          <a:xfrm>
            <a:off x="76200" y="135755"/>
            <a:ext cx="8890178" cy="9998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p:nvPr>
        </p:nvSpPr>
        <p:spPr>
          <a:xfrm>
            <a:off x="457200" y="1063080"/>
            <a:ext cx="8229240" cy="3289320"/>
          </a:xfrm>
          <a:prstGeom prst="rect">
            <a:avLst/>
          </a:prstGeom>
          <a:noFill/>
          <a:ln w="0">
            <a:noFill/>
          </a:ln>
        </p:spPr>
        <p:txBody>
          <a:bodyPr anchor="t">
            <a:normAutofit/>
          </a:bodyPr>
          <a:lstStyle/>
          <a:p>
            <a:pPr marL="0" indent="0" algn="just">
              <a:lnSpc>
                <a:spcPct val="100000"/>
              </a:lnSpc>
              <a:spcBef>
                <a:spcPts val="320"/>
              </a:spcBef>
              <a:buClr>
                <a:srgbClr val="000000"/>
              </a:buClr>
              <a:buNone/>
            </a:pPr>
            <a:r>
              <a:rPr lang="en-US" sz="1600" b="0" strike="noStrike" spc="-1" dirty="0">
                <a:solidFill>
                  <a:srgbClr val="000000"/>
                </a:solidFill>
                <a:latin typeface="Times New Roman"/>
              </a:rPr>
              <a:t>Considering all the research that has gone into making this proposal, our task is to develop a model which has high:</a:t>
            </a:r>
          </a:p>
          <a:p>
            <a:pPr algn="just">
              <a:lnSpc>
                <a:spcPct val="100000"/>
              </a:lnSpc>
              <a:spcBef>
                <a:spcPts val="320"/>
              </a:spcBef>
              <a:buClr>
                <a:srgbClr val="000000"/>
              </a:buClr>
            </a:pPr>
            <a:r>
              <a:rPr lang="en-US" sz="1600" b="0" strike="noStrike" spc="-1" dirty="0">
                <a:solidFill>
                  <a:srgbClr val="000000"/>
                </a:solidFill>
                <a:latin typeface="Times New Roman"/>
              </a:rPr>
              <a:t>Accuracy</a:t>
            </a:r>
          </a:p>
          <a:p>
            <a:pPr algn="just">
              <a:lnSpc>
                <a:spcPct val="100000"/>
              </a:lnSpc>
              <a:spcBef>
                <a:spcPts val="320"/>
              </a:spcBef>
              <a:buClr>
                <a:srgbClr val="000000"/>
              </a:buClr>
            </a:pPr>
            <a:r>
              <a:rPr lang="en-US" sz="1600" spc="-1" dirty="0">
                <a:solidFill>
                  <a:srgbClr val="000000"/>
                </a:solidFill>
                <a:latin typeface="Times New Roman"/>
              </a:rPr>
              <a:t>Precision</a:t>
            </a:r>
          </a:p>
          <a:p>
            <a:pPr algn="just">
              <a:lnSpc>
                <a:spcPct val="100000"/>
              </a:lnSpc>
              <a:spcBef>
                <a:spcPts val="320"/>
              </a:spcBef>
              <a:buClr>
                <a:srgbClr val="000000"/>
              </a:buClr>
            </a:pPr>
            <a:r>
              <a:rPr lang="en-US" sz="1600" b="0" strike="noStrike" spc="-1" dirty="0">
                <a:solidFill>
                  <a:srgbClr val="000000"/>
                </a:solidFill>
                <a:latin typeface="Times New Roman"/>
              </a:rPr>
              <a:t>Recall</a:t>
            </a:r>
          </a:p>
          <a:p>
            <a:pPr algn="just">
              <a:lnSpc>
                <a:spcPct val="100000"/>
              </a:lnSpc>
              <a:spcBef>
                <a:spcPts val="320"/>
              </a:spcBef>
              <a:buClr>
                <a:srgbClr val="000000"/>
              </a:buClr>
            </a:pPr>
            <a:endParaRPr lang="en-IN" sz="1600" b="0" strike="noStrike" spc="-1" dirty="0">
              <a:solidFill>
                <a:srgbClr val="000000"/>
              </a:solidFill>
              <a:latin typeface="Calibri"/>
            </a:endParaRPr>
          </a:p>
        </p:txBody>
      </p:sp>
      <p:sp>
        <p:nvSpPr>
          <p:cNvPr id="150"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51"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PROBLEM STATEMENT </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52"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53"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54"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55" name="Footer Placeholder 4"/>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endParaRPr lang="en-IN" sz="1400" b="0" strike="noStrike" spc="-1" dirty="0">
              <a:latin typeface="Arial"/>
            </a:endParaRPr>
          </a:p>
        </p:txBody>
      </p:sp>
      <p:sp>
        <p:nvSpPr>
          <p:cNvPr id="9" name="Footer Placeholder 4">
            <a:extLst>
              <a:ext uri="{FF2B5EF4-FFF2-40B4-BE49-F238E27FC236}">
                <a16:creationId xmlns:a16="http://schemas.microsoft.com/office/drawing/2014/main" id="{7463F789-2FE3-BF23-0505-E3F1B49BED03}"/>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p:nvPr>
        </p:nvSpPr>
        <p:spPr>
          <a:xfrm>
            <a:off x="457200" y="1063080"/>
            <a:ext cx="8229240" cy="3289320"/>
          </a:xfrm>
          <a:prstGeom prst="rect">
            <a:avLst/>
          </a:prstGeom>
          <a:noFill/>
          <a:ln w="0">
            <a:noFill/>
          </a:ln>
        </p:spPr>
        <p:txBody>
          <a:bodyPr anchor="t">
            <a:normAutofit/>
          </a:bodyPr>
          <a:lstStyle/>
          <a:p>
            <a:pPr marL="343080" indent="-343080" algn="just">
              <a:lnSpc>
                <a:spcPct val="100000"/>
              </a:lnSpc>
              <a:spcBef>
                <a:spcPts val="320"/>
              </a:spcBef>
              <a:buClr>
                <a:srgbClr val="000000"/>
              </a:buClr>
              <a:buFont typeface="Wingdings" charset="2"/>
              <a:buChar char=""/>
            </a:pPr>
            <a:r>
              <a:rPr lang="en-US" sz="1600" b="1" strike="noStrike" spc="-1" dirty="0">
                <a:solidFill>
                  <a:srgbClr val="000000"/>
                </a:solidFill>
                <a:latin typeface="Times New Roman"/>
              </a:rPr>
              <a:t>Hardware requirements</a:t>
            </a:r>
            <a:endParaRPr lang="en-IN" sz="1600" b="0" strike="noStrike" spc="-1" dirty="0">
              <a:solidFill>
                <a:srgbClr val="000000"/>
              </a:solidFill>
              <a:latin typeface="Calibri"/>
            </a:endParaRPr>
          </a:p>
          <a:p>
            <a:pPr marL="343080" indent="-343080" algn="just">
              <a:lnSpc>
                <a:spcPct val="100000"/>
              </a:lnSpc>
              <a:spcBef>
                <a:spcPts val="320"/>
              </a:spcBef>
              <a:buClr>
                <a:srgbClr val="000000"/>
              </a:buClr>
              <a:buFont typeface="Arial"/>
              <a:buChar char="•"/>
            </a:pPr>
            <a:r>
              <a:rPr lang="en-US" sz="1600" b="0" strike="noStrike" spc="-1" dirty="0">
                <a:solidFill>
                  <a:srgbClr val="000000"/>
                </a:solidFill>
                <a:latin typeface="Times New Roman"/>
              </a:rPr>
              <a:t>i3processor or equivalent.</a:t>
            </a:r>
            <a:endParaRPr lang="en-IN" sz="1600" b="0" strike="noStrike" spc="-1" dirty="0">
              <a:solidFill>
                <a:srgbClr val="000000"/>
              </a:solidFill>
              <a:latin typeface="Calibri"/>
            </a:endParaRPr>
          </a:p>
          <a:p>
            <a:pPr marL="343080" indent="-343080" algn="just">
              <a:lnSpc>
                <a:spcPct val="100000"/>
              </a:lnSpc>
              <a:spcBef>
                <a:spcPts val="320"/>
              </a:spcBef>
              <a:buClr>
                <a:srgbClr val="000000"/>
              </a:buClr>
              <a:buFont typeface="Arial"/>
              <a:buChar char="•"/>
            </a:pPr>
            <a:r>
              <a:rPr lang="en-US" sz="1600" b="0" strike="noStrike" spc="-1" dirty="0">
                <a:solidFill>
                  <a:srgbClr val="000000"/>
                </a:solidFill>
                <a:latin typeface="Times New Roman"/>
              </a:rPr>
              <a:t>RAM- 2GB</a:t>
            </a:r>
            <a:endParaRPr lang="en-IN" sz="1600" b="0" strike="noStrike" spc="-1" dirty="0">
              <a:solidFill>
                <a:srgbClr val="000000"/>
              </a:solidFill>
              <a:latin typeface="Calibri"/>
            </a:endParaRPr>
          </a:p>
          <a:p>
            <a:pPr marL="343080" indent="-343080" algn="just">
              <a:lnSpc>
                <a:spcPct val="100000"/>
              </a:lnSpc>
              <a:spcBef>
                <a:spcPts val="320"/>
              </a:spcBef>
              <a:buClr>
                <a:srgbClr val="000000"/>
              </a:buClr>
              <a:buFont typeface="Wingdings" charset="2"/>
              <a:buChar char=""/>
            </a:pPr>
            <a:r>
              <a:rPr lang="en-US" sz="1600" b="0" strike="noStrike" spc="-1" dirty="0">
                <a:solidFill>
                  <a:srgbClr val="000000"/>
                </a:solidFill>
                <a:latin typeface="Times New Roman"/>
              </a:rPr>
              <a:t> </a:t>
            </a:r>
            <a:r>
              <a:rPr lang="en-US" sz="1600" b="1" strike="noStrike" spc="-1" dirty="0">
                <a:solidFill>
                  <a:srgbClr val="000000"/>
                </a:solidFill>
                <a:latin typeface="Times New Roman"/>
              </a:rPr>
              <a:t>Software requirements</a:t>
            </a:r>
            <a:endParaRPr lang="en-IN" sz="1600" b="0" strike="noStrike" spc="-1" dirty="0">
              <a:solidFill>
                <a:srgbClr val="000000"/>
              </a:solidFill>
              <a:latin typeface="Calibri"/>
            </a:endParaRPr>
          </a:p>
          <a:p>
            <a:pPr marL="343080" indent="-343080" algn="just">
              <a:lnSpc>
                <a:spcPct val="100000"/>
              </a:lnSpc>
              <a:spcBef>
                <a:spcPts val="320"/>
              </a:spcBef>
              <a:buClr>
                <a:srgbClr val="000000"/>
              </a:buClr>
              <a:buFont typeface="Arial"/>
              <a:buChar char="•"/>
            </a:pPr>
            <a:r>
              <a:rPr lang="en-US" sz="1600" b="0" strike="noStrike" spc="-1" dirty="0">
                <a:solidFill>
                  <a:srgbClr val="000000"/>
                </a:solidFill>
                <a:latin typeface="Times New Roman"/>
              </a:rPr>
              <a:t>Any web browsing client (</a:t>
            </a:r>
            <a:r>
              <a:rPr lang="en-US" sz="1600" b="0" strike="noStrike" spc="-1">
                <a:solidFill>
                  <a:srgbClr val="000000"/>
                </a:solidFill>
                <a:latin typeface="Times New Roman"/>
              </a:rPr>
              <a:t>Example- Mic</a:t>
            </a:r>
            <a:r>
              <a:rPr lang="en-US" sz="1600" spc="-1">
                <a:solidFill>
                  <a:srgbClr val="000000"/>
                </a:solidFill>
                <a:latin typeface="Times New Roman"/>
              </a:rPr>
              <a:t>rosoft Edge)</a:t>
            </a:r>
            <a:endParaRPr lang="en-IN" sz="1600" b="0" strike="noStrike" spc="-1" dirty="0">
              <a:solidFill>
                <a:srgbClr val="000000"/>
              </a:solidFill>
              <a:latin typeface="Calibri"/>
            </a:endParaRPr>
          </a:p>
        </p:txBody>
      </p:sp>
      <p:sp>
        <p:nvSpPr>
          <p:cNvPr id="157" name="Date Placeholder 17"/>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58"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SYSTEM SPECIFICATION</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59"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60" name="Date Placeholder 18"/>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61"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 </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62" name="Footer Placeholder 13"/>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endParaRPr lang="en-IN" sz="1400" b="0" strike="noStrike" spc="-1" dirty="0">
              <a:latin typeface="Arial"/>
            </a:endParaRPr>
          </a:p>
        </p:txBody>
      </p:sp>
      <p:sp>
        <p:nvSpPr>
          <p:cNvPr id="9" name="Footer Placeholder 4">
            <a:extLst>
              <a:ext uri="{FF2B5EF4-FFF2-40B4-BE49-F238E27FC236}">
                <a16:creationId xmlns:a16="http://schemas.microsoft.com/office/drawing/2014/main" id="{FD821C5E-2D8B-5ADE-6AA6-609356DF598F}"/>
              </a:ext>
            </a:extLst>
          </p:cNvPr>
          <p:cNvSpPr txBox="1"/>
          <p:nvPr/>
        </p:nvSpPr>
        <p:spPr>
          <a:xfrm>
            <a:off x="8610599" y="4770399"/>
            <a:ext cx="387403" cy="270321"/>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p:nvPr>
        </p:nvSpPr>
        <p:spPr>
          <a:xfrm>
            <a:off x="457200" y="1063080"/>
            <a:ext cx="8229240" cy="3289320"/>
          </a:xfrm>
          <a:prstGeom prst="rect">
            <a:avLst/>
          </a:prstGeom>
          <a:noFill/>
          <a:ln w="0">
            <a:noFill/>
          </a:ln>
        </p:spPr>
        <p:txBody>
          <a:bodyPr anchor="t">
            <a:normAutofit/>
          </a:bodyPr>
          <a:lstStyle/>
          <a:p>
            <a:pPr marL="0" indent="0" algn="just">
              <a:lnSpc>
                <a:spcPct val="100000"/>
              </a:lnSpc>
              <a:spcBef>
                <a:spcPts val="320"/>
              </a:spcBef>
              <a:buClr>
                <a:srgbClr val="000000"/>
              </a:buClr>
              <a:buNone/>
            </a:pPr>
            <a:r>
              <a:rPr lang="en-US" sz="1600" spc="-1" dirty="0">
                <a:solidFill>
                  <a:srgbClr val="000000"/>
                </a:solidFill>
                <a:latin typeface="Times New Roman" panose="02020603050405020304" pitchFamily="18" charset="0"/>
                <a:cs typeface="Times New Roman" panose="02020603050405020304" pitchFamily="18" charset="0"/>
              </a:rPr>
              <a:t>To complete this project, we have delineated the entire process by splitting it into 5 Objectives. They are:</a:t>
            </a:r>
          </a:p>
          <a:p>
            <a:pPr marL="342900" indent="-342900" algn="just">
              <a:lnSpc>
                <a:spcPct val="100000"/>
              </a:lnSpc>
              <a:spcBef>
                <a:spcPts val="320"/>
              </a:spcBef>
              <a:buClr>
                <a:srgbClr val="000000"/>
              </a:buClr>
              <a:buFont typeface="+mj-lt"/>
              <a:buAutoNum type="arabicPeriod"/>
            </a:pPr>
            <a:r>
              <a:rPr lang="en-US" sz="1600" spc="-1" dirty="0">
                <a:solidFill>
                  <a:srgbClr val="000000"/>
                </a:solidFill>
                <a:latin typeface="Times New Roman" panose="02020603050405020304" pitchFamily="18" charset="0"/>
                <a:cs typeface="Times New Roman" panose="02020603050405020304" pitchFamily="18" charset="0"/>
              </a:rPr>
              <a:t>Dataset analysis , Loading Libraries and reading the data from the dataset</a:t>
            </a:r>
          </a:p>
          <a:p>
            <a:pPr marL="342900" indent="-342900" algn="just">
              <a:lnSpc>
                <a:spcPct val="100000"/>
              </a:lnSpc>
              <a:spcBef>
                <a:spcPts val="320"/>
              </a:spcBef>
              <a:buClr>
                <a:srgbClr val="000000"/>
              </a:buClr>
              <a:buFont typeface="+mj-lt"/>
              <a:buAutoNum type="arabicPeriod"/>
            </a:pPr>
            <a:r>
              <a:rPr lang="en-US" sz="1600" b="0" strike="noStrike" spc="-1" dirty="0">
                <a:solidFill>
                  <a:srgbClr val="000000"/>
                </a:solidFill>
                <a:latin typeface="Times New Roman" panose="02020603050405020304" pitchFamily="18" charset="0"/>
                <a:cs typeface="Times New Roman" panose="02020603050405020304" pitchFamily="18" charset="0"/>
              </a:rPr>
              <a:t>Exploratory Data Analysis</a:t>
            </a:r>
          </a:p>
          <a:p>
            <a:pPr marL="342900" indent="-342900" algn="just">
              <a:lnSpc>
                <a:spcPct val="100000"/>
              </a:lnSpc>
              <a:spcBef>
                <a:spcPts val="320"/>
              </a:spcBef>
              <a:buClr>
                <a:srgbClr val="000000"/>
              </a:buClr>
              <a:buFont typeface="+mj-lt"/>
              <a:buAutoNum type="arabicPeriod"/>
            </a:pPr>
            <a:r>
              <a:rPr lang="en-US" sz="1600" spc="-1" dirty="0">
                <a:solidFill>
                  <a:srgbClr val="000000"/>
                </a:solidFill>
                <a:latin typeface="Times New Roman" panose="02020603050405020304" pitchFamily="18" charset="0"/>
                <a:cs typeface="Times New Roman" panose="02020603050405020304" pitchFamily="18" charset="0"/>
              </a:rPr>
              <a:t>Principal Component Analysis</a:t>
            </a:r>
          </a:p>
          <a:p>
            <a:pPr marL="342900" indent="-342900" algn="just">
              <a:lnSpc>
                <a:spcPct val="100000"/>
              </a:lnSpc>
              <a:spcBef>
                <a:spcPts val="320"/>
              </a:spcBef>
              <a:buClr>
                <a:srgbClr val="000000"/>
              </a:buClr>
              <a:buFont typeface="+mj-lt"/>
              <a:buAutoNum type="arabicPeriod"/>
            </a:pPr>
            <a:r>
              <a:rPr lang="en-US" sz="1600" b="0" strike="noStrike" spc="-1" dirty="0">
                <a:solidFill>
                  <a:srgbClr val="000000"/>
                </a:solidFill>
                <a:latin typeface="Times New Roman" panose="02020603050405020304" pitchFamily="18" charset="0"/>
                <a:cs typeface="Times New Roman" panose="02020603050405020304" pitchFamily="18" charset="0"/>
              </a:rPr>
              <a:t>Predictive Models</a:t>
            </a:r>
            <a:endParaRPr lang="en-US" sz="16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00000"/>
              </a:lnSpc>
              <a:spcBef>
                <a:spcPts val="320"/>
              </a:spcBef>
              <a:buClr>
                <a:srgbClr val="000000"/>
              </a:buClr>
              <a:buFont typeface="+mj-lt"/>
              <a:buAutoNum type="arabicPeriod"/>
            </a:pPr>
            <a:r>
              <a:rPr lang="en-US" sz="1600" b="0" strike="noStrike" spc="-1" dirty="0">
                <a:solidFill>
                  <a:srgbClr val="000000"/>
                </a:solidFill>
                <a:latin typeface="Times New Roman" panose="02020603050405020304" pitchFamily="18" charset="0"/>
                <a:cs typeface="Times New Roman" panose="02020603050405020304" pitchFamily="18" charset="0"/>
              </a:rPr>
              <a:t>De</a:t>
            </a:r>
            <a:r>
              <a:rPr lang="en-US" sz="1600" spc="-1" dirty="0">
                <a:solidFill>
                  <a:srgbClr val="000000"/>
                </a:solidFill>
                <a:latin typeface="Times New Roman" panose="02020603050405020304" pitchFamily="18" charset="0"/>
                <a:cs typeface="Times New Roman" panose="02020603050405020304" pitchFamily="18" charset="0"/>
              </a:rPr>
              <a:t>ploying the project on a website</a:t>
            </a:r>
            <a:endParaRPr lang="en-IN" sz="16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50"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51"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OBJECTIVES</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52"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53"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54"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55" name="Footer Placeholder 4"/>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b="0" strike="noStrike" spc="-1" dirty="0">
                <a:solidFill>
                  <a:srgbClr val="1F497D"/>
                </a:solidFill>
                <a:latin typeface="Calibri"/>
              </a:rPr>
              <a:t>11</a:t>
            </a:r>
            <a:endParaRPr lang="en-IN" sz="1400" b="0" strike="noStrike" spc="-1" dirty="0">
              <a:latin typeface="Arial"/>
            </a:endParaRPr>
          </a:p>
        </p:txBody>
      </p:sp>
    </p:spTree>
    <p:extLst>
      <p:ext uri="{BB962C8B-B14F-4D97-AF65-F5344CB8AC3E}">
        <p14:creationId xmlns:p14="http://schemas.microsoft.com/office/powerpoint/2010/main" val="187020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p:nvPr>
        </p:nvSpPr>
        <p:spPr>
          <a:xfrm>
            <a:off x="457200" y="1063080"/>
            <a:ext cx="8229240" cy="3289320"/>
          </a:xfrm>
          <a:prstGeom prst="rect">
            <a:avLst/>
          </a:prstGeom>
          <a:noFill/>
          <a:ln w="0">
            <a:noFill/>
          </a:ln>
        </p:spPr>
        <p:txBody>
          <a:bodyPr anchor="t">
            <a:normAutofit/>
          </a:bodyPr>
          <a:lstStyle/>
          <a:p>
            <a:pPr marL="0" indent="0" algn="just">
              <a:lnSpc>
                <a:spcPct val="100000"/>
              </a:lnSpc>
              <a:spcBef>
                <a:spcPts val="320"/>
              </a:spcBef>
              <a:buClr>
                <a:srgbClr val="000000"/>
              </a:buClr>
              <a:buNone/>
            </a:pPr>
            <a:r>
              <a:rPr lang="en-US" sz="1600" b="1" spc="-1" dirty="0">
                <a:solidFill>
                  <a:srgbClr val="000000"/>
                </a:solidFill>
                <a:latin typeface="Times New Roman" panose="02020603050405020304" pitchFamily="18" charset="0"/>
                <a:cs typeface="Times New Roman" panose="02020603050405020304" pitchFamily="18" charset="0"/>
              </a:rPr>
              <a:t>Objective 1: Dataset analysis , Loading Libraries and Reading the Data from the dataset</a:t>
            </a:r>
          </a:p>
          <a:p>
            <a:pPr algn="just">
              <a:lnSpc>
                <a:spcPct val="100000"/>
              </a:lnSpc>
              <a:spcBef>
                <a:spcPts val="320"/>
              </a:spcBef>
              <a:buClr>
                <a:srgbClr val="000000"/>
              </a:buClr>
            </a:pPr>
            <a:r>
              <a:rPr lang="en-US" sz="1600" spc="-1" dirty="0">
                <a:solidFill>
                  <a:srgbClr val="000000"/>
                </a:solidFill>
                <a:latin typeface="Times New Roman" panose="02020603050405020304" pitchFamily="18" charset="0"/>
                <a:cs typeface="Times New Roman" panose="02020603050405020304" pitchFamily="18" charset="0"/>
              </a:rPr>
              <a:t>Load the libraries</a:t>
            </a:r>
          </a:p>
          <a:p>
            <a:pPr algn="just">
              <a:lnSpc>
                <a:spcPct val="100000"/>
              </a:lnSpc>
              <a:spcBef>
                <a:spcPts val="320"/>
              </a:spcBef>
              <a:buClr>
                <a:srgbClr val="000000"/>
              </a:buClr>
            </a:pPr>
            <a:r>
              <a:rPr lang="en-US" sz="1600" spc="-1" dirty="0">
                <a:solidFill>
                  <a:srgbClr val="000000"/>
                </a:solidFill>
                <a:latin typeface="Times New Roman" panose="02020603050405020304" pitchFamily="18" charset="0"/>
                <a:cs typeface="Times New Roman" panose="02020603050405020304" pitchFamily="18" charset="0"/>
              </a:rPr>
              <a:t>Read the data</a:t>
            </a:r>
          </a:p>
          <a:p>
            <a:pPr algn="just">
              <a:lnSpc>
                <a:spcPct val="100000"/>
              </a:lnSpc>
              <a:spcBef>
                <a:spcPts val="320"/>
              </a:spcBef>
              <a:buClr>
                <a:srgbClr val="000000"/>
              </a:buClr>
            </a:pPr>
            <a:r>
              <a:rPr lang="en-US" sz="1600" b="0" strike="noStrike" spc="-1" dirty="0">
                <a:solidFill>
                  <a:srgbClr val="000000"/>
                </a:solidFill>
                <a:latin typeface="Times New Roman" panose="02020603050405020304" pitchFamily="18" charset="0"/>
                <a:cs typeface="Times New Roman" panose="02020603050405020304" pitchFamily="18" charset="0"/>
              </a:rPr>
              <a:t>Find</a:t>
            </a:r>
            <a:r>
              <a:rPr lang="en-US" sz="1600" spc="-1" dirty="0">
                <a:solidFill>
                  <a:srgbClr val="000000"/>
                </a:solidFill>
                <a:latin typeface="Times New Roman" panose="02020603050405020304" pitchFamily="18" charset="0"/>
                <a:cs typeface="Times New Roman" panose="02020603050405020304" pitchFamily="18" charset="0"/>
              </a:rPr>
              <a:t> the missing values</a:t>
            </a:r>
          </a:p>
          <a:p>
            <a:pPr algn="just">
              <a:lnSpc>
                <a:spcPct val="100000"/>
              </a:lnSpc>
              <a:spcBef>
                <a:spcPts val="320"/>
              </a:spcBef>
              <a:buClr>
                <a:srgbClr val="000000"/>
              </a:buClr>
            </a:pPr>
            <a:r>
              <a:rPr lang="en-US" sz="1600" b="0" strike="noStrike" spc="-1" dirty="0">
                <a:solidFill>
                  <a:srgbClr val="000000"/>
                </a:solidFill>
                <a:latin typeface="Times New Roman" panose="02020603050405020304" pitchFamily="18" charset="0"/>
                <a:cs typeface="Times New Roman" panose="02020603050405020304" pitchFamily="18" charset="0"/>
              </a:rPr>
              <a:t>Drop </a:t>
            </a:r>
            <a:r>
              <a:rPr lang="en-US" sz="1600" spc="-1" dirty="0">
                <a:solidFill>
                  <a:srgbClr val="000000"/>
                </a:solidFill>
                <a:latin typeface="Times New Roman" panose="02020603050405020304" pitchFamily="18" charset="0"/>
                <a:cs typeface="Times New Roman" panose="02020603050405020304" pitchFamily="18" charset="0"/>
              </a:rPr>
              <a:t>error tables</a:t>
            </a:r>
          </a:p>
          <a:p>
            <a:pPr marL="0" indent="0" algn="just">
              <a:lnSpc>
                <a:spcPct val="100000"/>
              </a:lnSpc>
              <a:spcBef>
                <a:spcPts val="320"/>
              </a:spcBef>
              <a:buClr>
                <a:srgbClr val="000000"/>
              </a:buClr>
              <a:buNone/>
            </a:pPr>
            <a:r>
              <a:rPr lang="en-US" sz="1600" b="1" spc="-1" dirty="0">
                <a:solidFill>
                  <a:srgbClr val="000000"/>
                </a:solidFill>
                <a:latin typeface="Times New Roman" panose="02020603050405020304" pitchFamily="18" charset="0"/>
                <a:cs typeface="Times New Roman" panose="02020603050405020304" pitchFamily="18" charset="0"/>
              </a:rPr>
              <a:t>Objective 2: </a:t>
            </a:r>
            <a:r>
              <a:rPr lang="en-US" sz="1600" b="1" strike="noStrike" spc="-1" dirty="0">
                <a:solidFill>
                  <a:srgbClr val="000000"/>
                </a:solidFill>
                <a:latin typeface="Times New Roman" panose="02020603050405020304" pitchFamily="18" charset="0"/>
                <a:cs typeface="Times New Roman" panose="02020603050405020304" pitchFamily="18" charset="0"/>
              </a:rPr>
              <a:t>Exploratory Data Analysis</a:t>
            </a:r>
          </a:p>
          <a:p>
            <a:pPr algn="just">
              <a:lnSpc>
                <a:spcPct val="100000"/>
              </a:lnSpc>
              <a:spcBef>
                <a:spcPts val="320"/>
              </a:spcBef>
              <a:buClr>
                <a:srgbClr val="000000"/>
              </a:buClr>
            </a:pPr>
            <a:r>
              <a:rPr lang="en-IN" sz="1600" b="0" strike="noStrike" spc="-1" dirty="0">
                <a:solidFill>
                  <a:srgbClr val="000000"/>
                </a:solidFill>
                <a:latin typeface="Times New Roman" panose="02020603050405020304" pitchFamily="18" charset="0"/>
                <a:cs typeface="Times New Roman" panose="02020603050405020304" pitchFamily="18" charset="0"/>
              </a:rPr>
              <a:t>Target and Feature distribution</a:t>
            </a:r>
          </a:p>
          <a:p>
            <a:pPr algn="just">
              <a:lnSpc>
                <a:spcPct val="100000"/>
              </a:lnSpc>
              <a:spcBef>
                <a:spcPts val="320"/>
              </a:spcBef>
              <a:buClr>
                <a:srgbClr val="000000"/>
              </a:buClr>
            </a:pPr>
            <a:r>
              <a:rPr lang="en-IN" sz="1600" spc="-1" dirty="0">
                <a:solidFill>
                  <a:srgbClr val="000000"/>
                </a:solidFill>
                <a:latin typeface="Times New Roman" panose="02020603050405020304" pitchFamily="18" charset="0"/>
                <a:cs typeface="Times New Roman" panose="02020603050405020304" pitchFamily="18" charset="0"/>
              </a:rPr>
              <a:t>Correlation matrix</a:t>
            </a:r>
            <a:endParaRPr lang="en-IN" sz="16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64"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65"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DESIGN METHODOLOGY</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66"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67"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68"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69" name="Footer Placeholder 4"/>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endParaRPr lang="en-IN" sz="1400" b="0" strike="noStrike" spc="-1" dirty="0">
              <a:latin typeface="Arial"/>
            </a:endParaRPr>
          </a:p>
        </p:txBody>
      </p:sp>
      <p:sp>
        <p:nvSpPr>
          <p:cNvPr id="9" name="Footer Placeholder 4">
            <a:extLst>
              <a:ext uri="{FF2B5EF4-FFF2-40B4-BE49-F238E27FC236}">
                <a16:creationId xmlns:a16="http://schemas.microsoft.com/office/drawing/2014/main" id="{73827D7B-DA18-B78F-B6FA-F1E50534F422}"/>
              </a:ext>
            </a:extLst>
          </p:cNvPr>
          <p:cNvSpPr txBox="1"/>
          <p:nvPr/>
        </p:nvSpPr>
        <p:spPr>
          <a:xfrm>
            <a:off x="8610600" y="4770399"/>
            <a:ext cx="457080" cy="270321"/>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p:nvPr>
        </p:nvSpPr>
        <p:spPr>
          <a:xfrm>
            <a:off x="457200" y="1063080"/>
            <a:ext cx="8229240" cy="3289320"/>
          </a:xfrm>
          <a:prstGeom prst="rect">
            <a:avLst/>
          </a:prstGeom>
          <a:noFill/>
          <a:ln w="0">
            <a:noFill/>
          </a:ln>
        </p:spPr>
        <p:txBody>
          <a:bodyPr anchor="t">
            <a:normAutofit/>
          </a:bodyPr>
          <a:lstStyle/>
          <a:p>
            <a:pPr marL="0" indent="0" algn="just">
              <a:lnSpc>
                <a:spcPct val="100000"/>
              </a:lnSpc>
              <a:spcBef>
                <a:spcPts val="320"/>
              </a:spcBef>
              <a:buClr>
                <a:srgbClr val="000000"/>
              </a:buClr>
              <a:buNone/>
            </a:pPr>
            <a:r>
              <a:rPr lang="en-US" sz="1600" b="1" spc="-1" dirty="0">
                <a:solidFill>
                  <a:srgbClr val="000000"/>
                </a:solidFill>
                <a:latin typeface="Times New Roman" panose="02020603050405020304" pitchFamily="18" charset="0"/>
                <a:cs typeface="Times New Roman" panose="02020603050405020304" pitchFamily="18" charset="0"/>
              </a:rPr>
              <a:t>Objective 3:Principal Component Analysis:</a:t>
            </a:r>
          </a:p>
          <a:p>
            <a:pPr algn="just">
              <a:lnSpc>
                <a:spcPct val="100000"/>
              </a:lnSpc>
              <a:spcBef>
                <a:spcPts val="320"/>
              </a:spcBef>
              <a:buClr>
                <a:srgbClr val="000000"/>
              </a:buClr>
            </a:pPr>
            <a:r>
              <a:rPr lang="en-US" sz="1600" spc="-1" dirty="0">
                <a:solidFill>
                  <a:srgbClr val="000000"/>
                </a:solidFill>
                <a:latin typeface="Times New Roman" panose="02020603050405020304" pitchFamily="18" charset="0"/>
                <a:cs typeface="Times New Roman" panose="02020603050405020304" pitchFamily="18" charset="0"/>
              </a:rPr>
              <a:t>Compute PCA</a:t>
            </a:r>
          </a:p>
          <a:p>
            <a:pPr algn="just">
              <a:lnSpc>
                <a:spcPct val="100000"/>
              </a:lnSpc>
              <a:spcBef>
                <a:spcPts val="320"/>
              </a:spcBef>
              <a:buClr>
                <a:srgbClr val="000000"/>
              </a:buClr>
            </a:pPr>
            <a:r>
              <a:rPr lang="en-US" sz="1600" spc="-1" dirty="0">
                <a:solidFill>
                  <a:srgbClr val="000000"/>
                </a:solidFill>
                <a:latin typeface="Times New Roman" panose="02020603050405020304" pitchFamily="18" charset="0"/>
                <a:cs typeface="Times New Roman" panose="02020603050405020304" pitchFamily="18" charset="0"/>
              </a:rPr>
              <a:t>Plot with the desired number of components</a:t>
            </a:r>
          </a:p>
          <a:p>
            <a:pPr marL="0" indent="0" algn="just">
              <a:lnSpc>
                <a:spcPct val="100000"/>
              </a:lnSpc>
              <a:spcBef>
                <a:spcPts val="320"/>
              </a:spcBef>
              <a:buClr>
                <a:srgbClr val="000000"/>
              </a:buClr>
              <a:buNone/>
            </a:pPr>
            <a:r>
              <a:rPr lang="en-US" sz="1600" b="1" spc="-1" dirty="0">
                <a:solidFill>
                  <a:srgbClr val="000000"/>
                </a:solidFill>
                <a:latin typeface="Times New Roman" panose="02020603050405020304" pitchFamily="18" charset="0"/>
                <a:cs typeface="Times New Roman" panose="02020603050405020304" pitchFamily="18" charset="0"/>
              </a:rPr>
              <a:t>Objective 4: Predictive Models:</a:t>
            </a:r>
          </a:p>
          <a:p>
            <a:pPr algn="just">
              <a:lnSpc>
                <a:spcPct val="100000"/>
              </a:lnSpc>
              <a:spcBef>
                <a:spcPts val="320"/>
              </a:spcBef>
              <a:buClr>
                <a:srgbClr val="000000"/>
              </a:buClr>
            </a:pPr>
            <a:r>
              <a:rPr lang="en-US" sz="1600" strike="noStrike" spc="-1" dirty="0">
                <a:solidFill>
                  <a:srgbClr val="000000"/>
                </a:solidFill>
                <a:latin typeface="Times New Roman" panose="02020603050405020304" pitchFamily="18" charset="0"/>
                <a:cs typeface="Times New Roman" panose="02020603050405020304" pitchFamily="18" charset="0"/>
              </a:rPr>
              <a:t>Prepare the dataset</a:t>
            </a:r>
          </a:p>
          <a:p>
            <a:pPr algn="just">
              <a:lnSpc>
                <a:spcPct val="100000"/>
              </a:lnSpc>
              <a:spcBef>
                <a:spcPts val="320"/>
              </a:spcBef>
              <a:buClr>
                <a:srgbClr val="000000"/>
              </a:buClr>
            </a:pPr>
            <a:r>
              <a:rPr lang="en-US" sz="1600" spc="-1" dirty="0">
                <a:solidFill>
                  <a:srgbClr val="000000"/>
                </a:solidFill>
                <a:latin typeface="Times New Roman" panose="02020603050405020304" pitchFamily="18" charset="0"/>
                <a:cs typeface="Times New Roman" panose="02020603050405020304" pitchFamily="18" charset="0"/>
              </a:rPr>
              <a:t>Define the functions</a:t>
            </a:r>
          </a:p>
          <a:p>
            <a:pPr algn="just">
              <a:lnSpc>
                <a:spcPct val="100000"/>
              </a:lnSpc>
              <a:spcBef>
                <a:spcPts val="320"/>
              </a:spcBef>
              <a:buClr>
                <a:srgbClr val="000000"/>
              </a:buClr>
            </a:pPr>
            <a:r>
              <a:rPr lang="en-US" sz="1600" strike="noStrike" spc="-1" dirty="0">
                <a:solidFill>
                  <a:srgbClr val="000000"/>
                </a:solidFill>
                <a:latin typeface="Times New Roman" panose="02020603050405020304" pitchFamily="18" charset="0"/>
                <a:cs typeface="Times New Roman" panose="02020603050405020304" pitchFamily="18" charset="0"/>
              </a:rPr>
              <a:t>Train the model</a:t>
            </a:r>
          </a:p>
          <a:p>
            <a:pPr marL="0" indent="0" algn="just">
              <a:lnSpc>
                <a:spcPct val="100000"/>
              </a:lnSpc>
              <a:spcBef>
                <a:spcPts val="320"/>
              </a:spcBef>
              <a:buClr>
                <a:srgbClr val="000000"/>
              </a:buClr>
              <a:buNone/>
            </a:pPr>
            <a:r>
              <a:rPr lang="en-US" sz="1600" b="1" spc="-1" dirty="0">
                <a:solidFill>
                  <a:srgbClr val="000000"/>
                </a:solidFill>
                <a:latin typeface="Times New Roman" panose="02020603050405020304" pitchFamily="18" charset="0"/>
                <a:cs typeface="Times New Roman" panose="02020603050405020304" pitchFamily="18" charset="0"/>
              </a:rPr>
              <a:t>Objective 5: Deploy the project on a website:</a:t>
            </a:r>
          </a:p>
          <a:p>
            <a:pPr algn="just">
              <a:lnSpc>
                <a:spcPct val="100000"/>
              </a:lnSpc>
              <a:spcBef>
                <a:spcPts val="320"/>
              </a:spcBef>
              <a:buClr>
                <a:srgbClr val="000000"/>
              </a:buClr>
            </a:pPr>
            <a:r>
              <a:rPr lang="en-US" sz="1600" spc="-1" dirty="0">
                <a:solidFill>
                  <a:srgbClr val="000000"/>
                </a:solidFill>
                <a:latin typeface="Times New Roman" panose="02020603050405020304" pitchFamily="18" charset="0"/>
                <a:cs typeface="Times New Roman" panose="02020603050405020304" pitchFamily="18" charset="0"/>
              </a:rPr>
              <a:t>Use Django for the backend and HTML/CSS for the front-end to create a website.</a:t>
            </a:r>
          </a:p>
          <a:p>
            <a:pPr marL="0" indent="0" algn="just">
              <a:lnSpc>
                <a:spcPct val="100000"/>
              </a:lnSpc>
              <a:spcBef>
                <a:spcPts val="320"/>
              </a:spcBef>
              <a:buClr>
                <a:srgbClr val="000000"/>
              </a:buClr>
              <a:buNone/>
            </a:pPr>
            <a:endParaRPr lang="en-US" sz="160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320"/>
              </a:spcBef>
              <a:buClr>
                <a:srgbClr val="000000"/>
              </a:buClr>
              <a:buNone/>
            </a:pPr>
            <a:endParaRPr lang="en-US" sz="1600" strike="noStrike" spc="-1" dirty="0">
              <a:solidFill>
                <a:srgbClr val="000000"/>
              </a:solidFill>
              <a:latin typeface="Times New Roman" panose="02020603050405020304" pitchFamily="18" charset="0"/>
              <a:cs typeface="Times New Roman" panose="02020603050405020304" pitchFamily="18" charset="0"/>
            </a:endParaRPr>
          </a:p>
        </p:txBody>
      </p:sp>
      <p:sp>
        <p:nvSpPr>
          <p:cNvPr id="164"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65"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DESIGN METHODOLOGY</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66"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67"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68"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69" name="Footer Placeholder 4"/>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spc="-1" dirty="0">
                <a:solidFill>
                  <a:srgbClr val="1F497D"/>
                </a:solidFill>
                <a:latin typeface="Calibri"/>
              </a:rPr>
              <a:t>13</a:t>
            </a:r>
            <a:endParaRPr lang="en-IN" sz="1400" b="0" strike="noStrike" spc="-1" dirty="0">
              <a:latin typeface="Arial"/>
            </a:endParaRPr>
          </a:p>
        </p:txBody>
      </p:sp>
    </p:spTree>
    <p:extLst>
      <p:ext uri="{BB962C8B-B14F-4D97-AF65-F5344CB8AC3E}">
        <p14:creationId xmlns:p14="http://schemas.microsoft.com/office/powerpoint/2010/main" val="2301038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p:nvPr>
        </p:nvSpPr>
        <p:spPr>
          <a:xfrm>
            <a:off x="457200" y="1063080"/>
            <a:ext cx="8229240" cy="3289320"/>
          </a:xfrm>
          <a:prstGeom prst="rect">
            <a:avLst/>
          </a:prstGeom>
          <a:noFill/>
          <a:ln w="0">
            <a:noFill/>
          </a:ln>
        </p:spPr>
        <p:txBody>
          <a:bodyPr anchor="t">
            <a:normAutofit/>
          </a:bodyPr>
          <a:lstStyle/>
          <a:p>
            <a:pPr marL="0" indent="0" algn="just">
              <a:lnSpc>
                <a:spcPct val="100000"/>
              </a:lnSpc>
              <a:spcBef>
                <a:spcPts val="320"/>
              </a:spcBef>
              <a:buClr>
                <a:srgbClr val="000000"/>
              </a:buClr>
              <a:buNone/>
            </a:pPr>
            <a:r>
              <a:rPr lang="en-US" sz="1600" b="1" spc="-1" dirty="0">
                <a:solidFill>
                  <a:srgbClr val="000000"/>
                </a:solidFill>
                <a:latin typeface="Times New Roman" panose="02020603050405020304" pitchFamily="18" charset="0"/>
                <a:cs typeface="Times New Roman" panose="02020603050405020304" pitchFamily="18" charset="0"/>
              </a:rPr>
              <a:t>Module 1:Exploratory Data Analysis:</a:t>
            </a:r>
          </a:p>
          <a:p>
            <a:pPr algn="just">
              <a:lnSpc>
                <a:spcPct val="100000"/>
              </a:lnSpc>
              <a:spcBef>
                <a:spcPts val="320"/>
              </a:spcBef>
              <a:buClr>
                <a:srgbClr val="000000"/>
              </a:buClr>
            </a:pPr>
            <a:r>
              <a:rPr lang="en-US" sz="1600" spc="-1" dirty="0">
                <a:solidFill>
                  <a:srgbClr val="000000"/>
                </a:solidFill>
                <a:latin typeface="Times New Roman" panose="02020603050405020304" pitchFamily="18" charset="0"/>
                <a:cs typeface="Times New Roman" panose="02020603050405020304" pitchFamily="18" charset="0"/>
              </a:rPr>
              <a:t>In this module, we perform some initial investigations on the data so that we can discover patterns, anomalies </a:t>
            </a:r>
            <a:r>
              <a:rPr lang="en-US" sz="1600" spc="-1" dirty="0" err="1">
                <a:solidFill>
                  <a:srgbClr val="000000"/>
                </a:solidFill>
                <a:latin typeface="Times New Roman" panose="02020603050405020304" pitchFamily="18" charset="0"/>
                <a:cs typeface="Times New Roman" panose="02020603050405020304" pitchFamily="18" charset="0"/>
              </a:rPr>
              <a:t>etc</a:t>
            </a:r>
            <a:endParaRPr lang="en-US" sz="1600" spc="-1" dirty="0">
              <a:solidFill>
                <a:srgbClr val="000000"/>
              </a:solidFill>
              <a:latin typeface="Times New Roman" panose="02020603050405020304" pitchFamily="18" charset="0"/>
              <a:cs typeface="Times New Roman" panose="02020603050405020304" pitchFamily="18" charset="0"/>
            </a:endParaRPr>
          </a:p>
          <a:p>
            <a:pPr algn="just">
              <a:lnSpc>
                <a:spcPct val="100000"/>
              </a:lnSpc>
              <a:spcBef>
                <a:spcPts val="320"/>
              </a:spcBef>
              <a:buClr>
                <a:srgbClr val="000000"/>
              </a:buClr>
            </a:pPr>
            <a:r>
              <a:rPr lang="en-US" sz="1600" spc="-1" dirty="0">
                <a:solidFill>
                  <a:srgbClr val="000000"/>
                </a:solidFill>
                <a:latin typeface="Times New Roman" panose="02020603050405020304" pitchFamily="18" charset="0"/>
                <a:cs typeface="Times New Roman" panose="02020603050405020304" pitchFamily="18" charset="0"/>
              </a:rPr>
              <a:t>We can make graphical representations and compare the extremities of our dataset</a:t>
            </a:r>
          </a:p>
          <a:p>
            <a:pPr algn="just">
              <a:lnSpc>
                <a:spcPct val="100000"/>
              </a:lnSpc>
              <a:spcBef>
                <a:spcPts val="320"/>
              </a:spcBef>
              <a:buClr>
                <a:srgbClr val="000000"/>
              </a:buClr>
            </a:pPr>
            <a:r>
              <a:rPr lang="en-US" sz="1600" strike="noStrike" spc="-1" dirty="0">
                <a:solidFill>
                  <a:srgbClr val="000000"/>
                </a:solidFill>
                <a:latin typeface="Times New Roman" panose="02020603050405020304" pitchFamily="18" charset="0"/>
                <a:cs typeface="Times New Roman" panose="02020603050405020304" pitchFamily="18" charset="0"/>
              </a:rPr>
              <a:t>Example from the project:</a:t>
            </a:r>
          </a:p>
          <a:p>
            <a:pPr algn="just">
              <a:lnSpc>
                <a:spcPct val="100000"/>
              </a:lnSpc>
              <a:spcBef>
                <a:spcPts val="320"/>
              </a:spcBef>
              <a:buClr>
                <a:srgbClr val="000000"/>
              </a:buClr>
            </a:pPr>
            <a:endParaRPr lang="en-US" sz="1600" strike="noStrike" spc="-1" dirty="0">
              <a:solidFill>
                <a:srgbClr val="000000"/>
              </a:solidFill>
              <a:latin typeface="Times New Roman" panose="02020603050405020304" pitchFamily="18" charset="0"/>
              <a:cs typeface="Times New Roman" panose="02020603050405020304" pitchFamily="18" charset="0"/>
            </a:endParaRPr>
          </a:p>
        </p:txBody>
      </p:sp>
      <p:sp>
        <p:nvSpPr>
          <p:cNvPr id="164"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65"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MODULE DESCRIPTION</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66"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67"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68"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69" name="Footer Placeholder 4"/>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b="0" strike="noStrike" spc="-1" dirty="0">
                <a:solidFill>
                  <a:srgbClr val="1F497D"/>
                </a:solidFill>
                <a:latin typeface="Calibri"/>
              </a:rPr>
              <a:t>14</a:t>
            </a:r>
            <a:endParaRPr lang="en-IN" sz="1400" b="0" strike="noStrike" spc="-1" dirty="0">
              <a:latin typeface="Arial"/>
            </a:endParaRPr>
          </a:p>
        </p:txBody>
      </p:sp>
      <p:pic>
        <p:nvPicPr>
          <p:cNvPr id="3" name="Picture 2" descr="Chart, bar chart&#10;&#10;Description automatically generated">
            <a:extLst>
              <a:ext uri="{FF2B5EF4-FFF2-40B4-BE49-F238E27FC236}">
                <a16:creationId xmlns:a16="http://schemas.microsoft.com/office/drawing/2014/main" id="{2EFCCE32-E4E3-E90C-2791-CFFB5AD0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746" y="2489628"/>
            <a:ext cx="7551854" cy="1928692"/>
          </a:xfrm>
          <a:prstGeom prst="rect">
            <a:avLst/>
          </a:prstGeom>
        </p:spPr>
      </p:pic>
    </p:spTree>
    <p:extLst>
      <p:ext uri="{BB962C8B-B14F-4D97-AF65-F5344CB8AC3E}">
        <p14:creationId xmlns:p14="http://schemas.microsoft.com/office/powerpoint/2010/main" val="3779634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p:nvPr>
        </p:nvSpPr>
        <p:spPr>
          <a:xfrm>
            <a:off x="457200" y="1063080"/>
            <a:ext cx="8229240" cy="3289320"/>
          </a:xfrm>
          <a:prstGeom prst="rect">
            <a:avLst/>
          </a:prstGeom>
          <a:noFill/>
          <a:ln w="0">
            <a:noFill/>
          </a:ln>
        </p:spPr>
        <p:txBody>
          <a:bodyPr anchor="t">
            <a:normAutofit/>
          </a:bodyPr>
          <a:lstStyle/>
          <a:p>
            <a:pPr marL="0" indent="0" algn="just">
              <a:lnSpc>
                <a:spcPct val="100000"/>
              </a:lnSpc>
              <a:spcBef>
                <a:spcPts val="320"/>
              </a:spcBef>
              <a:buClr>
                <a:srgbClr val="000000"/>
              </a:buClr>
              <a:buNone/>
            </a:pPr>
            <a:r>
              <a:rPr lang="en-US" sz="1600" b="1" spc="-1" dirty="0">
                <a:solidFill>
                  <a:srgbClr val="000000"/>
                </a:solidFill>
                <a:latin typeface="Times New Roman" panose="02020603050405020304" pitchFamily="18" charset="0"/>
                <a:cs typeface="Times New Roman" panose="02020603050405020304" pitchFamily="18" charset="0"/>
              </a:rPr>
              <a:t>Module 2:Principal Component Analysis:</a:t>
            </a:r>
          </a:p>
          <a:p>
            <a:pPr algn="just">
              <a:lnSpc>
                <a:spcPct val="100000"/>
              </a:lnSpc>
              <a:spcBef>
                <a:spcPts val="320"/>
              </a:spcBef>
              <a:buClr>
                <a:srgbClr val="000000"/>
              </a:buClr>
            </a:pPr>
            <a:r>
              <a:rPr lang="en-US" sz="1600" spc="-1" dirty="0">
                <a:solidFill>
                  <a:srgbClr val="000000"/>
                </a:solidFill>
                <a:latin typeface="Times New Roman" panose="02020603050405020304" pitchFamily="18" charset="0"/>
                <a:cs typeface="Times New Roman" panose="02020603050405020304" pitchFamily="18" charset="0"/>
              </a:rPr>
              <a:t>In this module, we summarize information from large data tables to a smaller set.</a:t>
            </a:r>
          </a:p>
          <a:p>
            <a:pPr algn="just">
              <a:lnSpc>
                <a:spcPct val="100000"/>
              </a:lnSpc>
              <a:spcBef>
                <a:spcPts val="320"/>
              </a:spcBef>
              <a:buClr>
                <a:srgbClr val="000000"/>
              </a:buClr>
            </a:pPr>
            <a:r>
              <a:rPr lang="en-US" sz="1600" spc="-1" dirty="0">
                <a:solidFill>
                  <a:srgbClr val="000000"/>
                </a:solidFill>
                <a:latin typeface="Times New Roman" panose="02020603050405020304" pitchFamily="18" charset="0"/>
                <a:cs typeface="Times New Roman" panose="02020603050405020304" pitchFamily="18" charset="0"/>
              </a:rPr>
              <a:t>PCA is very helpful when we are dealing with a lot of features as we are here in this project</a:t>
            </a:r>
          </a:p>
          <a:p>
            <a:pPr algn="just">
              <a:lnSpc>
                <a:spcPct val="100000"/>
              </a:lnSpc>
              <a:spcBef>
                <a:spcPts val="320"/>
              </a:spcBef>
              <a:buClr>
                <a:srgbClr val="000000"/>
              </a:buClr>
            </a:pPr>
            <a:r>
              <a:rPr lang="en-US" sz="1600" strike="noStrike" spc="-1" dirty="0">
                <a:solidFill>
                  <a:srgbClr val="000000"/>
                </a:solidFill>
                <a:latin typeface="Times New Roman" panose="02020603050405020304" pitchFamily="18" charset="0"/>
                <a:cs typeface="Times New Roman" panose="02020603050405020304" pitchFamily="18" charset="0"/>
              </a:rPr>
              <a:t>Example from the project:</a:t>
            </a:r>
          </a:p>
          <a:p>
            <a:pPr algn="just">
              <a:lnSpc>
                <a:spcPct val="100000"/>
              </a:lnSpc>
              <a:spcBef>
                <a:spcPts val="320"/>
              </a:spcBef>
              <a:buClr>
                <a:srgbClr val="000000"/>
              </a:buClr>
            </a:pPr>
            <a:endParaRPr lang="en-US" sz="1600" strike="noStrike" spc="-1" dirty="0">
              <a:solidFill>
                <a:srgbClr val="000000"/>
              </a:solidFill>
              <a:latin typeface="Times New Roman" panose="02020603050405020304" pitchFamily="18" charset="0"/>
              <a:cs typeface="Times New Roman" panose="02020603050405020304" pitchFamily="18" charset="0"/>
            </a:endParaRPr>
          </a:p>
        </p:txBody>
      </p:sp>
      <p:sp>
        <p:nvSpPr>
          <p:cNvPr id="164"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65"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MODULE DESCRIPTION</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66"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67"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68"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69" name="Footer Placeholder 4"/>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b="0" strike="noStrike" spc="-1" dirty="0">
                <a:solidFill>
                  <a:srgbClr val="1F497D"/>
                </a:solidFill>
                <a:latin typeface="Calibri"/>
              </a:rPr>
              <a:t>15</a:t>
            </a:r>
            <a:endParaRPr lang="en-IN" sz="1400" b="0" strike="noStrike" spc="-1" dirty="0">
              <a:latin typeface="Arial"/>
            </a:endParaRPr>
          </a:p>
        </p:txBody>
      </p:sp>
      <p:pic>
        <p:nvPicPr>
          <p:cNvPr id="3" name="Picture 2" descr="A picture containing text, businesscard&#10;&#10;Description automatically generated">
            <a:extLst>
              <a:ext uri="{FF2B5EF4-FFF2-40B4-BE49-F238E27FC236}">
                <a16:creationId xmlns:a16="http://schemas.microsoft.com/office/drawing/2014/main" id="{CA782ED6-DDDE-8351-D48A-ABBA5704CC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5790" y="2229603"/>
            <a:ext cx="5619310" cy="2330157"/>
          </a:xfrm>
          <a:prstGeom prst="rect">
            <a:avLst/>
          </a:prstGeom>
        </p:spPr>
      </p:pic>
    </p:spTree>
    <p:extLst>
      <p:ext uri="{BB962C8B-B14F-4D97-AF65-F5344CB8AC3E}">
        <p14:creationId xmlns:p14="http://schemas.microsoft.com/office/powerpoint/2010/main" val="267879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p:nvPr>
        </p:nvSpPr>
        <p:spPr>
          <a:xfrm>
            <a:off x="457200" y="1063080"/>
            <a:ext cx="8229240" cy="3289320"/>
          </a:xfrm>
          <a:prstGeom prst="rect">
            <a:avLst/>
          </a:prstGeom>
          <a:noFill/>
          <a:ln w="0">
            <a:noFill/>
          </a:ln>
        </p:spPr>
        <p:txBody>
          <a:bodyPr anchor="t">
            <a:normAutofit/>
          </a:bodyPr>
          <a:lstStyle/>
          <a:p>
            <a:pPr marL="0" indent="0" algn="just">
              <a:lnSpc>
                <a:spcPct val="100000"/>
              </a:lnSpc>
              <a:spcBef>
                <a:spcPts val="320"/>
              </a:spcBef>
              <a:buClr>
                <a:srgbClr val="000000"/>
              </a:buClr>
              <a:buNone/>
            </a:pPr>
            <a:r>
              <a:rPr lang="en-US" sz="1600" b="1" spc="-1" dirty="0">
                <a:solidFill>
                  <a:srgbClr val="000000"/>
                </a:solidFill>
                <a:latin typeface="Times New Roman" panose="02020603050405020304" pitchFamily="18" charset="0"/>
                <a:cs typeface="Times New Roman" panose="02020603050405020304" pitchFamily="18" charset="0"/>
              </a:rPr>
              <a:t>Module 1:Exploratory Data analysis:</a:t>
            </a:r>
          </a:p>
          <a:p>
            <a:pPr marL="0" indent="0" algn="just">
              <a:lnSpc>
                <a:spcPct val="100000"/>
              </a:lnSpc>
              <a:spcBef>
                <a:spcPts val="320"/>
              </a:spcBef>
              <a:buClr>
                <a:srgbClr val="000000"/>
              </a:buClr>
              <a:buNone/>
            </a:pPr>
            <a:endParaRPr lang="en-US" sz="1600" strike="noStrike" spc="-1" dirty="0">
              <a:solidFill>
                <a:srgbClr val="000000"/>
              </a:solidFill>
              <a:latin typeface="Times New Roman" panose="02020603050405020304" pitchFamily="18" charset="0"/>
              <a:cs typeface="Times New Roman" panose="02020603050405020304" pitchFamily="18" charset="0"/>
            </a:endParaRPr>
          </a:p>
        </p:txBody>
      </p:sp>
      <p:sp>
        <p:nvSpPr>
          <p:cNvPr id="164"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65"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DATA FLOW DIAGRAM</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66"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67"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68"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69" name="Footer Placeholder 4"/>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spc="-1" dirty="0">
                <a:solidFill>
                  <a:srgbClr val="1F497D"/>
                </a:solidFill>
                <a:latin typeface="Calibri"/>
              </a:rPr>
              <a:t>16</a:t>
            </a:r>
            <a:endParaRPr lang="en-IN" sz="1400" b="0" strike="noStrike" spc="-1" dirty="0">
              <a:latin typeface="Arial"/>
            </a:endParaRPr>
          </a:p>
        </p:txBody>
      </p:sp>
      <p:pic>
        <p:nvPicPr>
          <p:cNvPr id="4" name="Picture 3" descr="Diagram&#10;&#10;Description automatically generated">
            <a:extLst>
              <a:ext uri="{FF2B5EF4-FFF2-40B4-BE49-F238E27FC236}">
                <a16:creationId xmlns:a16="http://schemas.microsoft.com/office/drawing/2014/main" id="{40103C35-C1C5-B12D-DB7D-DFCC6B86EC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21" y="1401370"/>
            <a:ext cx="6469956" cy="3289320"/>
          </a:xfrm>
          <a:prstGeom prst="rect">
            <a:avLst/>
          </a:prstGeom>
        </p:spPr>
      </p:pic>
    </p:spTree>
    <p:extLst>
      <p:ext uri="{BB962C8B-B14F-4D97-AF65-F5344CB8AC3E}">
        <p14:creationId xmlns:p14="http://schemas.microsoft.com/office/powerpoint/2010/main" val="725716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p:nvPr>
        </p:nvSpPr>
        <p:spPr>
          <a:xfrm>
            <a:off x="457200" y="1063080"/>
            <a:ext cx="8229240" cy="3289320"/>
          </a:xfrm>
          <a:prstGeom prst="rect">
            <a:avLst/>
          </a:prstGeom>
          <a:noFill/>
          <a:ln w="0">
            <a:noFill/>
          </a:ln>
        </p:spPr>
        <p:txBody>
          <a:bodyPr anchor="t">
            <a:normAutofit/>
          </a:bodyPr>
          <a:lstStyle/>
          <a:p>
            <a:pPr marL="0" indent="0" algn="just">
              <a:lnSpc>
                <a:spcPct val="100000"/>
              </a:lnSpc>
              <a:spcBef>
                <a:spcPts val="320"/>
              </a:spcBef>
              <a:buClr>
                <a:srgbClr val="000000"/>
              </a:buClr>
              <a:buNone/>
            </a:pPr>
            <a:r>
              <a:rPr lang="en-US" sz="1600" b="1" spc="-1" dirty="0">
                <a:solidFill>
                  <a:srgbClr val="000000"/>
                </a:solidFill>
                <a:latin typeface="Times New Roman" panose="02020603050405020304" pitchFamily="18" charset="0"/>
                <a:cs typeface="Times New Roman" panose="02020603050405020304" pitchFamily="18" charset="0"/>
              </a:rPr>
              <a:t>Module 2:Principal Component Analysis:</a:t>
            </a:r>
          </a:p>
          <a:p>
            <a:pPr marL="0" indent="0" algn="just">
              <a:lnSpc>
                <a:spcPct val="100000"/>
              </a:lnSpc>
              <a:spcBef>
                <a:spcPts val="320"/>
              </a:spcBef>
              <a:buClr>
                <a:srgbClr val="000000"/>
              </a:buClr>
              <a:buNone/>
            </a:pPr>
            <a:endParaRPr lang="en-US" sz="1600" strike="noStrike" spc="-1" dirty="0">
              <a:solidFill>
                <a:srgbClr val="000000"/>
              </a:solidFill>
              <a:latin typeface="Times New Roman" panose="02020603050405020304" pitchFamily="18" charset="0"/>
              <a:cs typeface="Times New Roman" panose="02020603050405020304" pitchFamily="18" charset="0"/>
            </a:endParaRPr>
          </a:p>
        </p:txBody>
      </p:sp>
      <p:sp>
        <p:nvSpPr>
          <p:cNvPr id="164"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65"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DATA FLOW DIAGRAM</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66"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67"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68"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69" name="Footer Placeholder 4"/>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b="0" strike="noStrike" spc="-1" dirty="0">
                <a:solidFill>
                  <a:srgbClr val="1F497D"/>
                </a:solidFill>
                <a:latin typeface="Calibri"/>
              </a:rPr>
              <a:t>17</a:t>
            </a:r>
            <a:endParaRPr lang="en-IN" sz="1400" b="0" strike="noStrike" spc="-1" dirty="0">
              <a:latin typeface="Arial"/>
            </a:endParaRPr>
          </a:p>
        </p:txBody>
      </p:sp>
      <p:pic>
        <p:nvPicPr>
          <p:cNvPr id="10" name="Picture 9" descr="Diagram&#10;&#10;Description automatically generated">
            <a:extLst>
              <a:ext uri="{FF2B5EF4-FFF2-40B4-BE49-F238E27FC236}">
                <a16:creationId xmlns:a16="http://schemas.microsoft.com/office/drawing/2014/main" id="{F8F4CFB1-BA02-E953-E66C-F1AFF1C96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2374" y="1367758"/>
            <a:ext cx="3554509" cy="3127402"/>
          </a:xfrm>
          <a:prstGeom prst="rect">
            <a:avLst/>
          </a:prstGeom>
        </p:spPr>
      </p:pic>
    </p:spTree>
    <p:extLst>
      <p:ext uri="{BB962C8B-B14F-4D97-AF65-F5344CB8AC3E}">
        <p14:creationId xmlns:p14="http://schemas.microsoft.com/office/powerpoint/2010/main" val="1829462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65"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SEQUENCE DIAGRAM</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66"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67"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68"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69" name="Footer Placeholder 4"/>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b="0" strike="noStrike" spc="-1" dirty="0">
                <a:solidFill>
                  <a:srgbClr val="1F497D"/>
                </a:solidFill>
                <a:latin typeface="Calibri"/>
              </a:rPr>
              <a:t>18</a:t>
            </a:r>
            <a:endParaRPr lang="en-IN" sz="1400" b="0" strike="noStrike" spc="-1" dirty="0">
              <a:latin typeface="Arial"/>
            </a:endParaRPr>
          </a:p>
        </p:txBody>
      </p:sp>
      <p:pic>
        <p:nvPicPr>
          <p:cNvPr id="3" name="Picture 2">
            <a:extLst>
              <a:ext uri="{FF2B5EF4-FFF2-40B4-BE49-F238E27FC236}">
                <a16:creationId xmlns:a16="http://schemas.microsoft.com/office/drawing/2014/main" id="{F45ACEE5-4218-DC68-57B8-154C4B397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950" y="987425"/>
            <a:ext cx="6896100" cy="3168650"/>
          </a:xfrm>
          <a:prstGeom prst="rect">
            <a:avLst/>
          </a:prstGeom>
        </p:spPr>
      </p:pic>
    </p:spTree>
    <p:extLst>
      <p:ext uri="{BB962C8B-B14F-4D97-AF65-F5344CB8AC3E}">
        <p14:creationId xmlns:p14="http://schemas.microsoft.com/office/powerpoint/2010/main" val="167949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B1AF-4827-48F8-89C1-04B58CDA00EB}"/>
              </a:ext>
            </a:extLst>
          </p:cNvPr>
          <p:cNvSpPr>
            <a:spLocks noGrp="1"/>
          </p:cNvSpPr>
          <p:nvPr>
            <p:ph type="title"/>
          </p:nvPr>
        </p:nvSpPr>
        <p:spPr>
          <a:xfrm>
            <a:off x="685620" y="284669"/>
            <a:ext cx="7772040" cy="1102320"/>
          </a:xfrm>
        </p:spPr>
        <p:txBody>
          <a:bodyPr>
            <a:normAutofit/>
          </a:bodyPr>
          <a:lstStyle/>
          <a:p>
            <a:pPr algn="ctr"/>
            <a:r>
              <a:rPr lang="en-US" sz="4000" dirty="0">
                <a:ln w="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BIRD VIEW</a:t>
            </a:r>
            <a:endPar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D92DB6-6DA7-483C-9605-E091ACCD8173}"/>
              </a:ext>
            </a:extLst>
          </p:cNvPr>
          <p:cNvSpPr>
            <a:spLocks noGrp="1"/>
          </p:cNvSpPr>
          <p:nvPr>
            <p:ph idx="1"/>
          </p:nvPr>
        </p:nvSpPr>
        <p:spPr>
          <a:xfrm>
            <a:off x="381000" y="1248692"/>
            <a:ext cx="8229600" cy="3531395"/>
          </a:xfrm>
        </p:spPr>
        <p:txBody>
          <a:bodyPr>
            <a:noAutofit/>
          </a:bodyPr>
          <a:lstStyle/>
          <a:p>
            <a:pPr algn="just">
              <a:lnSpc>
                <a:spcPct val="115000"/>
              </a:lnSpc>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Introduction to the work (Background)</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Motivation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Literature Survey</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Comparative analysis of the survey</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 Specification</a:t>
            </a:r>
          </a:p>
          <a:p>
            <a:pPr algn="just">
              <a:lnSpc>
                <a:spcPct val="115000"/>
              </a:lnSpc>
            </a:pPr>
            <a:r>
              <a:rPr lang="en-IN" sz="1400">
                <a:latin typeface="Times New Roman" panose="02020603050405020304" pitchFamily="18" charset="0"/>
                <a:ea typeface="Calibri" panose="020F0502020204030204" pitchFamily="34" charset="0"/>
                <a:cs typeface="Times New Roman" panose="02020603050405020304" pitchFamily="18" charset="0"/>
              </a:rPr>
              <a:t>Objectives</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Design Methodology</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Module Description</a:t>
            </a:r>
          </a:p>
          <a:p>
            <a:pPr algn="just">
              <a:lnSpc>
                <a:spcPct val="115000"/>
              </a:lnSpc>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References</a:t>
            </a: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p:txBody>
          <a:bodyPr/>
          <a:lstStyle/>
          <a:p>
            <a:pPr>
              <a:lnSpc>
                <a:spcPct val="100000"/>
              </a:lnSpc>
              <a:buNone/>
            </a:pPr>
            <a:r>
              <a:rPr lang="en-US" sz="1200" b="0" strike="noStrike" spc="-1" dirty="0">
                <a:solidFill>
                  <a:srgbClr val="8B8B8B"/>
                </a:solidFill>
                <a:latin typeface="Calibri"/>
              </a:rPr>
              <a:t>Date : 09/05/2022</a:t>
            </a:r>
            <a:endParaRPr lang="en-IN" sz="1200" b="0" strike="noStrike" spc="-1" dirty="0">
              <a:latin typeface="Times New Roman"/>
            </a:endParaRPr>
          </a:p>
        </p:txBody>
      </p:sp>
      <p:sp>
        <p:nvSpPr>
          <p:cNvPr id="5" name="Footer Placeholder 4">
            <a:extLst>
              <a:ext uri="{FF2B5EF4-FFF2-40B4-BE49-F238E27FC236}">
                <a16:creationId xmlns:a16="http://schemas.microsoft.com/office/drawing/2014/main" id="{4453918D-EF15-46E0-A6E8-96CFE8A48E36}"/>
              </a:ext>
            </a:extLst>
          </p:cNvPr>
          <p:cNvSpPr>
            <a:spLocks noGrp="1"/>
          </p:cNvSpPr>
          <p:nvPr>
            <p:ph type="ftr" sz="quarter" idx="11"/>
          </p:nvPr>
        </p:nvSpPr>
        <p:spPr/>
        <p:txBody>
          <a:bodyPr/>
          <a:lstStyle/>
          <a:p>
            <a:pPr algn="r"/>
            <a:r>
              <a:rPr lang="en-US" sz="1400" dirty="0">
                <a:solidFill>
                  <a:schemeClr val="tx2"/>
                </a:solidFill>
              </a:rPr>
              <a:t>Department of CSE, Vemana IT</a:t>
            </a:r>
          </a:p>
        </p:txBody>
      </p:sp>
      <p:sp>
        <p:nvSpPr>
          <p:cNvPr id="9" name="Footer Placeholder 4">
            <a:extLst>
              <a:ext uri="{FF2B5EF4-FFF2-40B4-BE49-F238E27FC236}">
                <a16:creationId xmlns:a16="http://schemas.microsoft.com/office/drawing/2014/main" id="{AF12BD91-D499-484D-AE27-5A29FE3A87B1}"/>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latin typeface="Calibri" panose="020F0502020204030204" pitchFamily="34" charset="0"/>
                <a:cs typeface="Calibri" panose="020F0502020204030204" pitchFamily="34" charset="0"/>
              </a:rPr>
              <a:t>1</a:t>
            </a:r>
          </a:p>
        </p:txBody>
      </p:sp>
      <p:sp>
        <p:nvSpPr>
          <p:cNvPr id="11"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a:p>
            <a:endParaRPr lang="en-US" dirty="0"/>
          </a:p>
        </p:txBody>
      </p:sp>
      <p:sp>
        <p:nvSpPr>
          <p:cNvPr id="12" name="Date Placeholder 3">
            <a:extLst>
              <a:ext uri="{FF2B5EF4-FFF2-40B4-BE49-F238E27FC236}">
                <a16:creationId xmlns:a16="http://schemas.microsoft.com/office/drawing/2014/main" id="{F1BCB7D1-6A71-07B8-28F5-06EDBB648E64}"/>
              </a:ext>
            </a:extLst>
          </p:cNvPr>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Tree>
    <p:extLst>
      <p:ext uri="{BB962C8B-B14F-4D97-AF65-F5344CB8AC3E}">
        <p14:creationId xmlns:p14="http://schemas.microsoft.com/office/powerpoint/2010/main" val="3924860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p:nvPr>
        </p:nvSpPr>
        <p:spPr>
          <a:xfrm>
            <a:off x="457200" y="1063080"/>
            <a:ext cx="8229240" cy="3289320"/>
          </a:xfrm>
          <a:prstGeom prst="rect">
            <a:avLst/>
          </a:prstGeom>
          <a:noFill/>
          <a:ln w="0">
            <a:noFill/>
          </a:ln>
        </p:spPr>
        <p:txBody>
          <a:bodyPr anchor="t">
            <a:normAutofit lnSpcReduction="10000"/>
          </a:bodyPr>
          <a:lstStyle/>
          <a:p>
            <a:pPr marL="0" indent="0" algn="just">
              <a:lnSpc>
                <a:spcPct val="100000"/>
              </a:lnSpc>
              <a:spcBef>
                <a:spcPts val="320"/>
              </a:spcBef>
              <a:buClr>
                <a:srgbClr val="000000"/>
              </a:buClr>
              <a:buNone/>
            </a:pPr>
            <a:r>
              <a:rPr lang="en-US" sz="1600" b="1" spc="-1" dirty="0">
                <a:solidFill>
                  <a:srgbClr val="000000"/>
                </a:solidFill>
                <a:latin typeface="Times New Roman" panose="02020603050405020304" pitchFamily="18" charset="0"/>
                <a:cs typeface="Times New Roman" panose="02020603050405020304" pitchFamily="18" charset="0"/>
              </a:rPr>
              <a:t>Module 1:Exploratory Data Analysis: </a:t>
            </a:r>
          </a:p>
          <a:p>
            <a:pPr marL="0" indent="0" algn="just">
              <a:lnSpc>
                <a:spcPct val="100000"/>
              </a:lnSpc>
              <a:spcBef>
                <a:spcPts val="320"/>
              </a:spcBef>
              <a:buClr>
                <a:srgbClr val="000000"/>
              </a:buClr>
              <a:buNone/>
            </a:pPr>
            <a:r>
              <a:rPr lang="en-US" sz="1400" spc="-1" dirty="0">
                <a:solidFill>
                  <a:srgbClr val="000000"/>
                </a:solidFill>
                <a:latin typeface="Times New Roman" panose="02020603050405020304" pitchFamily="18" charset="0"/>
                <a:cs typeface="Times New Roman" panose="02020603050405020304" pitchFamily="18" charset="0"/>
              </a:rPr>
              <a:t>#We have two datasets one is Malignant and the other is benign</a:t>
            </a:r>
          </a:p>
          <a:p>
            <a:pPr marL="0" indent="0" algn="just">
              <a:lnSpc>
                <a:spcPct val="100000"/>
              </a:lnSpc>
              <a:spcBef>
                <a:spcPts val="320"/>
              </a:spcBef>
              <a:buClr>
                <a:srgbClr val="000000"/>
              </a:buClr>
              <a:buNone/>
            </a:pPr>
            <a:r>
              <a:rPr lang="en-US" sz="1400" spc="-1" dirty="0">
                <a:solidFill>
                  <a:srgbClr val="000000"/>
                </a:solidFill>
                <a:latin typeface="Times New Roman" panose="02020603050405020304" pitchFamily="18" charset="0"/>
                <a:cs typeface="Times New Roman" panose="02020603050405020304" pitchFamily="18" charset="0"/>
              </a:rPr>
              <a:t>M = data[(data['diagnosis'] != 0)]</a:t>
            </a:r>
          </a:p>
          <a:p>
            <a:pPr marL="0" indent="0" algn="just">
              <a:lnSpc>
                <a:spcPct val="100000"/>
              </a:lnSpc>
              <a:spcBef>
                <a:spcPts val="320"/>
              </a:spcBef>
              <a:buClr>
                <a:srgbClr val="000000"/>
              </a:buClr>
              <a:buNone/>
            </a:pPr>
            <a:r>
              <a:rPr lang="en-US" sz="1400" spc="-1" dirty="0">
                <a:solidFill>
                  <a:srgbClr val="000000"/>
                </a:solidFill>
                <a:latin typeface="Times New Roman" panose="02020603050405020304" pitchFamily="18" charset="0"/>
                <a:cs typeface="Times New Roman" panose="02020603050405020304" pitchFamily="18" charset="0"/>
              </a:rPr>
              <a:t>B = data[(data['diagnosis'] == 0)]</a:t>
            </a:r>
          </a:p>
          <a:p>
            <a:pPr marL="0" indent="0" algn="just">
              <a:lnSpc>
                <a:spcPct val="100000"/>
              </a:lnSpc>
              <a:spcBef>
                <a:spcPts val="320"/>
              </a:spcBef>
              <a:buClr>
                <a:srgbClr val="000000"/>
              </a:buClr>
              <a:buNone/>
            </a:pPr>
            <a:r>
              <a:rPr lang="en-US" sz="1400" spc="-1" dirty="0">
                <a:solidFill>
                  <a:srgbClr val="000000"/>
                </a:solidFill>
                <a:latin typeface="Times New Roman" panose="02020603050405020304" pitchFamily="18" charset="0"/>
                <a:cs typeface="Times New Roman" panose="02020603050405020304" pitchFamily="18" charset="0"/>
              </a:rPr>
              <a:t># count of the data </a:t>
            </a:r>
            <a:r>
              <a:rPr lang="en-US" sz="1400" spc="-1" dirty="0" err="1">
                <a:solidFill>
                  <a:srgbClr val="000000"/>
                </a:solidFill>
                <a:latin typeface="Times New Roman" panose="02020603050405020304" pitchFamily="18" charset="0"/>
                <a:cs typeface="Times New Roman" panose="02020603050405020304" pitchFamily="18" charset="0"/>
              </a:rPr>
              <a:t>avaialble</a:t>
            </a:r>
            <a:endParaRPr lang="en-US" sz="1400" spc="-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320"/>
              </a:spcBef>
              <a:buClr>
                <a:srgbClr val="000000"/>
              </a:buClr>
              <a:buNone/>
            </a:pPr>
            <a:r>
              <a:rPr lang="en-US" sz="1400" spc="-1" dirty="0">
                <a:solidFill>
                  <a:srgbClr val="000000"/>
                </a:solidFill>
                <a:latin typeface="Times New Roman" panose="02020603050405020304" pitchFamily="18" charset="0"/>
                <a:cs typeface="Times New Roman" panose="02020603050405020304" pitchFamily="18" charset="0"/>
              </a:rPr>
              <a:t>trace = </a:t>
            </a:r>
            <a:r>
              <a:rPr lang="en-US" sz="1400" spc="-1" dirty="0" err="1">
                <a:solidFill>
                  <a:srgbClr val="000000"/>
                </a:solidFill>
                <a:latin typeface="Times New Roman" panose="02020603050405020304" pitchFamily="18" charset="0"/>
                <a:cs typeface="Times New Roman" panose="02020603050405020304" pitchFamily="18" charset="0"/>
              </a:rPr>
              <a:t>go.Bar</a:t>
            </a:r>
            <a:r>
              <a:rPr lang="en-US" sz="1400" spc="-1" dirty="0">
                <a:solidFill>
                  <a:srgbClr val="000000"/>
                </a:solidFill>
                <a:latin typeface="Times New Roman" panose="02020603050405020304" pitchFamily="18" charset="0"/>
                <a:cs typeface="Times New Roman" panose="02020603050405020304" pitchFamily="18" charset="0"/>
              </a:rPr>
              <a:t>(x = (</a:t>
            </a:r>
            <a:r>
              <a:rPr lang="en-US" sz="1400" spc="-1" dirty="0" err="1">
                <a:solidFill>
                  <a:srgbClr val="000000"/>
                </a:solidFill>
                <a:latin typeface="Times New Roman" panose="02020603050405020304" pitchFamily="18" charset="0"/>
                <a:cs typeface="Times New Roman" panose="02020603050405020304" pitchFamily="18" charset="0"/>
              </a:rPr>
              <a:t>len</a:t>
            </a:r>
            <a:r>
              <a:rPr lang="en-US" sz="1400" spc="-1" dirty="0">
                <a:solidFill>
                  <a:srgbClr val="000000"/>
                </a:solidFill>
                <a:latin typeface="Times New Roman" panose="02020603050405020304" pitchFamily="18" charset="0"/>
                <a:cs typeface="Times New Roman" panose="02020603050405020304" pitchFamily="18" charset="0"/>
              </a:rPr>
              <a:t>(M), </a:t>
            </a:r>
            <a:r>
              <a:rPr lang="en-US" sz="1400" spc="-1" dirty="0" err="1">
                <a:solidFill>
                  <a:srgbClr val="000000"/>
                </a:solidFill>
                <a:latin typeface="Times New Roman" panose="02020603050405020304" pitchFamily="18" charset="0"/>
                <a:cs typeface="Times New Roman" panose="02020603050405020304" pitchFamily="18" charset="0"/>
              </a:rPr>
              <a:t>len</a:t>
            </a:r>
            <a:r>
              <a:rPr lang="en-US" sz="1400" spc="-1" dirty="0">
                <a:solidFill>
                  <a:srgbClr val="000000"/>
                </a:solidFill>
                <a:latin typeface="Times New Roman" panose="02020603050405020304" pitchFamily="18" charset="0"/>
                <a:cs typeface="Times New Roman" panose="02020603050405020304" pitchFamily="18" charset="0"/>
              </a:rPr>
              <a:t>(B)), y = ['malignant', 'benign'], orientation = 'h', opacity = 0.8, marker=</a:t>
            </a:r>
            <a:r>
              <a:rPr lang="en-US" sz="1400" spc="-1" dirty="0" err="1">
                <a:solidFill>
                  <a:srgbClr val="000000"/>
                </a:solidFill>
                <a:latin typeface="Times New Roman" panose="02020603050405020304" pitchFamily="18" charset="0"/>
                <a:cs typeface="Times New Roman" panose="02020603050405020304" pitchFamily="18" charset="0"/>
              </a:rPr>
              <a:t>dict</a:t>
            </a:r>
            <a:r>
              <a:rPr lang="en-US" sz="1400" spc="-1" dirty="0">
                <a:solidFill>
                  <a:srgbClr val="000000"/>
                </a:solidFill>
                <a:latin typeface="Times New Roman" panose="02020603050405020304" pitchFamily="18" charset="0"/>
                <a:cs typeface="Times New Roman" panose="02020603050405020304" pitchFamily="18" charset="0"/>
              </a:rPr>
              <a:t>(</a:t>
            </a:r>
          </a:p>
          <a:p>
            <a:pPr marL="0" indent="0" algn="just">
              <a:lnSpc>
                <a:spcPct val="100000"/>
              </a:lnSpc>
              <a:spcBef>
                <a:spcPts val="320"/>
              </a:spcBef>
              <a:buClr>
                <a:srgbClr val="000000"/>
              </a:buClr>
              <a:buNone/>
            </a:pPr>
            <a:r>
              <a:rPr lang="en-US" sz="1400" spc="-1" dirty="0">
                <a:solidFill>
                  <a:srgbClr val="000000"/>
                </a:solidFill>
                <a:latin typeface="Times New Roman" panose="02020603050405020304" pitchFamily="18" charset="0"/>
                <a:cs typeface="Times New Roman" panose="02020603050405020304" pitchFamily="18" charset="0"/>
              </a:rPr>
              <a:t>        color=[ 'red', 'green'],</a:t>
            </a:r>
          </a:p>
          <a:p>
            <a:pPr marL="0" indent="0" algn="just">
              <a:lnSpc>
                <a:spcPct val="100000"/>
              </a:lnSpc>
              <a:spcBef>
                <a:spcPts val="320"/>
              </a:spcBef>
              <a:buClr>
                <a:srgbClr val="000000"/>
              </a:buClr>
              <a:buNone/>
            </a:pPr>
            <a:r>
              <a:rPr lang="en-US" sz="1400" spc="-1" dirty="0">
                <a:solidFill>
                  <a:srgbClr val="000000"/>
                </a:solidFill>
                <a:latin typeface="Times New Roman" panose="02020603050405020304" pitchFamily="18" charset="0"/>
                <a:cs typeface="Times New Roman" panose="02020603050405020304" pitchFamily="18" charset="0"/>
              </a:rPr>
              <a:t>        line=</a:t>
            </a:r>
            <a:r>
              <a:rPr lang="en-US" sz="1400" spc="-1" dirty="0" err="1">
                <a:solidFill>
                  <a:srgbClr val="000000"/>
                </a:solidFill>
                <a:latin typeface="Times New Roman" panose="02020603050405020304" pitchFamily="18" charset="0"/>
                <a:cs typeface="Times New Roman" panose="02020603050405020304" pitchFamily="18" charset="0"/>
              </a:rPr>
              <a:t>dict</a:t>
            </a:r>
            <a:r>
              <a:rPr lang="en-US" sz="1400" spc="-1" dirty="0">
                <a:solidFill>
                  <a:srgbClr val="000000"/>
                </a:solidFill>
                <a:latin typeface="Times New Roman" panose="02020603050405020304" pitchFamily="18" charset="0"/>
                <a:cs typeface="Times New Roman" panose="02020603050405020304" pitchFamily="18" charset="0"/>
              </a:rPr>
              <a:t>(color='#000000',width=1.5)))</a:t>
            </a:r>
          </a:p>
          <a:p>
            <a:pPr marL="0" indent="0" algn="just">
              <a:lnSpc>
                <a:spcPct val="100000"/>
              </a:lnSpc>
              <a:spcBef>
                <a:spcPts val="320"/>
              </a:spcBef>
              <a:buClr>
                <a:srgbClr val="000000"/>
              </a:buClr>
              <a:buNone/>
            </a:pPr>
            <a:endParaRPr lang="en-US" sz="1400" spc="-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320"/>
              </a:spcBef>
              <a:buClr>
                <a:srgbClr val="000000"/>
              </a:buClr>
              <a:buNone/>
            </a:pPr>
            <a:r>
              <a:rPr lang="en-US" sz="1400" spc="-1" dirty="0">
                <a:solidFill>
                  <a:srgbClr val="000000"/>
                </a:solidFill>
                <a:latin typeface="Times New Roman" panose="02020603050405020304" pitchFamily="18" charset="0"/>
                <a:cs typeface="Times New Roman" panose="02020603050405020304" pitchFamily="18" charset="0"/>
              </a:rPr>
              <a:t>layout = </a:t>
            </a:r>
            <a:r>
              <a:rPr lang="en-US" sz="1400" spc="-1" dirty="0" err="1">
                <a:solidFill>
                  <a:srgbClr val="000000"/>
                </a:solidFill>
                <a:latin typeface="Times New Roman" panose="02020603050405020304" pitchFamily="18" charset="0"/>
                <a:cs typeface="Times New Roman" panose="02020603050405020304" pitchFamily="18" charset="0"/>
              </a:rPr>
              <a:t>dict</a:t>
            </a:r>
            <a:r>
              <a:rPr lang="en-US" sz="1400" spc="-1" dirty="0">
                <a:solidFill>
                  <a:srgbClr val="000000"/>
                </a:solidFill>
                <a:latin typeface="Times New Roman" panose="02020603050405020304" pitchFamily="18" charset="0"/>
                <a:cs typeface="Times New Roman" panose="02020603050405020304" pitchFamily="18" charset="0"/>
              </a:rPr>
              <a:t>(title =  'Count of diagnosis variable')</a:t>
            </a:r>
          </a:p>
          <a:p>
            <a:pPr marL="0" indent="0" algn="just">
              <a:lnSpc>
                <a:spcPct val="100000"/>
              </a:lnSpc>
              <a:spcBef>
                <a:spcPts val="320"/>
              </a:spcBef>
              <a:buClr>
                <a:srgbClr val="000000"/>
              </a:buClr>
              <a:buNone/>
            </a:pPr>
            <a:r>
              <a:rPr lang="en-US" sz="1400" spc="-1" dirty="0">
                <a:solidFill>
                  <a:srgbClr val="000000"/>
                </a:solidFill>
                <a:latin typeface="Times New Roman" panose="02020603050405020304" pitchFamily="18" charset="0"/>
                <a:cs typeface="Times New Roman" panose="02020603050405020304" pitchFamily="18" charset="0"/>
              </a:rPr>
              <a:t>                    </a:t>
            </a:r>
          </a:p>
          <a:p>
            <a:pPr marL="0" indent="0" algn="just">
              <a:lnSpc>
                <a:spcPct val="100000"/>
              </a:lnSpc>
              <a:spcBef>
                <a:spcPts val="320"/>
              </a:spcBef>
              <a:buClr>
                <a:srgbClr val="000000"/>
              </a:buClr>
              <a:buNone/>
            </a:pPr>
            <a:r>
              <a:rPr lang="en-US" sz="1400" spc="-1" dirty="0">
                <a:solidFill>
                  <a:srgbClr val="000000"/>
                </a:solidFill>
                <a:latin typeface="Times New Roman" panose="02020603050405020304" pitchFamily="18" charset="0"/>
                <a:cs typeface="Times New Roman" panose="02020603050405020304" pitchFamily="18" charset="0"/>
              </a:rPr>
              <a:t>fig = </a:t>
            </a:r>
            <a:r>
              <a:rPr lang="en-US" sz="1400" spc="-1" dirty="0" err="1">
                <a:solidFill>
                  <a:srgbClr val="000000"/>
                </a:solidFill>
                <a:latin typeface="Times New Roman" panose="02020603050405020304" pitchFamily="18" charset="0"/>
                <a:cs typeface="Times New Roman" panose="02020603050405020304" pitchFamily="18" charset="0"/>
              </a:rPr>
              <a:t>dict</a:t>
            </a:r>
            <a:r>
              <a:rPr lang="en-US" sz="1400" spc="-1" dirty="0">
                <a:solidFill>
                  <a:srgbClr val="000000"/>
                </a:solidFill>
                <a:latin typeface="Times New Roman" panose="02020603050405020304" pitchFamily="18" charset="0"/>
                <a:cs typeface="Times New Roman" panose="02020603050405020304" pitchFamily="18" charset="0"/>
              </a:rPr>
              <a:t>(data = [trace], layout=layout)</a:t>
            </a:r>
          </a:p>
          <a:p>
            <a:pPr marL="0" indent="0" algn="just">
              <a:lnSpc>
                <a:spcPct val="100000"/>
              </a:lnSpc>
              <a:spcBef>
                <a:spcPts val="320"/>
              </a:spcBef>
              <a:buClr>
                <a:srgbClr val="000000"/>
              </a:buClr>
              <a:buNone/>
            </a:pPr>
            <a:r>
              <a:rPr lang="en-US" sz="1400" spc="-1" dirty="0" err="1">
                <a:solidFill>
                  <a:srgbClr val="000000"/>
                </a:solidFill>
                <a:latin typeface="Times New Roman" panose="02020603050405020304" pitchFamily="18" charset="0"/>
                <a:cs typeface="Times New Roman" panose="02020603050405020304" pitchFamily="18" charset="0"/>
              </a:rPr>
              <a:t>py.iplot</a:t>
            </a:r>
            <a:r>
              <a:rPr lang="en-US" sz="1400" spc="-1" dirty="0">
                <a:solidFill>
                  <a:srgbClr val="000000"/>
                </a:solidFill>
                <a:latin typeface="Times New Roman" panose="02020603050405020304" pitchFamily="18" charset="0"/>
                <a:cs typeface="Times New Roman" panose="02020603050405020304" pitchFamily="18" charset="0"/>
              </a:rPr>
              <a:t>(fig)</a:t>
            </a:r>
          </a:p>
        </p:txBody>
      </p:sp>
      <p:sp>
        <p:nvSpPr>
          <p:cNvPr id="164"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65"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CODE SNIPPETS</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66"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67"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68"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69" name="Footer Placeholder 4"/>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b="0" strike="noStrike" spc="-1" dirty="0">
                <a:solidFill>
                  <a:srgbClr val="1F497D"/>
                </a:solidFill>
                <a:latin typeface="Calibri"/>
              </a:rPr>
              <a:t>19</a:t>
            </a:r>
            <a:endParaRPr lang="en-IN" sz="1400" b="0" strike="noStrike" spc="-1" dirty="0">
              <a:latin typeface="Arial"/>
            </a:endParaRPr>
          </a:p>
        </p:txBody>
      </p:sp>
    </p:spTree>
    <p:extLst>
      <p:ext uri="{BB962C8B-B14F-4D97-AF65-F5344CB8AC3E}">
        <p14:creationId xmlns:p14="http://schemas.microsoft.com/office/powerpoint/2010/main" val="289981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p:nvPr>
        </p:nvSpPr>
        <p:spPr>
          <a:xfrm>
            <a:off x="457200" y="1063080"/>
            <a:ext cx="8229240" cy="3289320"/>
          </a:xfrm>
          <a:prstGeom prst="rect">
            <a:avLst/>
          </a:prstGeom>
          <a:noFill/>
          <a:ln w="0">
            <a:noFill/>
          </a:ln>
        </p:spPr>
        <p:txBody>
          <a:bodyPr anchor="t">
            <a:normAutofit/>
          </a:bodyPr>
          <a:lstStyle/>
          <a:p>
            <a:pPr marL="0" indent="0" algn="just">
              <a:lnSpc>
                <a:spcPct val="100000"/>
              </a:lnSpc>
              <a:spcBef>
                <a:spcPts val="320"/>
              </a:spcBef>
              <a:buClr>
                <a:srgbClr val="000000"/>
              </a:buClr>
              <a:buNone/>
            </a:pPr>
            <a:r>
              <a:rPr lang="en-US" sz="1600" b="1" spc="-1" dirty="0">
                <a:solidFill>
                  <a:srgbClr val="000000"/>
                </a:solidFill>
                <a:latin typeface="Times New Roman" panose="02020603050405020304" pitchFamily="18" charset="0"/>
                <a:cs typeface="Times New Roman" panose="02020603050405020304" pitchFamily="18" charset="0"/>
              </a:rPr>
              <a:t>Module 1:Exploratory Data Analysis(Continued) </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#Calculating the Percentage</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trace = go.Pie(labels = ['benign','malignant'], values = data['diagnosis'].value_counts(), </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               textfont=dict(size=15), opacity = 0.8,</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               marker=dict(colors=[‘red', ‘green'], </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                           line=dict(color='#000000', width=1.5)))</a:t>
            </a:r>
          </a:p>
          <a:p>
            <a:pPr marL="0" indent="0" algn="just">
              <a:lnSpc>
                <a:spcPct val="100000"/>
              </a:lnSpc>
              <a:spcBef>
                <a:spcPts val="320"/>
              </a:spcBef>
              <a:buClr>
                <a:srgbClr val="000000"/>
              </a:buClr>
              <a:buNone/>
            </a:pPr>
            <a:endParaRPr lang="it-IT" sz="1400" spc="-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320"/>
              </a:spcBef>
              <a:buClr>
                <a:srgbClr val="000000"/>
              </a:buClr>
              <a:buNone/>
            </a:pPr>
            <a:endParaRPr lang="it-IT" sz="1400" spc="-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layout = dict(title =  'Distribution of diagnosis variable')</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           </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fig = dict(data = [trace], layout=layout)</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py.iplot(fig)</a:t>
            </a:r>
            <a:endParaRPr lang="en-US" sz="1400" spc="-1" dirty="0">
              <a:solidFill>
                <a:srgbClr val="000000"/>
              </a:solidFill>
              <a:latin typeface="Times New Roman" panose="02020603050405020304" pitchFamily="18" charset="0"/>
              <a:cs typeface="Times New Roman" panose="02020603050405020304" pitchFamily="18" charset="0"/>
            </a:endParaRPr>
          </a:p>
        </p:txBody>
      </p:sp>
      <p:sp>
        <p:nvSpPr>
          <p:cNvPr id="164"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65"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CODE SNIPPETS</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66"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67"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68"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69" name="Footer Placeholder 4"/>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spc="-1" dirty="0">
                <a:solidFill>
                  <a:srgbClr val="1F497D"/>
                </a:solidFill>
                <a:latin typeface="Calibri"/>
              </a:rPr>
              <a:t>20</a:t>
            </a:r>
            <a:endParaRPr lang="en-IN" sz="1400" b="0" strike="noStrike" spc="-1" dirty="0">
              <a:latin typeface="Arial"/>
            </a:endParaRPr>
          </a:p>
        </p:txBody>
      </p:sp>
    </p:spTree>
    <p:extLst>
      <p:ext uri="{BB962C8B-B14F-4D97-AF65-F5344CB8AC3E}">
        <p14:creationId xmlns:p14="http://schemas.microsoft.com/office/powerpoint/2010/main" val="1691287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p:nvPr>
        </p:nvSpPr>
        <p:spPr>
          <a:xfrm>
            <a:off x="457200" y="1063080"/>
            <a:ext cx="8229240" cy="3289320"/>
          </a:xfrm>
          <a:prstGeom prst="rect">
            <a:avLst/>
          </a:prstGeom>
          <a:noFill/>
          <a:ln w="0">
            <a:noFill/>
          </a:ln>
        </p:spPr>
        <p:txBody>
          <a:bodyPr anchor="t">
            <a:normAutofit fontScale="92500" lnSpcReduction="20000"/>
          </a:bodyPr>
          <a:lstStyle/>
          <a:p>
            <a:pPr marL="0" indent="0" algn="just">
              <a:lnSpc>
                <a:spcPct val="100000"/>
              </a:lnSpc>
              <a:spcBef>
                <a:spcPts val="320"/>
              </a:spcBef>
              <a:buClr>
                <a:srgbClr val="000000"/>
              </a:buClr>
              <a:buNone/>
            </a:pPr>
            <a:r>
              <a:rPr lang="en-US" sz="1600" b="1" spc="-1" dirty="0">
                <a:solidFill>
                  <a:srgbClr val="000000"/>
                </a:solidFill>
                <a:latin typeface="Times New Roman" panose="02020603050405020304" pitchFamily="18" charset="0"/>
                <a:cs typeface="Times New Roman" panose="02020603050405020304" pitchFamily="18" charset="0"/>
              </a:rPr>
              <a:t>Module 1:Exploratory Data Analysis(Continued) </a:t>
            </a:r>
          </a:p>
          <a:p>
            <a:pPr marL="0" indent="0" algn="just">
              <a:lnSpc>
                <a:spcPct val="100000"/>
              </a:lnSpc>
              <a:spcBef>
                <a:spcPts val="320"/>
              </a:spcBef>
              <a:buClr>
                <a:srgbClr val="000000"/>
              </a:buClr>
              <a:buNone/>
            </a:pPr>
            <a:r>
              <a:rPr lang="en-US" sz="1500" spc="-1" dirty="0">
                <a:solidFill>
                  <a:srgbClr val="000000"/>
                </a:solidFill>
                <a:latin typeface="Times New Roman" panose="02020603050405020304" pitchFamily="18" charset="0"/>
                <a:cs typeface="Times New Roman" panose="02020603050405020304" pitchFamily="18" charset="0"/>
              </a:rPr>
              <a:t>def </a:t>
            </a:r>
            <a:r>
              <a:rPr lang="en-US" sz="1500" spc="-1" dirty="0" err="1">
                <a:solidFill>
                  <a:srgbClr val="000000"/>
                </a:solidFill>
                <a:latin typeface="Times New Roman" panose="02020603050405020304" pitchFamily="18" charset="0"/>
                <a:cs typeface="Times New Roman" panose="02020603050405020304" pitchFamily="18" charset="0"/>
              </a:rPr>
              <a:t>plotDistribution</a:t>
            </a:r>
            <a:r>
              <a:rPr lang="en-US" sz="1500" spc="-1" dirty="0">
                <a:solidFill>
                  <a:srgbClr val="000000"/>
                </a:solidFill>
                <a:latin typeface="Times New Roman" panose="02020603050405020304" pitchFamily="18" charset="0"/>
                <a:cs typeface="Times New Roman" panose="02020603050405020304" pitchFamily="18" charset="0"/>
              </a:rPr>
              <a:t>(</a:t>
            </a:r>
            <a:r>
              <a:rPr lang="en-US" sz="1500" spc="-1" dirty="0" err="1">
                <a:solidFill>
                  <a:srgbClr val="000000"/>
                </a:solidFill>
                <a:latin typeface="Times New Roman" panose="02020603050405020304" pitchFamily="18" charset="0"/>
                <a:cs typeface="Times New Roman" panose="02020603050405020304" pitchFamily="18" charset="0"/>
              </a:rPr>
              <a:t>dataSelect</a:t>
            </a:r>
            <a:r>
              <a:rPr lang="en-US" sz="1500" spc="-1" dirty="0">
                <a:solidFill>
                  <a:srgbClr val="000000"/>
                </a:solidFill>
                <a:latin typeface="Times New Roman" panose="02020603050405020304" pitchFamily="18" charset="0"/>
                <a:cs typeface="Times New Roman" panose="02020603050405020304" pitchFamily="18" charset="0"/>
              </a:rPr>
              <a:t>, </a:t>
            </a:r>
            <a:r>
              <a:rPr lang="en-US" sz="1500" spc="-1" dirty="0" err="1">
                <a:solidFill>
                  <a:srgbClr val="000000"/>
                </a:solidFill>
                <a:latin typeface="Times New Roman" panose="02020603050405020304" pitchFamily="18" charset="0"/>
                <a:cs typeface="Times New Roman" panose="02020603050405020304" pitchFamily="18" charset="0"/>
              </a:rPr>
              <a:t>sizeBin</a:t>
            </a:r>
            <a:r>
              <a:rPr lang="en-US" sz="1500" spc="-1" dirty="0">
                <a:solidFill>
                  <a:srgbClr val="000000"/>
                </a:solidFill>
                <a:latin typeface="Times New Roman" panose="02020603050405020304" pitchFamily="18" charset="0"/>
                <a:cs typeface="Times New Roman" panose="02020603050405020304" pitchFamily="18" charset="0"/>
              </a:rPr>
              <a:t>) :  </a:t>
            </a:r>
          </a:p>
          <a:p>
            <a:pPr marL="0" indent="0" algn="just">
              <a:lnSpc>
                <a:spcPct val="100000"/>
              </a:lnSpc>
              <a:spcBef>
                <a:spcPts val="320"/>
              </a:spcBef>
              <a:buClr>
                <a:srgbClr val="000000"/>
              </a:buClr>
              <a:buNone/>
            </a:pPr>
            <a:r>
              <a:rPr lang="en-US" sz="1500" spc="-1" dirty="0">
                <a:solidFill>
                  <a:srgbClr val="000000"/>
                </a:solidFill>
                <a:latin typeface="Times New Roman" panose="02020603050405020304" pitchFamily="18" charset="0"/>
                <a:cs typeface="Times New Roman" panose="02020603050405020304" pitchFamily="18" charset="0"/>
              </a:rPr>
              <a:t>    tmp1 = M[</a:t>
            </a:r>
            <a:r>
              <a:rPr lang="en-US" sz="1500" spc="-1" dirty="0" err="1">
                <a:solidFill>
                  <a:srgbClr val="000000"/>
                </a:solidFill>
                <a:latin typeface="Times New Roman" panose="02020603050405020304" pitchFamily="18" charset="0"/>
                <a:cs typeface="Times New Roman" panose="02020603050405020304" pitchFamily="18" charset="0"/>
              </a:rPr>
              <a:t>dataSelect</a:t>
            </a:r>
            <a:r>
              <a:rPr lang="en-US" sz="1500" spc="-1" dirty="0">
                <a:solidFill>
                  <a:srgbClr val="000000"/>
                </a:solidFill>
                <a:latin typeface="Times New Roman" panose="02020603050405020304" pitchFamily="18" charset="0"/>
                <a:cs typeface="Times New Roman" panose="02020603050405020304" pitchFamily="18" charset="0"/>
              </a:rPr>
              <a:t>]</a:t>
            </a:r>
          </a:p>
          <a:p>
            <a:pPr marL="0" indent="0" algn="just">
              <a:lnSpc>
                <a:spcPct val="100000"/>
              </a:lnSpc>
              <a:spcBef>
                <a:spcPts val="320"/>
              </a:spcBef>
              <a:buClr>
                <a:srgbClr val="000000"/>
              </a:buClr>
              <a:buNone/>
            </a:pPr>
            <a:r>
              <a:rPr lang="en-US" sz="1500" spc="-1" dirty="0">
                <a:solidFill>
                  <a:srgbClr val="000000"/>
                </a:solidFill>
                <a:latin typeface="Times New Roman" panose="02020603050405020304" pitchFamily="18" charset="0"/>
                <a:cs typeface="Times New Roman" panose="02020603050405020304" pitchFamily="18" charset="0"/>
              </a:rPr>
              <a:t>    tmp2 = B[</a:t>
            </a:r>
            <a:r>
              <a:rPr lang="en-US" sz="1500" spc="-1" dirty="0" err="1">
                <a:solidFill>
                  <a:srgbClr val="000000"/>
                </a:solidFill>
                <a:latin typeface="Times New Roman" panose="02020603050405020304" pitchFamily="18" charset="0"/>
                <a:cs typeface="Times New Roman" panose="02020603050405020304" pitchFamily="18" charset="0"/>
              </a:rPr>
              <a:t>dataSelect</a:t>
            </a:r>
            <a:r>
              <a:rPr lang="en-US" sz="1500" spc="-1" dirty="0">
                <a:solidFill>
                  <a:srgbClr val="000000"/>
                </a:solidFill>
                <a:latin typeface="Times New Roman" panose="02020603050405020304" pitchFamily="18" charset="0"/>
                <a:cs typeface="Times New Roman" panose="02020603050405020304" pitchFamily="18" charset="0"/>
              </a:rPr>
              <a:t>]</a:t>
            </a:r>
          </a:p>
          <a:p>
            <a:pPr marL="0" indent="0" algn="just">
              <a:lnSpc>
                <a:spcPct val="100000"/>
              </a:lnSpc>
              <a:spcBef>
                <a:spcPts val="320"/>
              </a:spcBef>
              <a:buClr>
                <a:srgbClr val="000000"/>
              </a:buClr>
              <a:buNone/>
            </a:pPr>
            <a:r>
              <a:rPr lang="en-US" sz="1500" spc="-1" dirty="0">
                <a:solidFill>
                  <a:srgbClr val="000000"/>
                </a:solidFill>
                <a:latin typeface="Times New Roman" panose="02020603050405020304" pitchFamily="18" charset="0"/>
                <a:cs typeface="Times New Roman" panose="02020603050405020304" pitchFamily="18" charset="0"/>
              </a:rPr>
              <a:t>    </a:t>
            </a:r>
            <a:r>
              <a:rPr lang="en-US" sz="1500" spc="-1" dirty="0" err="1">
                <a:solidFill>
                  <a:srgbClr val="000000"/>
                </a:solidFill>
                <a:latin typeface="Times New Roman" panose="02020603050405020304" pitchFamily="18" charset="0"/>
                <a:cs typeface="Times New Roman" panose="02020603050405020304" pitchFamily="18" charset="0"/>
              </a:rPr>
              <a:t>histData</a:t>
            </a:r>
            <a:r>
              <a:rPr lang="en-US" sz="1500" spc="-1" dirty="0">
                <a:solidFill>
                  <a:srgbClr val="000000"/>
                </a:solidFill>
                <a:latin typeface="Times New Roman" panose="02020603050405020304" pitchFamily="18" charset="0"/>
                <a:cs typeface="Times New Roman" panose="02020603050405020304" pitchFamily="18" charset="0"/>
              </a:rPr>
              <a:t> = [tmp1, tmp2]</a:t>
            </a:r>
          </a:p>
          <a:p>
            <a:pPr marL="0" indent="0" algn="just">
              <a:lnSpc>
                <a:spcPct val="100000"/>
              </a:lnSpc>
              <a:spcBef>
                <a:spcPts val="320"/>
              </a:spcBef>
              <a:buClr>
                <a:srgbClr val="000000"/>
              </a:buClr>
              <a:buNone/>
            </a:pPr>
            <a:r>
              <a:rPr lang="en-US" sz="1500" spc="-1" dirty="0">
                <a:solidFill>
                  <a:srgbClr val="000000"/>
                </a:solidFill>
                <a:latin typeface="Times New Roman" panose="02020603050405020304" pitchFamily="18" charset="0"/>
                <a:cs typeface="Times New Roman" panose="02020603050405020304" pitchFamily="18" charset="0"/>
              </a:rPr>
              <a:t>    </a:t>
            </a:r>
          </a:p>
          <a:p>
            <a:pPr marL="0" indent="0" algn="just">
              <a:lnSpc>
                <a:spcPct val="100000"/>
              </a:lnSpc>
              <a:spcBef>
                <a:spcPts val="320"/>
              </a:spcBef>
              <a:buClr>
                <a:srgbClr val="000000"/>
              </a:buClr>
              <a:buNone/>
            </a:pPr>
            <a:r>
              <a:rPr lang="en-US" sz="1500" spc="-1" dirty="0">
                <a:solidFill>
                  <a:srgbClr val="000000"/>
                </a:solidFill>
                <a:latin typeface="Times New Roman" panose="02020603050405020304" pitchFamily="18" charset="0"/>
                <a:cs typeface="Times New Roman" panose="02020603050405020304" pitchFamily="18" charset="0"/>
              </a:rPr>
              <a:t>    </a:t>
            </a:r>
            <a:r>
              <a:rPr lang="en-US" sz="1500" spc="-1" dirty="0" err="1">
                <a:solidFill>
                  <a:srgbClr val="000000"/>
                </a:solidFill>
                <a:latin typeface="Times New Roman" panose="02020603050405020304" pitchFamily="18" charset="0"/>
                <a:cs typeface="Times New Roman" panose="02020603050405020304" pitchFamily="18" charset="0"/>
              </a:rPr>
              <a:t>group_labels</a:t>
            </a:r>
            <a:r>
              <a:rPr lang="en-US" sz="1500" spc="-1" dirty="0">
                <a:solidFill>
                  <a:srgbClr val="000000"/>
                </a:solidFill>
                <a:latin typeface="Times New Roman" panose="02020603050405020304" pitchFamily="18" charset="0"/>
                <a:cs typeface="Times New Roman" panose="02020603050405020304" pitchFamily="18" charset="0"/>
              </a:rPr>
              <a:t> = ['malignant', 'benign']</a:t>
            </a:r>
          </a:p>
          <a:p>
            <a:pPr marL="0" indent="0" algn="just">
              <a:lnSpc>
                <a:spcPct val="100000"/>
              </a:lnSpc>
              <a:spcBef>
                <a:spcPts val="320"/>
              </a:spcBef>
              <a:buClr>
                <a:srgbClr val="000000"/>
              </a:buClr>
              <a:buNone/>
            </a:pPr>
            <a:r>
              <a:rPr lang="en-US" sz="1500" spc="-1" dirty="0">
                <a:solidFill>
                  <a:srgbClr val="000000"/>
                </a:solidFill>
                <a:latin typeface="Times New Roman" panose="02020603050405020304" pitchFamily="18" charset="0"/>
                <a:cs typeface="Times New Roman" panose="02020603050405020304" pitchFamily="18" charset="0"/>
              </a:rPr>
              <a:t>    colors = ['red', 'green']</a:t>
            </a:r>
          </a:p>
          <a:p>
            <a:pPr marL="0" indent="0" algn="just">
              <a:lnSpc>
                <a:spcPct val="100000"/>
              </a:lnSpc>
              <a:spcBef>
                <a:spcPts val="320"/>
              </a:spcBef>
              <a:buClr>
                <a:srgbClr val="000000"/>
              </a:buClr>
              <a:buNone/>
            </a:pPr>
            <a:endParaRPr lang="en-US" sz="1500" spc="-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320"/>
              </a:spcBef>
              <a:buClr>
                <a:srgbClr val="000000"/>
              </a:buClr>
              <a:buNone/>
            </a:pPr>
            <a:r>
              <a:rPr lang="en-US" sz="1500" spc="-1" dirty="0">
                <a:solidFill>
                  <a:srgbClr val="000000"/>
                </a:solidFill>
                <a:latin typeface="Times New Roman" panose="02020603050405020304" pitchFamily="18" charset="0"/>
                <a:cs typeface="Times New Roman" panose="02020603050405020304" pitchFamily="18" charset="0"/>
              </a:rPr>
              <a:t>    fig = </a:t>
            </a:r>
            <a:r>
              <a:rPr lang="en-US" sz="1500" spc="-1" dirty="0" err="1">
                <a:solidFill>
                  <a:srgbClr val="000000"/>
                </a:solidFill>
                <a:latin typeface="Times New Roman" panose="02020603050405020304" pitchFamily="18" charset="0"/>
                <a:cs typeface="Times New Roman" panose="02020603050405020304" pitchFamily="18" charset="0"/>
              </a:rPr>
              <a:t>ff.create_distplot</a:t>
            </a:r>
            <a:r>
              <a:rPr lang="en-US" sz="1500" spc="-1" dirty="0">
                <a:solidFill>
                  <a:srgbClr val="000000"/>
                </a:solidFill>
                <a:latin typeface="Times New Roman" panose="02020603050405020304" pitchFamily="18" charset="0"/>
                <a:cs typeface="Times New Roman" panose="02020603050405020304" pitchFamily="18" charset="0"/>
              </a:rPr>
              <a:t>(</a:t>
            </a:r>
            <a:r>
              <a:rPr lang="en-US" sz="1500" spc="-1" dirty="0" err="1">
                <a:solidFill>
                  <a:srgbClr val="000000"/>
                </a:solidFill>
                <a:latin typeface="Times New Roman" panose="02020603050405020304" pitchFamily="18" charset="0"/>
                <a:cs typeface="Times New Roman" panose="02020603050405020304" pitchFamily="18" charset="0"/>
              </a:rPr>
              <a:t>histData</a:t>
            </a:r>
            <a:r>
              <a:rPr lang="en-US" sz="1500" spc="-1" dirty="0">
                <a:solidFill>
                  <a:srgbClr val="000000"/>
                </a:solidFill>
                <a:latin typeface="Times New Roman" panose="02020603050405020304" pitchFamily="18" charset="0"/>
                <a:cs typeface="Times New Roman" panose="02020603050405020304" pitchFamily="18" charset="0"/>
              </a:rPr>
              <a:t>, </a:t>
            </a:r>
            <a:r>
              <a:rPr lang="en-US" sz="1500" spc="-1" dirty="0" err="1">
                <a:solidFill>
                  <a:srgbClr val="000000"/>
                </a:solidFill>
                <a:latin typeface="Times New Roman" panose="02020603050405020304" pitchFamily="18" charset="0"/>
                <a:cs typeface="Times New Roman" panose="02020603050405020304" pitchFamily="18" charset="0"/>
              </a:rPr>
              <a:t>group_labels</a:t>
            </a:r>
            <a:r>
              <a:rPr lang="en-US" sz="1500" spc="-1" dirty="0">
                <a:solidFill>
                  <a:srgbClr val="000000"/>
                </a:solidFill>
                <a:latin typeface="Times New Roman" panose="02020603050405020304" pitchFamily="18" charset="0"/>
                <a:cs typeface="Times New Roman" panose="02020603050405020304" pitchFamily="18" charset="0"/>
              </a:rPr>
              <a:t>, colors = colors, </a:t>
            </a:r>
            <a:r>
              <a:rPr lang="en-US" sz="1500" spc="-1" dirty="0" err="1">
                <a:solidFill>
                  <a:srgbClr val="000000"/>
                </a:solidFill>
                <a:latin typeface="Times New Roman" panose="02020603050405020304" pitchFamily="18" charset="0"/>
                <a:cs typeface="Times New Roman" panose="02020603050405020304" pitchFamily="18" charset="0"/>
              </a:rPr>
              <a:t>show_hist</a:t>
            </a:r>
            <a:r>
              <a:rPr lang="en-US" sz="1500" spc="-1" dirty="0">
                <a:solidFill>
                  <a:srgbClr val="000000"/>
                </a:solidFill>
                <a:latin typeface="Times New Roman" panose="02020603050405020304" pitchFamily="18" charset="0"/>
                <a:cs typeface="Times New Roman" panose="02020603050405020304" pitchFamily="18" charset="0"/>
              </a:rPr>
              <a:t> = True, </a:t>
            </a:r>
            <a:r>
              <a:rPr lang="en-US" sz="1500" spc="-1" dirty="0" err="1">
                <a:solidFill>
                  <a:srgbClr val="000000"/>
                </a:solidFill>
                <a:latin typeface="Times New Roman" panose="02020603050405020304" pitchFamily="18" charset="0"/>
                <a:cs typeface="Times New Roman" panose="02020603050405020304" pitchFamily="18" charset="0"/>
              </a:rPr>
              <a:t>bin_size</a:t>
            </a:r>
            <a:r>
              <a:rPr lang="en-US" sz="1500" spc="-1" dirty="0">
                <a:solidFill>
                  <a:srgbClr val="000000"/>
                </a:solidFill>
                <a:latin typeface="Times New Roman" panose="02020603050405020304" pitchFamily="18" charset="0"/>
                <a:cs typeface="Times New Roman" panose="02020603050405020304" pitchFamily="18" charset="0"/>
              </a:rPr>
              <a:t> = </a:t>
            </a:r>
            <a:r>
              <a:rPr lang="en-US" sz="1500" spc="-1" dirty="0" err="1">
                <a:solidFill>
                  <a:srgbClr val="000000"/>
                </a:solidFill>
                <a:latin typeface="Times New Roman" panose="02020603050405020304" pitchFamily="18" charset="0"/>
                <a:cs typeface="Times New Roman" panose="02020603050405020304" pitchFamily="18" charset="0"/>
              </a:rPr>
              <a:t>sizeBin</a:t>
            </a:r>
            <a:r>
              <a:rPr lang="en-US" sz="1500" spc="-1" dirty="0">
                <a:solidFill>
                  <a:srgbClr val="000000"/>
                </a:solidFill>
                <a:latin typeface="Times New Roman" panose="02020603050405020304" pitchFamily="18" charset="0"/>
                <a:cs typeface="Times New Roman" panose="02020603050405020304" pitchFamily="18" charset="0"/>
              </a:rPr>
              <a:t>, </a:t>
            </a:r>
            <a:r>
              <a:rPr lang="en-US" sz="1500" spc="-1" dirty="0" err="1">
                <a:solidFill>
                  <a:srgbClr val="000000"/>
                </a:solidFill>
                <a:latin typeface="Times New Roman" panose="02020603050405020304" pitchFamily="18" charset="0"/>
                <a:cs typeface="Times New Roman" panose="02020603050405020304" pitchFamily="18" charset="0"/>
              </a:rPr>
              <a:t>curve_type</a:t>
            </a:r>
            <a:r>
              <a:rPr lang="en-US" sz="1500" spc="-1" dirty="0">
                <a:solidFill>
                  <a:srgbClr val="000000"/>
                </a:solidFill>
                <a:latin typeface="Times New Roman" panose="02020603050405020304" pitchFamily="18" charset="0"/>
                <a:cs typeface="Times New Roman" panose="02020603050405020304" pitchFamily="18" charset="0"/>
              </a:rPr>
              <a:t>='</a:t>
            </a:r>
            <a:r>
              <a:rPr lang="en-US" sz="1500" spc="-1" dirty="0" err="1">
                <a:solidFill>
                  <a:srgbClr val="000000"/>
                </a:solidFill>
                <a:latin typeface="Times New Roman" panose="02020603050405020304" pitchFamily="18" charset="0"/>
                <a:cs typeface="Times New Roman" panose="02020603050405020304" pitchFamily="18" charset="0"/>
              </a:rPr>
              <a:t>kde</a:t>
            </a:r>
            <a:r>
              <a:rPr lang="en-US" sz="1500" spc="-1" dirty="0">
                <a:solidFill>
                  <a:srgbClr val="000000"/>
                </a:solidFill>
                <a:latin typeface="Times New Roman" panose="02020603050405020304" pitchFamily="18" charset="0"/>
                <a:cs typeface="Times New Roman" panose="02020603050405020304" pitchFamily="18" charset="0"/>
              </a:rPr>
              <a:t>')</a:t>
            </a:r>
          </a:p>
          <a:p>
            <a:pPr marL="0" indent="0" algn="just">
              <a:lnSpc>
                <a:spcPct val="100000"/>
              </a:lnSpc>
              <a:spcBef>
                <a:spcPts val="320"/>
              </a:spcBef>
              <a:buClr>
                <a:srgbClr val="000000"/>
              </a:buClr>
              <a:buNone/>
            </a:pPr>
            <a:r>
              <a:rPr lang="en-US" sz="1500" spc="-1" dirty="0">
                <a:solidFill>
                  <a:srgbClr val="000000"/>
                </a:solidFill>
                <a:latin typeface="Times New Roman" panose="02020603050405020304" pitchFamily="18" charset="0"/>
                <a:cs typeface="Times New Roman" panose="02020603050405020304" pitchFamily="18" charset="0"/>
              </a:rPr>
              <a:t>    </a:t>
            </a:r>
          </a:p>
          <a:p>
            <a:pPr marL="0" indent="0" algn="just">
              <a:lnSpc>
                <a:spcPct val="100000"/>
              </a:lnSpc>
              <a:spcBef>
                <a:spcPts val="320"/>
              </a:spcBef>
              <a:buClr>
                <a:srgbClr val="000000"/>
              </a:buClr>
              <a:buNone/>
            </a:pPr>
            <a:r>
              <a:rPr lang="en-US" sz="1500" spc="-1" dirty="0">
                <a:solidFill>
                  <a:srgbClr val="000000"/>
                </a:solidFill>
                <a:latin typeface="Times New Roman" panose="02020603050405020304" pitchFamily="18" charset="0"/>
                <a:cs typeface="Times New Roman" panose="02020603050405020304" pitchFamily="18" charset="0"/>
              </a:rPr>
              <a:t>    fig['layout'].update(title = </a:t>
            </a:r>
            <a:r>
              <a:rPr lang="en-US" sz="1500" spc="-1" dirty="0" err="1">
                <a:solidFill>
                  <a:srgbClr val="000000"/>
                </a:solidFill>
                <a:latin typeface="Times New Roman" panose="02020603050405020304" pitchFamily="18" charset="0"/>
                <a:cs typeface="Times New Roman" panose="02020603050405020304" pitchFamily="18" charset="0"/>
              </a:rPr>
              <a:t>dataSelect</a:t>
            </a:r>
            <a:r>
              <a:rPr lang="en-US" sz="1500" spc="-1" dirty="0">
                <a:solidFill>
                  <a:srgbClr val="000000"/>
                </a:solidFill>
                <a:latin typeface="Times New Roman" panose="02020603050405020304" pitchFamily="18" charset="0"/>
                <a:cs typeface="Times New Roman" panose="02020603050405020304" pitchFamily="18" charset="0"/>
              </a:rPr>
              <a:t>)</a:t>
            </a:r>
          </a:p>
          <a:p>
            <a:pPr marL="0" indent="0" algn="just">
              <a:lnSpc>
                <a:spcPct val="100000"/>
              </a:lnSpc>
              <a:spcBef>
                <a:spcPts val="320"/>
              </a:spcBef>
              <a:buClr>
                <a:srgbClr val="000000"/>
              </a:buClr>
              <a:buNone/>
            </a:pPr>
            <a:endParaRPr lang="en-US" sz="1500" spc="-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320"/>
              </a:spcBef>
              <a:buClr>
                <a:srgbClr val="000000"/>
              </a:buClr>
              <a:buNone/>
            </a:pPr>
            <a:r>
              <a:rPr lang="en-US" sz="1500" spc="-1" dirty="0">
                <a:solidFill>
                  <a:srgbClr val="000000"/>
                </a:solidFill>
                <a:latin typeface="Times New Roman" panose="02020603050405020304" pitchFamily="18" charset="0"/>
                <a:cs typeface="Times New Roman" panose="02020603050405020304" pitchFamily="18" charset="0"/>
              </a:rPr>
              <a:t>    </a:t>
            </a:r>
            <a:r>
              <a:rPr lang="en-US" sz="1500" spc="-1" dirty="0" err="1">
                <a:solidFill>
                  <a:srgbClr val="000000"/>
                </a:solidFill>
                <a:latin typeface="Times New Roman" panose="02020603050405020304" pitchFamily="18" charset="0"/>
                <a:cs typeface="Times New Roman" panose="02020603050405020304" pitchFamily="18" charset="0"/>
              </a:rPr>
              <a:t>py.iplot</a:t>
            </a:r>
            <a:r>
              <a:rPr lang="en-US" sz="1500" spc="-1" dirty="0">
                <a:solidFill>
                  <a:srgbClr val="000000"/>
                </a:solidFill>
                <a:latin typeface="Times New Roman" panose="02020603050405020304" pitchFamily="18" charset="0"/>
                <a:cs typeface="Times New Roman" panose="02020603050405020304" pitchFamily="18" charset="0"/>
              </a:rPr>
              <a:t>(fig, filename = 'Density plot')</a:t>
            </a:r>
            <a:endParaRPr lang="en-US" sz="1400" spc="-1" dirty="0">
              <a:solidFill>
                <a:srgbClr val="000000"/>
              </a:solidFill>
              <a:latin typeface="Times New Roman" panose="02020603050405020304" pitchFamily="18" charset="0"/>
              <a:cs typeface="Times New Roman" panose="02020603050405020304" pitchFamily="18" charset="0"/>
            </a:endParaRPr>
          </a:p>
        </p:txBody>
      </p:sp>
      <p:sp>
        <p:nvSpPr>
          <p:cNvPr id="164"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65"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CODE SNIPPETS</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66"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67"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68"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69" name="Footer Placeholder 4"/>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spc="-1" dirty="0">
                <a:solidFill>
                  <a:srgbClr val="1F497D"/>
                </a:solidFill>
                <a:latin typeface="Calibri"/>
              </a:rPr>
              <a:t>21</a:t>
            </a:r>
            <a:endParaRPr lang="en-IN" sz="1400" b="0" strike="noStrike" spc="-1" dirty="0">
              <a:latin typeface="Arial"/>
            </a:endParaRPr>
          </a:p>
        </p:txBody>
      </p:sp>
    </p:spTree>
    <p:extLst>
      <p:ext uri="{BB962C8B-B14F-4D97-AF65-F5344CB8AC3E}">
        <p14:creationId xmlns:p14="http://schemas.microsoft.com/office/powerpoint/2010/main" val="2320513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p:nvPr>
        </p:nvSpPr>
        <p:spPr>
          <a:xfrm>
            <a:off x="457200" y="1063080"/>
            <a:ext cx="8229240" cy="3289320"/>
          </a:xfrm>
          <a:prstGeom prst="rect">
            <a:avLst/>
          </a:prstGeom>
          <a:noFill/>
          <a:ln w="0">
            <a:noFill/>
          </a:ln>
        </p:spPr>
        <p:txBody>
          <a:bodyPr anchor="t">
            <a:normAutofit/>
          </a:bodyPr>
          <a:lstStyle/>
          <a:p>
            <a:pPr marL="0" indent="0" algn="just">
              <a:lnSpc>
                <a:spcPct val="100000"/>
              </a:lnSpc>
              <a:spcBef>
                <a:spcPts val="320"/>
              </a:spcBef>
              <a:buClr>
                <a:srgbClr val="000000"/>
              </a:buClr>
              <a:buNone/>
            </a:pPr>
            <a:r>
              <a:rPr lang="en-US" sz="1600" b="1" spc="-1" dirty="0">
                <a:solidFill>
                  <a:srgbClr val="000000"/>
                </a:solidFill>
                <a:latin typeface="Times New Roman" panose="02020603050405020304" pitchFamily="18" charset="0"/>
                <a:cs typeface="Times New Roman" panose="02020603050405020304" pitchFamily="18" charset="0"/>
              </a:rPr>
              <a:t>Module 1:Exploratory Data Analysis(Continued) </a:t>
            </a:r>
          </a:p>
          <a:p>
            <a:pPr marL="0" indent="0" algn="just">
              <a:lnSpc>
                <a:spcPct val="100000"/>
              </a:lnSpc>
              <a:spcBef>
                <a:spcPts val="320"/>
              </a:spcBef>
              <a:buClr>
                <a:srgbClr val="000000"/>
              </a:buClr>
              <a:buNone/>
            </a:pPr>
            <a:r>
              <a:rPr lang="en-US" sz="1500" spc="-1" dirty="0">
                <a:solidFill>
                  <a:srgbClr val="000000"/>
                </a:solidFill>
                <a:latin typeface="Times New Roman" panose="02020603050405020304" pitchFamily="18" charset="0"/>
                <a:cs typeface="Times New Roman" panose="02020603050405020304" pitchFamily="18" charset="0"/>
              </a:rPr>
              <a:t>#Plotting</a:t>
            </a:r>
          </a:p>
          <a:p>
            <a:pPr marL="0" indent="0" algn="just">
              <a:lnSpc>
                <a:spcPct val="100000"/>
              </a:lnSpc>
              <a:spcBef>
                <a:spcPts val="320"/>
              </a:spcBef>
              <a:buClr>
                <a:srgbClr val="000000"/>
              </a:buClr>
              <a:buNone/>
            </a:pPr>
            <a:r>
              <a:rPr lang="en-US" sz="1400" spc="-1" dirty="0" err="1">
                <a:solidFill>
                  <a:srgbClr val="000000"/>
                </a:solidFill>
                <a:latin typeface="Times New Roman" panose="02020603050405020304" pitchFamily="18" charset="0"/>
                <a:cs typeface="Times New Roman" panose="02020603050405020304" pitchFamily="18" charset="0"/>
              </a:rPr>
              <a:t>plot_distribution</a:t>
            </a:r>
            <a:r>
              <a:rPr lang="en-US" sz="1400" spc="-1" dirty="0">
                <a:solidFill>
                  <a:srgbClr val="000000"/>
                </a:solidFill>
                <a:latin typeface="Times New Roman" panose="02020603050405020304" pitchFamily="18" charset="0"/>
                <a:cs typeface="Times New Roman" panose="02020603050405020304" pitchFamily="18" charset="0"/>
              </a:rPr>
              <a:t>('</a:t>
            </a:r>
            <a:r>
              <a:rPr lang="en-US" sz="1400" spc="-1" dirty="0" err="1">
                <a:solidFill>
                  <a:srgbClr val="000000"/>
                </a:solidFill>
                <a:latin typeface="Times New Roman" panose="02020603050405020304" pitchFamily="18" charset="0"/>
                <a:cs typeface="Times New Roman" panose="02020603050405020304" pitchFamily="18" charset="0"/>
              </a:rPr>
              <a:t>radius_mean</a:t>
            </a:r>
            <a:r>
              <a:rPr lang="en-US" sz="1400" spc="-1" dirty="0">
                <a:solidFill>
                  <a:srgbClr val="000000"/>
                </a:solidFill>
                <a:latin typeface="Times New Roman" panose="02020603050405020304" pitchFamily="18" charset="0"/>
                <a:cs typeface="Times New Roman" panose="02020603050405020304" pitchFamily="18" charset="0"/>
              </a:rPr>
              <a:t>', .5)</a:t>
            </a:r>
          </a:p>
          <a:p>
            <a:pPr marL="0" indent="0" algn="just">
              <a:lnSpc>
                <a:spcPct val="100000"/>
              </a:lnSpc>
              <a:spcBef>
                <a:spcPts val="320"/>
              </a:spcBef>
              <a:buClr>
                <a:srgbClr val="000000"/>
              </a:buClr>
              <a:buNone/>
            </a:pPr>
            <a:r>
              <a:rPr lang="en-US" sz="1400" spc="-1" dirty="0" err="1">
                <a:solidFill>
                  <a:srgbClr val="000000"/>
                </a:solidFill>
                <a:latin typeface="Times New Roman" panose="02020603050405020304" pitchFamily="18" charset="0"/>
                <a:cs typeface="Times New Roman" panose="02020603050405020304" pitchFamily="18" charset="0"/>
              </a:rPr>
              <a:t>plot_distribution</a:t>
            </a:r>
            <a:r>
              <a:rPr lang="en-US" sz="1400" spc="-1" dirty="0">
                <a:solidFill>
                  <a:srgbClr val="000000"/>
                </a:solidFill>
                <a:latin typeface="Times New Roman" panose="02020603050405020304" pitchFamily="18" charset="0"/>
                <a:cs typeface="Times New Roman" panose="02020603050405020304" pitchFamily="18" charset="0"/>
              </a:rPr>
              <a:t>('</a:t>
            </a:r>
            <a:r>
              <a:rPr lang="en-US" sz="1400" spc="-1" dirty="0" err="1">
                <a:solidFill>
                  <a:srgbClr val="000000"/>
                </a:solidFill>
                <a:latin typeface="Times New Roman" panose="02020603050405020304" pitchFamily="18" charset="0"/>
                <a:cs typeface="Times New Roman" panose="02020603050405020304" pitchFamily="18" charset="0"/>
              </a:rPr>
              <a:t>texture_mean</a:t>
            </a:r>
            <a:r>
              <a:rPr lang="en-US" sz="1400" spc="-1" dirty="0">
                <a:solidFill>
                  <a:srgbClr val="000000"/>
                </a:solidFill>
                <a:latin typeface="Times New Roman" panose="02020603050405020304" pitchFamily="18" charset="0"/>
                <a:cs typeface="Times New Roman" panose="02020603050405020304" pitchFamily="18" charset="0"/>
              </a:rPr>
              <a:t>', .5)</a:t>
            </a:r>
          </a:p>
          <a:p>
            <a:pPr marL="0" indent="0" algn="just">
              <a:lnSpc>
                <a:spcPct val="100000"/>
              </a:lnSpc>
              <a:spcBef>
                <a:spcPts val="320"/>
              </a:spcBef>
              <a:buClr>
                <a:srgbClr val="000000"/>
              </a:buClr>
              <a:buNone/>
            </a:pPr>
            <a:r>
              <a:rPr lang="en-US" sz="1400" spc="-1" dirty="0" err="1">
                <a:solidFill>
                  <a:srgbClr val="000000"/>
                </a:solidFill>
                <a:latin typeface="Times New Roman" panose="02020603050405020304" pitchFamily="18" charset="0"/>
                <a:cs typeface="Times New Roman" panose="02020603050405020304" pitchFamily="18" charset="0"/>
              </a:rPr>
              <a:t>plot_distribution</a:t>
            </a:r>
            <a:r>
              <a:rPr lang="en-US" sz="1400" spc="-1" dirty="0">
                <a:solidFill>
                  <a:srgbClr val="000000"/>
                </a:solidFill>
                <a:latin typeface="Times New Roman" panose="02020603050405020304" pitchFamily="18" charset="0"/>
                <a:cs typeface="Times New Roman" panose="02020603050405020304" pitchFamily="18" charset="0"/>
              </a:rPr>
              <a:t>('</a:t>
            </a:r>
            <a:r>
              <a:rPr lang="en-US" sz="1400" spc="-1" dirty="0" err="1">
                <a:solidFill>
                  <a:srgbClr val="000000"/>
                </a:solidFill>
                <a:latin typeface="Times New Roman" panose="02020603050405020304" pitchFamily="18" charset="0"/>
                <a:cs typeface="Times New Roman" panose="02020603050405020304" pitchFamily="18" charset="0"/>
              </a:rPr>
              <a:t>perimeter_mean</a:t>
            </a:r>
            <a:r>
              <a:rPr lang="en-US" sz="1400" spc="-1" dirty="0">
                <a:solidFill>
                  <a:srgbClr val="000000"/>
                </a:solidFill>
                <a:latin typeface="Times New Roman" panose="02020603050405020304" pitchFamily="18" charset="0"/>
                <a:cs typeface="Times New Roman" panose="02020603050405020304" pitchFamily="18" charset="0"/>
              </a:rPr>
              <a:t>', 5)</a:t>
            </a:r>
          </a:p>
          <a:p>
            <a:pPr marL="0" indent="0" algn="just">
              <a:lnSpc>
                <a:spcPct val="100000"/>
              </a:lnSpc>
              <a:spcBef>
                <a:spcPts val="320"/>
              </a:spcBef>
              <a:buClr>
                <a:srgbClr val="000000"/>
              </a:buClr>
              <a:buNone/>
            </a:pPr>
            <a:r>
              <a:rPr lang="en-US" sz="1400" spc="-1" dirty="0" err="1">
                <a:solidFill>
                  <a:srgbClr val="000000"/>
                </a:solidFill>
                <a:latin typeface="Times New Roman" panose="02020603050405020304" pitchFamily="18" charset="0"/>
                <a:cs typeface="Times New Roman" panose="02020603050405020304" pitchFamily="18" charset="0"/>
              </a:rPr>
              <a:t>plot_distribution</a:t>
            </a:r>
            <a:r>
              <a:rPr lang="en-US" sz="1400" spc="-1" dirty="0">
                <a:solidFill>
                  <a:srgbClr val="000000"/>
                </a:solidFill>
                <a:latin typeface="Times New Roman" panose="02020603050405020304" pitchFamily="18" charset="0"/>
                <a:cs typeface="Times New Roman" panose="02020603050405020304" pitchFamily="18" charset="0"/>
              </a:rPr>
              <a:t>('</a:t>
            </a:r>
            <a:r>
              <a:rPr lang="en-US" sz="1400" spc="-1" dirty="0" err="1">
                <a:solidFill>
                  <a:srgbClr val="000000"/>
                </a:solidFill>
                <a:latin typeface="Times New Roman" panose="02020603050405020304" pitchFamily="18" charset="0"/>
                <a:cs typeface="Times New Roman" panose="02020603050405020304" pitchFamily="18" charset="0"/>
              </a:rPr>
              <a:t>area_mean</a:t>
            </a:r>
            <a:r>
              <a:rPr lang="en-US" sz="1400" spc="-1" dirty="0">
                <a:solidFill>
                  <a:srgbClr val="000000"/>
                </a:solidFill>
                <a:latin typeface="Times New Roman" panose="02020603050405020304" pitchFamily="18" charset="0"/>
                <a:cs typeface="Times New Roman" panose="02020603050405020304" pitchFamily="18" charset="0"/>
              </a:rPr>
              <a:t>', 10)</a:t>
            </a:r>
          </a:p>
          <a:p>
            <a:pPr marL="0" indent="0" algn="just">
              <a:lnSpc>
                <a:spcPct val="100000"/>
              </a:lnSpc>
              <a:spcBef>
                <a:spcPts val="320"/>
              </a:spcBef>
              <a:buClr>
                <a:srgbClr val="000000"/>
              </a:buClr>
              <a:buNone/>
            </a:pPr>
            <a:r>
              <a:rPr lang="en-US" sz="1400" spc="-1" dirty="0" err="1">
                <a:solidFill>
                  <a:srgbClr val="000000"/>
                </a:solidFill>
                <a:latin typeface="Times New Roman" panose="02020603050405020304" pitchFamily="18" charset="0"/>
                <a:cs typeface="Times New Roman" panose="02020603050405020304" pitchFamily="18" charset="0"/>
              </a:rPr>
              <a:t>plot_distribution</a:t>
            </a:r>
            <a:r>
              <a:rPr lang="en-US" sz="1400" spc="-1" dirty="0">
                <a:solidFill>
                  <a:srgbClr val="000000"/>
                </a:solidFill>
                <a:latin typeface="Times New Roman" panose="02020603050405020304" pitchFamily="18" charset="0"/>
                <a:cs typeface="Times New Roman" panose="02020603050405020304" pitchFamily="18" charset="0"/>
              </a:rPr>
              <a:t>('</a:t>
            </a:r>
            <a:r>
              <a:rPr lang="en-US" sz="1400" spc="-1" dirty="0" err="1">
                <a:solidFill>
                  <a:srgbClr val="000000"/>
                </a:solidFill>
                <a:latin typeface="Times New Roman" panose="02020603050405020304" pitchFamily="18" charset="0"/>
                <a:cs typeface="Times New Roman" panose="02020603050405020304" pitchFamily="18" charset="0"/>
              </a:rPr>
              <a:t>smoothness_mean</a:t>
            </a:r>
            <a:r>
              <a:rPr lang="en-US" sz="1400" spc="-1" dirty="0">
                <a:solidFill>
                  <a:srgbClr val="000000"/>
                </a:solidFill>
                <a:latin typeface="Times New Roman" panose="02020603050405020304" pitchFamily="18" charset="0"/>
                <a:cs typeface="Times New Roman" panose="02020603050405020304" pitchFamily="18" charset="0"/>
              </a:rPr>
              <a:t>', .5)</a:t>
            </a:r>
          </a:p>
          <a:p>
            <a:pPr marL="0" indent="0" algn="just">
              <a:lnSpc>
                <a:spcPct val="100000"/>
              </a:lnSpc>
              <a:spcBef>
                <a:spcPts val="320"/>
              </a:spcBef>
              <a:buClr>
                <a:srgbClr val="000000"/>
              </a:buClr>
              <a:buNone/>
            </a:pPr>
            <a:r>
              <a:rPr lang="en-US" sz="1400" spc="-1" dirty="0" err="1">
                <a:solidFill>
                  <a:srgbClr val="000000"/>
                </a:solidFill>
                <a:latin typeface="Times New Roman" panose="02020603050405020304" pitchFamily="18" charset="0"/>
                <a:cs typeface="Times New Roman" panose="02020603050405020304" pitchFamily="18" charset="0"/>
              </a:rPr>
              <a:t>plot_distribution</a:t>
            </a:r>
            <a:r>
              <a:rPr lang="en-US" sz="1400" spc="-1" dirty="0">
                <a:solidFill>
                  <a:srgbClr val="000000"/>
                </a:solidFill>
                <a:latin typeface="Times New Roman" panose="02020603050405020304" pitchFamily="18" charset="0"/>
                <a:cs typeface="Times New Roman" panose="02020603050405020304" pitchFamily="18" charset="0"/>
              </a:rPr>
              <a:t>('</a:t>
            </a:r>
            <a:r>
              <a:rPr lang="en-US" sz="1400" spc="-1" dirty="0" err="1">
                <a:solidFill>
                  <a:srgbClr val="000000"/>
                </a:solidFill>
                <a:latin typeface="Times New Roman" panose="02020603050405020304" pitchFamily="18" charset="0"/>
                <a:cs typeface="Times New Roman" panose="02020603050405020304" pitchFamily="18" charset="0"/>
              </a:rPr>
              <a:t>compactness_mean</a:t>
            </a:r>
            <a:r>
              <a:rPr lang="en-US" sz="1400" spc="-1" dirty="0">
                <a:solidFill>
                  <a:srgbClr val="000000"/>
                </a:solidFill>
                <a:latin typeface="Times New Roman" panose="02020603050405020304" pitchFamily="18" charset="0"/>
                <a:cs typeface="Times New Roman" panose="02020603050405020304" pitchFamily="18" charset="0"/>
              </a:rPr>
              <a:t>', .5)</a:t>
            </a:r>
          </a:p>
          <a:p>
            <a:pPr marL="0" indent="0" algn="just">
              <a:lnSpc>
                <a:spcPct val="100000"/>
              </a:lnSpc>
              <a:spcBef>
                <a:spcPts val="320"/>
              </a:spcBef>
              <a:buClr>
                <a:srgbClr val="000000"/>
              </a:buClr>
              <a:buNone/>
            </a:pPr>
            <a:r>
              <a:rPr lang="en-US" sz="1400" spc="-1" dirty="0" err="1">
                <a:solidFill>
                  <a:srgbClr val="000000"/>
                </a:solidFill>
                <a:latin typeface="Times New Roman" panose="02020603050405020304" pitchFamily="18" charset="0"/>
                <a:cs typeface="Times New Roman" panose="02020603050405020304" pitchFamily="18" charset="0"/>
              </a:rPr>
              <a:t>plot_distribution</a:t>
            </a:r>
            <a:r>
              <a:rPr lang="en-US" sz="1400" spc="-1" dirty="0">
                <a:solidFill>
                  <a:srgbClr val="000000"/>
                </a:solidFill>
                <a:latin typeface="Times New Roman" panose="02020603050405020304" pitchFamily="18" charset="0"/>
                <a:cs typeface="Times New Roman" panose="02020603050405020304" pitchFamily="18" charset="0"/>
              </a:rPr>
              <a:t>('</a:t>
            </a:r>
            <a:r>
              <a:rPr lang="en-US" sz="1400" spc="-1" dirty="0" err="1">
                <a:solidFill>
                  <a:srgbClr val="000000"/>
                </a:solidFill>
                <a:latin typeface="Times New Roman" panose="02020603050405020304" pitchFamily="18" charset="0"/>
                <a:cs typeface="Times New Roman" panose="02020603050405020304" pitchFamily="18" charset="0"/>
              </a:rPr>
              <a:t>concavity_mean</a:t>
            </a:r>
            <a:r>
              <a:rPr lang="en-US" sz="1400" spc="-1" dirty="0">
                <a:solidFill>
                  <a:srgbClr val="000000"/>
                </a:solidFill>
                <a:latin typeface="Times New Roman" panose="02020603050405020304" pitchFamily="18" charset="0"/>
                <a:cs typeface="Times New Roman" panose="02020603050405020304" pitchFamily="18" charset="0"/>
              </a:rPr>
              <a:t>', .5)</a:t>
            </a:r>
          </a:p>
          <a:p>
            <a:pPr marL="0" indent="0" algn="just">
              <a:lnSpc>
                <a:spcPct val="100000"/>
              </a:lnSpc>
              <a:spcBef>
                <a:spcPts val="320"/>
              </a:spcBef>
              <a:buClr>
                <a:srgbClr val="000000"/>
              </a:buClr>
              <a:buNone/>
            </a:pPr>
            <a:r>
              <a:rPr lang="en-US" sz="1400" spc="-1" dirty="0" err="1">
                <a:solidFill>
                  <a:srgbClr val="000000"/>
                </a:solidFill>
                <a:latin typeface="Times New Roman" panose="02020603050405020304" pitchFamily="18" charset="0"/>
                <a:cs typeface="Times New Roman" panose="02020603050405020304" pitchFamily="18" charset="0"/>
              </a:rPr>
              <a:t>plot_distribution</a:t>
            </a:r>
            <a:r>
              <a:rPr lang="en-US" sz="1400" spc="-1" dirty="0">
                <a:solidFill>
                  <a:srgbClr val="000000"/>
                </a:solidFill>
                <a:latin typeface="Times New Roman" panose="02020603050405020304" pitchFamily="18" charset="0"/>
                <a:cs typeface="Times New Roman" panose="02020603050405020304" pitchFamily="18" charset="0"/>
              </a:rPr>
              <a:t>('concave </a:t>
            </a:r>
            <a:r>
              <a:rPr lang="en-US" sz="1400" spc="-1" dirty="0" err="1">
                <a:solidFill>
                  <a:srgbClr val="000000"/>
                </a:solidFill>
                <a:latin typeface="Times New Roman" panose="02020603050405020304" pitchFamily="18" charset="0"/>
                <a:cs typeface="Times New Roman" panose="02020603050405020304" pitchFamily="18" charset="0"/>
              </a:rPr>
              <a:t>points_mean</a:t>
            </a:r>
            <a:r>
              <a:rPr lang="en-US" sz="1400" spc="-1" dirty="0">
                <a:solidFill>
                  <a:srgbClr val="000000"/>
                </a:solidFill>
                <a:latin typeface="Times New Roman" panose="02020603050405020304" pitchFamily="18" charset="0"/>
                <a:cs typeface="Times New Roman" panose="02020603050405020304" pitchFamily="18" charset="0"/>
              </a:rPr>
              <a:t>', .5)</a:t>
            </a:r>
          </a:p>
          <a:p>
            <a:pPr marL="0" indent="0" algn="just">
              <a:lnSpc>
                <a:spcPct val="100000"/>
              </a:lnSpc>
              <a:spcBef>
                <a:spcPts val="320"/>
              </a:spcBef>
              <a:buClr>
                <a:srgbClr val="000000"/>
              </a:buClr>
              <a:buNone/>
            </a:pPr>
            <a:r>
              <a:rPr lang="en-US" sz="1400" spc="-1" dirty="0" err="1">
                <a:solidFill>
                  <a:srgbClr val="000000"/>
                </a:solidFill>
                <a:latin typeface="Times New Roman" panose="02020603050405020304" pitchFamily="18" charset="0"/>
                <a:cs typeface="Times New Roman" panose="02020603050405020304" pitchFamily="18" charset="0"/>
              </a:rPr>
              <a:t>plot_distribution</a:t>
            </a:r>
            <a:r>
              <a:rPr lang="en-US" sz="1400" spc="-1" dirty="0">
                <a:solidFill>
                  <a:srgbClr val="000000"/>
                </a:solidFill>
                <a:latin typeface="Times New Roman" panose="02020603050405020304" pitchFamily="18" charset="0"/>
                <a:cs typeface="Times New Roman" panose="02020603050405020304" pitchFamily="18" charset="0"/>
              </a:rPr>
              <a:t>('</a:t>
            </a:r>
            <a:r>
              <a:rPr lang="en-US" sz="1400" spc="-1" dirty="0" err="1">
                <a:solidFill>
                  <a:srgbClr val="000000"/>
                </a:solidFill>
                <a:latin typeface="Times New Roman" panose="02020603050405020304" pitchFamily="18" charset="0"/>
                <a:cs typeface="Times New Roman" panose="02020603050405020304" pitchFamily="18" charset="0"/>
              </a:rPr>
              <a:t>symmetry_mean</a:t>
            </a:r>
            <a:r>
              <a:rPr lang="en-US" sz="1400" spc="-1" dirty="0">
                <a:solidFill>
                  <a:srgbClr val="000000"/>
                </a:solidFill>
                <a:latin typeface="Times New Roman" panose="02020603050405020304" pitchFamily="18" charset="0"/>
                <a:cs typeface="Times New Roman" panose="02020603050405020304" pitchFamily="18" charset="0"/>
              </a:rPr>
              <a:t>', .5)</a:t>
            </a:r>
          </a:p>
          <a:p>
            <a:pPr marL="0" indent="0" algn="just">
              <a:lnSpc>
                <a:spcPct val="100000"/>
              </a:lnSpc>
              <a:spcBef>
                <a:spcPts val="320"/>
              </a:spcBef>
              <a:buClr>
                <a:srgbClr val="000000"/>
              </a:buClr>
              <a:buNone/>
            </a:pPr>
            <a:r>
              <a:rPr lang="en-US" sz="1400" spc="-1" dirty="0" err="1">
                <a:solidFill>
                  <a:srgbClr val="000000"/>
                </a:solidFill>
                <a:latin typeface="Times New Roman" panose="02020603050405020304" pitchFamily="18" charset="0"/>
                <a:cs typeface="Times New Roman" panose="02020603050405020304" pitchFamily="18" charset="0"/>
              </a:rPr>
              <a:t>plot_distribution</a:t>
            </a:r>
            <a:r>
              <a:rPr lang="en-US" sz="1400" spc="-1" dirty="0">
                <a:solidFill>
                  <a:srgbClr val="000000"/>
                </a:solidFill>
                <a:latin typeface="Times New Roman" panose="02020603050405020304" pitchFamily="18" charset="0"/>
                <a:cs typeface="Times New Roman" panose="02020603050405020304" pitchFamily="18" charset="0"/>
              </a:rPr>
              <a:t>('</a:t>
            </a:r>
            <a:r>
              <a:rPr lang="en-US" sz="1400" spc="-1" dirty="0" err="1">
                <a:solidFill>
                  <a:srgbClr val="000000"/>
                </a:solidFill>
                <a:latin typeface="Times New Roman" panose="02020603050405020304" pitchFamily="18" charset="0"/>
                <a:cs typeface="Times New Roman" panose="02020603050405020304" pitchFamily="18" charset="0"/>
              </a:rPr>
              <a:t>fractal_dimension_mean</a:t>
            </a:r>
            <a:r>
              <a:rPr lang="en-US" sz="1400" spc="-1" dirty="0">
                <a:solidFill>
                  <a:srgbClr val="000000"/>
                </a:solidFill>
                <a:latin typeface="Times New Roman" panose="02020603050405020304" pitchFamily="18" charset="0"/>
                <a:cs typeface="Times New Roman" panose="02020603050405020304" pitchFamily="18" charset="0"/>
              </a:rPr>
              <a:t>', .5)</a:t>
            </a:r>
          </a:p>
        </p:txBody>
      </p:sp>
      <p:sp>
        <p:nvSpPr>
          <p:cNvPr id="164"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65"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CODE SNIPPETS</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66"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67"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68"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69" name="Footer Placeholder 4"/>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spc="-1" dirty="0">
                <a:solidFill>
                  <a:srgbClr val="1F497D"/>
                </a:solidFill>
                <a:latin typeface="Calibri"/>
              </a:rPr>
              <a:t>22</a:t>
            </a:r>
            <a:endParaRPr lang="en-IN" sz="1400" b="0" strike="noStrike" spc="-1" dirty="0">
              <a:latin typeface="Arial"/>
            </a:endParaRPr>
          </a:p>
        </p:txBody>
      </p:sp>
    </p:spTree>
    <p:extLst>
      <p:ext uri="{BB962C8B-B14F-4D97-AF65-F5344CB8AC3E}">
        <p14:creationId xmlns:p14="http://schemas.microsoft.com/office/powerpoint/2010/main" val="3283773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p:nvPr>
        </p:nvSpPr>
        <p:spPr>
          <a:xfrm>
            <a:off x="457200" y="1063080"/>
            <a:ext cx="8229240" cy="3289320"/>
          </a:xfrm>
          <a:prstGeom prst="rect">
            <a:avLst/>
          </a:prstGeom>
          <a:noFill/>
          <a:ln w="0">
            <a:noFill/>
          </a:ln>
        </p:spPr>
        <p:txBody>
          <a:bodyPr anchor="t">
            <a:normAutofit fontScale="92500" lnSpcReduction="20000"/>
          </a:bodyPr>
          <a:lstStyle/>
          <a:p>
            <a:pPr marL="0" indent="0" algn="just">
              <a:lnSpc>
                <a:spcPct val="100000"/>
              </a:lnSpc>
              <a:spcBef>
                <a:spcPts val="320"/>
              </a:spcBef>
              <a:buClr>
                <a:srgbClr val="000000"/>
              </a:buClr>
              <a:buNone/>
            </a:pPr>
            <a:r>
              <a:rPr lang="en-US" sz="1600" b="1" spc="-1" dirty="0">
                <a:solidFill>
                  <a:srgbClr val="000000"/>
                </a:solidFill>
                <a:latin typeface="Times New Roman" panose="02020603050405020304" pitchFamily="18" charset="0"/>
                <a:cs typeface="Times New Roman" panose="02020603050405020304" pitchFamily="18" charset="0"/>
              </a:rPr>
              <a:t>Module 2:Principal Component Analysis: </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targetPCA = data['diagnosis']</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dataPCA = data.drop('diagnosis', axis=1)</a:t>
            </a:r>
          </a:p>
          <a:p>
            <a:pPr marL="0" indent="0" algn="just">
              <a:lnSpc>
                <a:spcPct val="100000"/>
              </a:lnSpc>
              <a:spcBef>
                <a:spcPts val="320"/>
              </a:spcBef>
              <a:buClr>
                <a:srgbClr val="000000"/>
              </a:buClr>
              <a:buNone/>
            </a:pPr>
            <a:endParaRPr lang="it-IT" sz="1400" spc="-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targetPCA = pd.DataFrame(targetPCA)</a:t>
            </a:r>
          </a:p>
          <a:p>
            <a:pPr marL="0" indent="0" algn="just">
              <a:lnSpc>
                <a:spcPct val="100000"/>
              </a:lnSpc>
              <a:spcBef>
                <a:spcPts val="320"/>
              </a:spcBef>
              <a:buClr>
                <a:srgbClr val="000000"/>
              </a:buClr>
              <a:buNone/>
            </a:pPr>
            <a:endParaRPr lang="it-IT" sz="1400" spc="-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#To make a PCA, normalization of the data is essential</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X_pca = dataPCA.values</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X_std = StandardScaler().fit_transform(X_pca)</a:t>
            </a:r>
          </a:p>
          <a:p>
            <a:pPr marL="0" indent="0" algn="just">
              <a:lnSpc>
                <a:spcPct val="100000"/>
              </a:lnSpc>
              <a:spcBef>
                <a:spcPts val="320"/>
              </a:spcBef>
              <a:buClr>
                <a:srgbClr val="000000"/>
              </a:buClr>
              <a:buNone/>
            </a:pPr>
            <a:endParaRPr lang="it-IT" sz="1400" spc="-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pca = PCA(svd_solver='full')</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pca_std = pca.fit(X_std, targetPCA).transform(X_std)</a:t>
            </a:r>
          </a:p>
          <a:p>
            <a:pPr marL="0" indent="0" algn="just">
              <a:lnSpc>
                <a:spcPct val="100000"/>
              </a:lnSpc>
              <a:spcBef>
                <a:spcPts val="320"/>
              </a:spcBef>
              <a:buClr>
                <a:srgbClr val="000000"/>
              </a:buClr>
              <a:buNone/>
            </a:pPr>
            <a:endParaRPr lang="it-IT" sz="1400" spc="-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pca_std = pd.DataFrame(pca_std)</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pca_std = pca_std.merge(targetPCA, left_index = True, right_index = True, how = 'left')</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pca_std['diagnosis'] = pca_std['diagnosis'].replace({1:'malignant',0:'benign'})</a:t>
            </a:r>
            <a:endParaRPr lang="en-US" sz="1400" spc="-1" dirty="0">
              <a:solidFill>
                <a:srgbClr val="000000"/>
              </a:solidFill>
              <a:latin typeface="Times New Roman" panose="02020603050405020304" pitchFamily="18" charset="0"/>
              <a:cs typeface="Times New Roman" panose="02020603050405020304" pitchFamily="18" charset="0"/>
            </a:endParaRPr>
          </a:p>
        </p:txBody>
      </p:sp>
      <p:sp>
        <p:nvSpPr>
          <p:cNvPr id="164"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65"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CODE SNIPPETS</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66"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67"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68"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69" name="Footer Placeholder 4"/>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spc="-1" dirty="0">
                <a:solidFill>
                  <a:srgbClr val="1F497D"/>
                </a:solidFill>
                <a:latin typeface="Calibri"/>
              </a:rPr>
              <a:t>23</a:t>
            </a:r>
            <a:endParaRPr lang="en-IN" sz="1400" b="0" strike="noStrike" spc="-1" dirty="0">
              <a:latin typeface="Arial"/>
            </a:endParaRPr>
          </a:p>
        </p:txBody>
      </p:sp>
    </p:spTree>
    <p:extLst>
      <p:ext uri="{BB962C8B-B14F-4D97-AF65-F5344CB8AC3E}">
        <p14:creationId xmlns:p14="http://schemas.microsoft.com/office/powerpoint/2010/main" val="4147981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p:nvPr>
        </p:nvSpPr>
        <p:spPr>
          <a:xfrm>
            <a:off x="457200" y="1063080"/>
            <a:ext cx="8229240" cy="3289320"/>
          </a:xfrm>
          <a:prstGeom prst="rect">
            <a:avLst/>
          </a:prstGeom>
          <a:noFill/>
          <a:ln w="0">
            <a:noFill/>
          </a:ln>
        </p:spPr>
        <p:txBody>
          <a:bodyPr anchor="t">
            <a:normAutofit fontScale="92500" lnSpcReduction="20000"/>
          </a:bodyPr>
          <a:lstStyle/>
          <a:p>
            <a:pPr marL="0" indent="0" algn="just">
              <a:lnSpc>
                <a:spcPct val="100000"/>
              </a:lnSpc>
              <a:spcBef>
                <a:spcPts val="320"/>
              </a:spcBef>
              <a:buClr>
                <a:srgbClr val="000000"/>
              </a:buClr>
              <a:buNone/>
            </a:pPr>
            <a:r>
              <a:rPr lang="en-US" sz="1600" b="1" spc="-1" dirty="0">
                <a:solidFill>
                  <a:srgbClr val="000000"/>
                </a:solidFill>
                <a:latin typeface="Times New Roman" panose="02020603050405020304" pitchFamily="18" charset="0"/>
                <a:cs typeface="Times New Roman" panose="02020603050405020304" pitchFamily="18" charset="0"/>
              </a:rPr>
              <a:t>Module 2:Principal Component Analysis(Continued) </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labels = ['COMP1','COMP2','COMP3','COMP4','COMP5','COMP6', 'COMP7 - 30']</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colors = ['#FBFF00', '#68FF00', '#C80000', '#054D0C', '#8A03B9', '#FE2E01', '#FFFFFF']</a:t>
            </a:r>
          </a:p>
          <a:p>
            <a:pPr marL="0" indent="0" algn="just">
              <a:lnSpc>
                <a:spcPct val="100000"/>
              </a:lnSpc>
              <a:spcBef>
                <a:spcPts val="320"/>
              </a:spcBef>
              <a:buClr>
                <a:srgbClr val="000000"/>
              </a:buClr>
              <a:buNone/>
            </a:pPr>
            <a:endParaRPr lang="it-IT" sz="1400" spc="-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trace = go.Pie(labels = labels, values = var_pca[0].values, opacity = 0.8,</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               textfont=dict(size=15),</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               marker=dict(colors=colors, </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                           line=dict(color='#9A9695', width=1.5)))</a:t>
            </a:r>
          </a:p>
          <a:p>
            <a:pPr marL="0" indent="0" algn="just">
              <a:lnSpc>
                <a:spcPct val="100000"/>
              </a:lnSpc>
              <a:spcBef>
                <a:spcPts val="320"/>
              </a:spcBef>
              <a:buClr>
                <a:srgbClr val="000000"/>
              </a:buClr>
              <a:buNone/>
            </a:pPr>
            <a:endParaRPr lang="it-IT" sz="1400" spc="-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320"/>
              </a:spcBef>
              <a:buClr>
                <a:srgbClr val="000000"/>
              </a:buClr>
              <a:buNone/>
            </a:pPr>
            <a:endParaRPr lang="it-IT" sz="1400" spc="-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layout = dict(title =  'PCA : Components and explained variance (6 comp = 88.8%)')</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 </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                   </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fig = dict(data = [trace], layout=layout)</a:t>
            </a:r>
          </a:p>
          <a:p>
            <a:pPr marL="0" indent="0" algn="just">
              <a:lnSpc>
                <a:spcPct val="100000"/>
              </a:lnSpc>
              <a:spcBef>
                <a:spcPts val="320"/>
              </a:spcBef>
              <a:buClr>
                <a:srgbClr val="000000"/>
              </a:buClr>
              <a:buNone/>
            </a:pPr>
            <a:r>
              <a:rPr lang="it-IT" sz="1400" spc="-1" dirty="0">
                <a:solidFill>
                  <a:srgbClr val="000000"/>
                </a:solidFill>
                <a:latin typeface="Times New Roman" panose="02020603050405020304" pitchFamily="18" charset="0"/>
                <a:cs typeface="Times New Roman" panose="02020603050405020304" pitchFamily="18" charset="0"/>
              </a:rPr>
              <a:t>py.iplot(fig)</a:t>
            </a:r>
            <a:endParaRPr lang="en-US" sz="1400" spc="-1" dirty="0">
              <a:solidFill>
                <a:srgbClr val="000000"/>
              </a:solidFill>
              <a:latin typeface="Times New Roman" panose="02020603050405020304" pitchFamily="18" charset="0"/>
              <a:cs typeface="Times New Roman" panose="02020603050405020304" pitchFamily="18" charset="0"/>
            </a:endParaRPr>
          </a:p>
        </p:txBody>
      </p:sp>
      <p:sp>
        <p:nvSpPr>
          <p:cNvPr id="164"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65"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CODE SNIPPETS</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66"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67"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68"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69" name="Footer Placeholder 4"/>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spc="-1" dirty="0">
                <a:solidFill>
                  <a:srgbClr val="1F497D"/>
                </a:solidFill>
                <a:latin typeface="Calibri"/>
              </a:rPr>
              <a:t>24</a:t>
            </a:r>
            <a:endParaRPr lang="en-IN" sz="1400" b="0" strike="noStrike" spc="-1" dirty="0">
              <a:latin typeface="Arial"/>
            </a:endParaRPr>
          </a:p>
        </p:txBody>
      </p:sp>
    </p:spTree>
    <p:extLst>
      <p:ext uri="{BB962C8B-B14F-4D97-AF65-F5344CB8AC3E}">
        <p14:creationId xmlns:p14="http://schemas.microsoft.com/office/powerpoint/2010/main" val="1549481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Date Placeholder 20"/>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86"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RESULTS</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87"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88" name="Date Placeholder 21"/>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89"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90" name="Footer Placeholder 15"/>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spc="-1" dirty="0">
                <a:solidFill>
                  <a:srgbClr val="1F497D"/>
                </a:solidFill>
                <a:latin typeface="Calibri"/>
              </a:rPr>
              <a:t>25</a:t>
            </a:r>
            <a:endParaRPr lang="en-IN" sz="1400" b="0" strike="noStrike" spc="-1" dirty="0">
              <a:latin typeface="Arial"/>
            </a:endParaRPr>
          </a:p>
        </p:txBody>
      </p:sp>
      <p:pic>
        <p:nvPicPr>
          <p:cNvPr id="9" name="Picture 8" descr="Chart, scatter chart&#10;&#10;Description automatically generated">
            <a:extLst>
              <a:ext uri="{FF2B5EF4-FFF2-40B4-BE49-F238E27FC236}">
                <a16:creationId xmlns:a16="http://schemas.microsoft.com/office/drawing/2014/main" id="{D6B0E2AB-0CFF-6B24-FBBF-5B2030C48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4" y="1174750"/>
            <a:ext cx="4475605" cy="2794000"/>
          </a:xfrm>
          <a:prstGeom prst="rect">
            <a:avLst/>
          </a:prstGeom>
        </p:spPr>
      </p:pic>
      <p:pic>
        <p:nvPicPr>
          <p:cNvPr id="11" name="Picture 10" descr="Chart, bar chart&#10;&#10;Description automatically generated">
            <a:extLst>
              <a:ext uri="{FF2B5EF4-FFF2-40B4-BE49-F238E27FC236}">
                <a16:creationId xmlns:a16="http://schemas.microsoft.com/office/drawing/2014/main" id="{1B3652EB-1B28-5A7D-89E1-9622A61AD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3471" y="1222375"/>
            <a:ext cx="4278753" cy="26987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Date Placeholder 20"/>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86"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RESULTS</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87"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88" name="Date Placeholder 21"/>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89"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90" name="Footer Placeholder 15"/>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spc="-1" dirty="0">
                <a:solidFill>
                  <a:srgbClr val="1F497D"/>
                </a:solidFill>
                <a:latin typeface="Calibri"/>
              </a:rPr>
              <a:t>26</a:t>
            </a:r>
            <a:endParaRPr lang="en-IN" sz="1400" b="0" strike="noStrike" spc="-1" dirty="0">
              <a:latin typeface="Arial"/>
            </a:endParaRPr>
          </a:p>
        </p:txBody>
      </p:sp>
      <p:pic>
        <p:nvPicPr>
          <p:cNvPr id="3" name="Picture 2" descr="Chart&#10;&#10;Description automatically generated with low confidence">
            <a:extLst>
              <a:ext uri="{FF2B5EF4-FFF2-40B4-BE49-F238E27FC236}">
                <a16:creationId xmlns:a16="http://schemas.microsoft.com/office/drawing/2014/main" id="{208D06CF-B542-B557-BABF-FB0F81EB4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5" y="860140"/>
            <a:ext cx="4404605" cy="3796384"/>
          </a:xfrm>
          <a:prstGeom prst="rect">
            <a:avLst/>
          </a:prstGeom>
        </p:spPr>
      </p:pic>
      <p:pic>
        <p:nvPicPr>
          <p:cNvPr id="6" name="Picture 5" descr="A picture containing text, businesscard&#10;&#10;Description automatically generated">
            <a:extLst>
              <a:ext uri="{FF2B5EF4-FFF2-40B4-BE49-F238E27FC236}">
                <a16:creationId xmlns:a16="http://schemas.microsoft.com/office/drawing/2014/main" id="{C7FD71BE-AE53-810F-C863-F4B480B83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2040" y="966070"/>
            <a:ext cx="4246069" cy="3211359"/>
          </a:xfrm>
          <a:prstGeom prst="rect">
            <a:avLst/>
          </a:prstGeom>
        </p:spPr>
      </p:pic>
    </p:spTree>
    <p:extLst>
      <p:ext uri="{BB962C8B-B14F-4D97-AF65-F5344CB8AC3E}">
        <p14:creationId xmlns:p14="http://schemas.microsoft.com/office/powerpoint/2010/main" val="1174022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p:nvPr>
        </p:nvSpPr>
        <p:spPr>
          <a:xfrm>
            <a:off x="457200" y="1063080"/>
            <a:ext cx="8229240" cy="3289320"/>
          </a:xfrm>
          <a:prstGeom prst="rect">
            <a:avLst/>
          </a:prstGeom>
          <a:noFill/>
          <a:ln w="0">
            <a:noFill/>
          </a:ln>
        </p:spPr>
        <p:txBody>
          <a:bodyPr anchor="t">
            <a:normAutofit/>
          </a:bodyPr>
          <a:lstStyle/>
          <a:p>
            <a:pPr marL="343080" indent="-343080" algn="just">
              <a:lnSpc>
                <a:spcPct val="100000"/>
              </a:lnSpc>
              <a:spcBef>
                <a:spcPts val="320"/>
              </a:spcBef>
              <a:buClr>
                <a:srgbClr val="000000"/>
              </a:buClr>
              <a:buFont typeface="Arial"/>
              <a:buChar char="•"/>
            </a:pPr>
            <a:r>
              <a:rPr lang="en-US" sz="1600" b="0" strike="noStrike" spc="-1" dirty="0">
                <a:solidFill>
                  <a:srgbClr val="000000"/>
                </a:solidFill>
                <a:latin typeface="Times New Roman"/>
              </a:rPr>
              <a:t>Breast cancer rates in India have ever been increasing. There is very little knowledge about it among the rural population in particular ,and urban population seem to be ignorant of the idea.</a:t>
            </a:r>
          </a:p>
          <a:p>
            <a:pPr marL="343080" indent="-343080" algn="just">
              <a:lnSpc>
                <a:spcPct val="100000"/>
              </a:lnSpc>
              <a:spcBef>
                <a:spcPts val="320"/>
              </a:spcBef>
              <a:buClr>
                <a:srgbClr val="000000"/>
              </a:buClr>
              <a:buFont typeface="Arial"/>
              <a:buChar char="•"/>
            </a:pPr>
            <a:r>
              <a:rPr lang="en-US" sz="1600" spc="-1" dirty="0">
                <a:solidFill>
                  <a:srgbClr val="000000"/>
                </a:solidFill>
                <a:latin typeface="Times New Roman"/>
              </a:rPr>
              <a:t>We hope to deploy our project on a website to make the process easier and faster.</a:t>
            </a:r>
          </a:p>
          <a:p>
            <a:pPr marL="343080" indent="-343080" algn="just">
              <a:lnSpc>
                <a:spcPct val="100000"/>
              </a:lnSpc>
              <a:spcBef>
                <a:spcPts val="320"/>
              </a:spcBef>
              <a:buClr>
                <a:srgbClr val="000000"/>
              </a:buClr>
              <a:buFont typeface="Arial"/>
              <a:buChar char="•"/>
            </a:pPr>
            <a:r>
              <a:rPr lang="en-US" sz="1600" spc="-1" dirty="0">
                <a:solidFill>
                  <a:srgbClr val="000000"/>
                </a:solidFill>
                <a:latin typeface="Times New Roman"/>
              </a:rPr>
              <a:t>This can then be implemented in hospitals and clinics around us to combat the disease in early stages.</a:t>
            </a:r>
            <a:endParaRPr lang="en-IN" sz="1600" b="0" strike="noStrike" spc="-1" dirty="0">
              <a:solidFill>
                <a:srgbClr val="000000"/>
              </a:solidFill>
              <a:latin typeface="Calibri"/>
            </a:endParaRPr>
          </a:p>
        </p:txBody>
      </p:sp>
      <p:sp>
        <p:nvSpPr>
          <p:cNvPr id="185" name="Date Placeholder 20"/>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86"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EXPECTED OUTCOME </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87"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88" name="Date Placeholder 21"/>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89"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90" name="Footer Placeholder 15"/>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spc="-1" dirty="0">
                <a:solidFill>
                  <a:srgbClr val="1F497D"/>
                </a:solidFill>
                <a:latin typeface="Calibri"/>
              </a:rPr>
              <a:t>27</a:t>
            </a:r>
            <a:endParaRPr lang="en-IN" sz="1400" b="0" strike="noStrike" spc="-1" dirty="0">
              <a:latin typeface="Arial"/>
            </a:endParaRPr>
          </a:p>
        </p:txBody>
      </p:sp>
    </p:spTree>
    <p:extLst>
      <p:ext uri="{BB962C8B-B14F-4D97-AF65-F5344CB8AC3E}">
        <p14:creationId xmlns:p14="http://schemas.microsoft.com/office/powerpoint/2010/main" val="1928874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p:nvPr>
        </p:nvSpPr>
        <p:spPr>
          <a:xfrm>
            <a:off x="457200" y="1063080"/>
            <a:ext cx="8229240" cy="3289320"/>
          </a:xfrm>
          <a:prstGeom prst="rect">
            <a:avLst/>
          </a:prstGeom>
          <a:noFill/>
          <a:ln w="0">
            <a:noFill/>
          </a:ln>
        </p:spPr>
        <p:txBody>
          <a:bodyPr anchor="t">
            <a:normAutofit/>
          </a:bodyPr>
          <a:lstStyle/>
          <a:p>
            <a:pPr marL="343080" indent="-343080" algn="just">
              <a:lnSpc>
                <a:spcPct val="100000"/>
              </a:lnSpc>
              <a:spcBef>
                <a:spcPts val="320"/>
              </a:spcBef>
              <a:buClr>
                <a:srgbClr val="000000"/>
              </a:buClr>
              <a:buFont typeface="Arial"/>
              <a:buChar char="•"/>
            </a:pPr>
            <a:r>
              <a:rPr lang="en-US" sz="1400" b="1" i="0" dirty="0">
                <a:solidFill>
                  <a:srgbClr val="000000"/>
                </a:solidFill>
                <a:effectLst/>
                <a:latin typeface="Times New Roman" panose="02020603050405020304" pitchFamily="18" charset="0"/>
                <a:cs typeface="Times New Roman" panose="02020603050405020304" pitchFamily="18" charset="0"/>
              </a:rPr>
              <a:t>Fatima, Noreen; Liu, Li; Sha, Hong; Ahmed, Haroon (2020). </a:t>
            </a:r>
            <a:r>
              <a:rPr lang="en-US" sz="1400" i="1" dirty="0">
                <a:solidFill>
                  <a:srgbClr val="000000"/>
                </a:solidFill>
                <a:effectLst/>
                <a:latin typeface="Times New Roman" panose="02020603050405020304" pitchFamily="18" charset="0"/>
                <a:cs typeface="Times New Roman" panose="02020603050405020304" pitchFamily="18" charset="0"/>
              </a:rPr>
              <a:t>Prediction of Breast Cancer, Comparative Review of Machine Learning Techniques and their Analysis. IEEE Access, (), 1–1. </a:t>
            </a:r>
            <a:r>
              <a:rPr lang="en-US" sz="1400" i="0" dirty="0">
                <a:solidFill>
                  <a:srgbClr val="000000"/>
                </a:solidFill>
                <a:effectLst/>
                <a:latin typeface="Times New Roman" panose="02020603050405020304" pitchFamily="18" charset="0"/>
                <a:cs typeface="Times New Roman" panose="02020603050405020304" pitchFamily="18" charset="0"/>
              </a:rPr>
              <a:t>doi:10.1109/ACCESS.2020.3016715</a:t>
            </a:r>
          </a:p>
          <a:p>
            <a:pPr marL="343080" indent="-343080" algn="just">
              <a:lnSpc>
                <a:spcPct val="100000"/>
              </a:lnSpc>
              <a:spcBef>
                <a:spcPts val="320"/>
              </a:spcBef>
              <a:buClr>
                <a:srgbClr val="000000"/>
              </a:buClr>
              <a:buFont typeface="Arial"/>
              <a:buChar char="•"/>
            </a:pPr>
            <a:r>
              <a:rPr lang="en-IN" sz="1400" b="1" strike="noStrike" spc="-1" dirty="0">
                <a:solidFill>
                  <a:srgbClr val="000000"/>
                </a:solidFill>
                <a:latin typeface="Times New Roman" panose="02020603050405020304" pitchFamily="18" charset="0"/>
                <a:cs typeface="Times New Roman" panose="02020603050405020304" pitchFamily="18" charset="0"/>
              </a:rPr>
              <a:t>Gupta, Ankur; Kaushik, Dushyant; Garg, </a:t>
            </a:r>
            <a:r>
              <a:rPr lang="en-IN" sz="1400" b="1" strike="noStrike" spc="-1" dirty="0" err="1">
                <a:solidFill>
                  <a:srgbClr val="000000"/>
                </a:solidFill>
                <a:latin typeface="Times New Roman" panose="02020603050405020304" pitchFamily="18" charset="0"/>
                <a:cs typeface="Times New Roman" panose="02020603050405020304" pitchFamily="18" charset="0"/>
              </a:rPr>
              <a:t>Muskan</a:t>
            </a:r>
            <a:r>
              <a:rPr lang="en-IN" sz="1400" b="1" strike="noStrike" spc="-1" dirty="0">
                <a:solidFill>
                  <a:srgbClr val="000000"/>
                </a:solidFill>
                <a:latin typeface="Times New Roman" panose="02020603050405020304" pitchFamily="18" charset="0"/>
                <a:cs typeface="Times New Roman" panose="02020603050405020304" pitchFamily="18" charset="0"/>
              </a:rPr>
              <a:t>; Verma, </a:t>
            </a:r>
            <a:r>
              <a:rPr lang="en-IN" sz="1400" b="1" strike="noStrike" spc="-1" dirty="0" err="1">
                <a:solidFill>
                  <a:srgbClr val="000000"/>
                </a:solidFill>
                <a:latin typeface="Times New Roman" panose="02020603050405020304" pitchFamily="18" charset="0"/>
                <a:cs typeface="Times New Roman" panose="02020603050405020304" pitchFamily="18" charset="0"/>
              </a:rPr>
              <a:t>Apurv</a:t>
            </a:r>
            <a:r>
              <a:rPr lang="en-IN" sz="1400" b="1" strike="noStrike" spc="-1" dirty="0">
                <a:solidFill>
                  <a:srgbClr val="000000"/>
                </a:solidFill>
                <a:latin typeface="Times New Roman" panose="02020603050405020304" pitchFamily="18" charset="0"/>
                <a:cs typeface="Times New Roman" panose="02020603050405020304" pitchFamily="18" charset="0"/>
              </a:rPr>
              <a:t> (2020). </a:t>
            </a:r>
            <a:r>
              <a:rPr lang="en-IN" sz="1400" strike="noStrike" spc="-1" dirty="0">
                <a:solidFill>
                  <a:srgbClr val="000000"/>
                </a:solidFill>
                <a:latin typeface="Times New Roman" panose="02020603050405020304" pitchFamily="18" charset="0"/>
                <a:cs typeface="Times New Roman" panose="02020603050405020304" pitchFamily="18" charset="0"/>
              </a:rPr>
              <a:t>[IEEE 2020 Fourth International Conference on I-SMAC (IoT in Social, Mobile, Analytics and Cloud) (I-SMAC) - </a:t>
            </a:r>
            <a:r>
              <a:rPr lang="en-IN" sz="1400" strike="noStrike" spc="-1" dirty="0" err="1">
                <a:solidFill>
                  <a:srgbClr val="000000"/>
                </a:solidFill>
                <a:latin typeface="Times New Roman" panose="02020603050405020304" pitchFamily="18" charset="0"/>
                <a:cs typeface="Times New Roman" panose="02020603050405020304" pitchFamily="18" charset="0"/>
              </a:rPr>
              <a:t>Palladam</a:t>
            </a:r>
            <a:r>
              <a:rPr lang="en-IN" sz="1400" strike="noStrike" spc="-1" dirty="0">
                <a:solidFill>
                  <a:srgbClr val="000000"/>
                </a:solidFill>
                <a:latin typeface="Times New Roman" panose="02020603050405020304" pitchFamily="18" charset="0"/>
                <a:cs typeface="Times New Roman" panose="02020603050405020304" pitchFamily="18" charset="0"/>
              </a:rPr>
              <a:t>, India (2020.10.7-2020.10.9)] 2020 Fourth International Conference on I-SMAC (IoT in Social, Mobile, Analytics and Cloud) (I-SMAC) - Machine Learning model for Breast Cancer Prediction. , (), 472–477. doi:10.1109/I-SMAC49090.2020.9243323 </a:t>
            </a:r>
          </a:p>
          <a:p>
            <a:pPr marL="343080" indent="-343080" algn="just">
              <a:lnSpc>
                <a:spcPct val="100000"/>
              </a:lnSpc>
              <a:spcBef>
                <a:spcPts val="320"/>
              </a:spcBef>
              <a:buClr>
                <a:srgbClr val="000000"/>
              </a:buClr>
              <a:buFont typeface="Arial"/>
              <a:buChar char="•"/>
            </a:pPr>
            <a:r>
              <a:rPr lang="en-US" sz="1400" b="1" strike="noStrike" spc="-1" dirty="0">
                <a:solidFill>
                  <a:srgbClr val="000000"/>
                </a:solidFill>
                <a:latin typeface="Times New Roman" panose="02020603050405020304" pitchFamily="18" charset="0"/>
                <a:cs typeface="Times New Roman" panose="02020603050405020304" pitchFamily="18" charset="0"/>
              </a:rPr>
              <a:t>Vinayak A. </a:t>
            </a:r>
            <a:r>
              <a:rPr lang="en-US" sz="1400" b="1" strike="noStrike" spc="-1" dirty="0" err="1">
                <a:solidFill>
                  <a:srgbClr val="000000"/>
                </a:solidFill>
                <a:latin typeface="Times New Roman" panose="02020603050405020304" pitchFamily="18" charset="0"/>
                <a:cs typeface="Times New Roman" panose="02020603050405020304" pitchFamily="18" charset="0"/>
              </a:rPr>
              <a:t>Telsang;Kavyashree</a:t>
            </a:r>
            <a:r>
              <a:rPr lang="en-US" sz="1400" b="1" strike="noStrike" spc="-1" dirty="0">
                <a:solidFill>
                  <a:srgbClr val="000000"/>
                </a:solidFill>
                <a:latin typeface="Times New Roman" panose="02020603050405020304" pitchFamily="18" charset="0"/>
                <a:cs typeface="Times New Roman" panose="02020603050405020304" pitchFamily="18" charset="0"/>
              </a:rPr>
              <a:t> Hegde; (2020). </a:t>
            </a:r>
            <a:r>
              <a:rPr lang="en-US" sz="1400" strike="noStrike" spc="-1" dirty="0">
                <a:solidFill>
                  <a:srgbClr val="000000"/>
                </a:solidFill>
                <a:latin typeface="Times New Roman" panose="02020603050405020304" pitchFamily="18" charset="0"/>
                <a:cs typeface="Times New Roman" panose="02020603050405020304" pitchFamily="18" charset="0"/>
              </a:rPr>
              <a:t>Breast Cancer Prediction Analysis using Machine Learning Algorithms . 2020 International Conference on Communication, Computing and Industry 4.0 (C2I4), (), –. doi:10.1109/c2i451079.2020.9368911</a:t>
            </a:r>
          </a:p>
          <a:p>
            <a:pPr marL="343080" indent="-343080" algn="just">
              <a:lnSpc>
                <a:spcPct val="100000"/>
              </a:lnSpc>
              <a:spcBef>
                <a:spcPts val="320"/>
              </a:spcBef>
              <a:buClr>
                <a:srgbClr val="000000"/>
              </a:buClr>
              <a:buFont typeface="Arial"/>
              <a:buChar char="•"/>
            </a:pPr>
            <a:r>
              <a:rPr lang="en-IN" sz="1400" b="1" strike="noStrike" spc="-1" dirty="0" err="1">
                <a:solidFill>
                  <a:srgbClr val="000000"/>
                </a:solidFill>
                <a:latin typeface="Times New Roman" panose="02020603050405020304" pitchFamily="18" charset="0"/>
                <a:cs typeface="Times New Roman" panose="02020603050405020304" pitchFamily="18" charset="0"/>
              </a:rPr>
              <a:t>Md.Razu</a:t>
            </a:r>
            <a:r>
              <a:rPr lang="en-IN" sz="1400" b="1" strike="noStrike" spc="-1" dirty="0">
                <a:solidFill>
                  <a:srgbClr val="000000"/>
                </a:solidFill>
                <a:latin typeface="Times New Roman" panose="02020603050405020304" pitchFamily="18" charset="0"/>
                <a:cs typeface="Times New Roman" panose="02020603050405020304" pitchFamily="18" charset="0"/>
              </a:rPr>
              <a:t> </a:t>
            </a:r>
            <a:r>
              <a:rPr lang="en-IN" sz="1400" b="1" strike="noStrike" spc="-1" dirty="0" err="1">
                <a:solidFill>
                  <a:srgbClr val="000000"/>
                </a:solidFill>
                <a:latin typeface="Times New Roman" panose="02020603050405020304" pitchFamily="18" charset="0"/>
                <a:cs typeface="Times New Roman" panose="02020603050405020304" pitchFamily="18" charset="0"/>
              </a:rPr>
              <a:t>Ahmed;Md</a:t>
            </a:r>
            <a:r>
              <a:rPr lang="en-IN" sz="1400" b="1" strike="noStrike" spc="-1" dirty="0">
                <a:solidFill>
                  <a:srgbClr val="000000"/>
                </a:solidFill>
                <a:latin typeface="Times New Roman" panose="02020603050405020304" pitchFamily="18" charset="0"/>
                <a:cs typeface="Times New Roman" panose="02020603050405020304" pitchFamily="18" charset="0"/>
              </a:rPr>
              <a:t>. </a:t>
            </a:r>
            <a:r>
              <a:rPr lang="en-IN" sz="1400" b="1" strike="noStrike" spc="-1" dirty="0" err="1">
                <a:solidFill>
                  <a:srgbClr val="000000"/>
                </a:solidFill>
                <a:latin typeface="Times New Roman" panose="02020603050405020304" pitchFamily="18" charset="0"/>
                <a:cs typeface="Times New Roman" panose="02020603050405020304" pitchFamily="18" charset="0"/>
              </a:rPr>
              <a:t>Asraf</a:t>
            </a:r>
            <a:r>
              <a:rPr lang="en-IN" sz="1400" b="1" strike="noStrike" spc="-1" dirty="0">
                <a:solidFill>
                  <a:srgbClr val="000000"/>
                </a:solidFill>
                <a:latin typeface="Times New Roman" panose="02020603050405020304" pitchFamily="18" charset="0"/>
                <a:cs typeface="Times New Roman" panose="02020603050405020304" pitchFamily="18" charset="0"/>
              </a:rPr>
              <a:t> </a:t>
            </a:r>
            <a:r>
              <a:rPr lang="en-IN" sz="1400" b="1" strike="noStrike" spc="-1" dirty="0" err="1">
                <a:solidFill>
                  <a:srgbClr val="000000"/>
                </a:solidFill>
                <a:latin typeface="Times New Roman" panose="02020603050405020304" pitchFamily="18" charset="0"/>
                <a:cs typeface="Times New Roman" panose="02020603050405020304" pitchFamily="18" charset="0"/>
              </a:rPr>
              <a:t>Ali;Joy</a:t>
            </a:r>
            <a:r>
              <a:rPr lang="en-IN" sz="1400" b="1" strike="noStrike" spc="-1" dirty="0">
                <a:solidFill>
                  <a:srgbClr val="000000"/>
                </a:solidFill>
                <a:latin typeface="Times New Roman" panose="02020603050405020304" pitchFamily="18" charset="0"/>
                <a:cs typeface="Times New Roman" panose="02020603050405020304" pitchFamily="18" charset="0"/>
              </a:rPr>
              <a:t> </a:t>
            </a:r>
            <a:r>
              <a:rPr lang="en-IN" sz="1400" b="1" strike="noStrike" spc="-1" dirty="0" err="1">
                <a:solidFill>
                  <a:srgbClr val="000000"/>
                </a:solidFill>
                <a:latin typeface="Times New Roman" panose="02020603050405020304" pitchFamily="18" charset="0"/>
                <a:cs typeface="Times New Roman" panose="02020603050405020304" pitchFamily="18" charset="0"/>
              </a:rPr>
              <a:t>Roy;Shakil</a:t>
            </a:r>
            <a:r>
              <a:rPr lang="en-IN" sz="1400" b="1" strike="noStrike" spc="-1" dirty="0">
                <a:solidFill>
                  <a:srgbClr val="000000"/>
                </a:solidFill>
                <a:latin typeface="Times New Roman" panose="02020603050405020304" pitchFamily="18" charset="0"/>
                <a:cs typeface="Times New Roman" panose="02020603050405020304" pitchFamily="18" charset="0"/>
              </a:rPr>
              <a:t> </a:t>
            </a:r>
            <a:r>
              <a:rPr lang="en-IN" sz="1400" b="1" strike="noStrike" spc="-1" dirty="0" err="1">
                <a:solidFill>
                  <a:srgbClr val="000000"/>
                </a:solidFill>
                <a:latin typeface="Times New Roman" panose="02020603050405020304" pitchFamily="18" charset="0"/>
                <a:cs typeface="Times New Roman" panose="02020603050405020304" pitchFamily="18" charset="0"/>
              </a:rPr>
              <a:t>Ahmed;N</a:t>
            </a:r>
            <a:r>
              <a:rPr lang="en-IN" sz="1400" b="1" strike="noStrike" spc="-1" dirty="0">
                <a:solidFill>
                  <a:srgbClr val="000000"/>
                </a:solidFill>
                <a:latin typeface="Times New Roman" panose="02020603050405020304" pitchFamily="18" charset="0"/>
                <a:cs typeface="Times New Roman" panose="02020603050405020304" pitchFamily="18" charset="0"/>
              </a:rPr>
              <a:t>. Ahmed; (2020). </a:t>
            </a:r>
            <a:r>
              <a:rPr lang="en-IN" sz="1400" strike="noStrike" spc="-1" dirty="0">
                <a:solidFill>
                  <a:srgbClr val="000000"/>
                </a:solidFill>
                <a:latin typeface="Times New Roman" panose="02020603050405020304" pitchFamily="18" charset="0"/>
                <a:cs typeface="Times New Roman" panose="02020603050405020304" pitchFamily="18" charset="0"/>
              </a:rPr>
              <a:t>Breast Cancer Risk Prediction based on Six Machine Learning Algorithms . 2020 IEEE Asia-Pacific Conference on Computer Science and Data Engineering (CSDE), (), –. doi:10.1109/csde50874.2020.9411572 </a:t>
            </a:r>
          </a:p>
          <a:p>
            <a:pPr marL="343080" indent="-343080" algn="just">
              <a:lnSpc>
                <a:spcPct val="100000"/>
              </a:lnSpc>
              <a:spcBef>
                <a:spcPts val="320"/>
              </a:spcBef>
              <a:buClr>
                <a:srgbClr val="000000"/>
              </a:buClr>
              <a:buFont typeface="Arial"/>
              <a:buChar char="•"/>
            </a:pPr>
            <a:endParaRPr lang="en-IN" sz="1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85" name="Date Placeholder 20"/>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86"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REFERENCES</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87"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88" name="Date Placeholder 21"/>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89"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190" name="Footer Placeholder 15"/>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spc="-1" dirty="0">
                <a:solidFill>
                  <a:srgbClr val="1F497D"/>
                </a:solidFill>
                <a:latin typeface="Calibri"/>
              </a:rPr>
              <a:t>28</a:t>
            </a:r>
            <a:endParaRPr lang="en-IN" sz="1400" b="0" strike="noStrike" spc="-1" dirty="0">
              <a:latin typeface="Arial"/>
            </a:endParaRPr>
          </a:p>
        </p:txBody>
      </p:sp>
    </p:spTree>
    <p:extLst>
      <p:ext uri="{BB962C8B-B14F-4D97-AF65-F5344CB8AC3E}">
        <p14:creationId xmlns:p14="http://schemas.microsoft.com/office/powerpoint/2010/main" val="64779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p:nvPr>
        </p:nvSpPr>
        <p:spPr>
          <a:xfrm>
            <a:off x="457200" y="1063080"/>
            <a:ext cx="8229240" cy="3289320"/>
          </a:xfrm>
          <a:prstGeom prst="rect">
            <a:avLst/>
          </a:prstGeom>
          <a:noFill/>
          <a:ln w="0">
            <a:noFill/>
          </a:ln>
        </p:spPr>
        <p:txBody>
          <a:bodyPr anchor="t">
            <a:normAutofit/>
          </a:bodyPr>
          <a:lstStyle/>
          <a:p>
            <a:pPr marL="343080" indent="-343080" algn="just">
              <a:lnSpc>
                <a:spcPct val="100000"/>
              </a:lnSpc>
              <a:spcBef>
                <a:spcPts val="360"/>
              </a:spcBef>
              <a:buClr>
                <a:srgbClr val="000000"/>
              </a:buClr>
              <a:buFont typeface="Arial"/>
              <a:buChar char="•"/>
            </a:pPr>
            <a:r>
              <a:rPr lang="en-US" sz="1600" b="0" strike="noStrike" spc="-1" dirty="0">
                <a:solidFill>
                  <a:srgbClr val="000000"/>
                </a:solidFill>
                <a:latin typeface="Times New Roman"/>
              </a:rPr>
              <a:t>There have been several empirical studies addressing breast cancer using machine learning and soft computing techniques. We have chosen some aspects which act as the most important parameters in this project.</a:t>
            </a:r>
          </a:p>
          <a:p>
            <a:pPr marL="343080" indent="-343080" algn="just">
              <a:lnSpc>
                <a:spcPct val="100000"/>
              </a:lnSpc>
              <a:spcBef>
                <a:spcPts val="360"/>
              </a:spcBef>
              <a:buClr>
                <a:srgbClr val="000000"/>
              </a:buClr>
              <a:buFont typeface="Arial"/>
              <a:buChar char="•"/>
            </a:pPr>
            <a:r>
              <a:rPr lang="en-US" sz="1600" spc="-1" dirty="0">
                <a:solidFill>
                  <a:srgbClr val="000000"/>
                </a:solidFill>
                <a:latin typeface="Times New Roman"/>
              </a:rPr>
              <a:t>They are: Accuracy, Precision and Recall </a:t>
            </a:r>
            <a:endParaRPr lang="en-IN" sz="1600" b="0" strike="noStrike" spc="-1" dirty="0">
              <a:solidFill>
                <a:srgbClr val="000000"/>
              </a:solidFill>
              <a:latin typeface="Times New Roman"/>
            </a:endParaRPr>
          </a:p>
          <a:p>
            <a:pPr marL="343080" indent="-343080" algn="just">
              <a:lnSpc>
                <a:spcPct val="100000"/>
              </a:lnSpc>
              <a:spcBef>
                <a:spcPts val="360"/>
              </a:spcBef>
              <a:buClr>
                <a:srgbClr val="000000"/>
              </a:buClr>
              <a:buFont typeface="Wingdings" charset="2"/>
              <a:buChar char=""/>
            </a:pPr>
            <a:endParaRPr lang="en-IN" sz="1600" b="0" strike="noStrike" spc="-1" dirty="0">
              <a:solidFill>
                <a:srgbClr val="000000"/>
              </a:solidFill>
              <a:latin typeface="Times New Roman"/>
            </a:endParaRPr>
          </a:p>
          <a:p>
            <a:pPr marL="343080" indent="-343080" algn="just">
              <a:spcBef>
                <a:spcPts val="1417"/>
              </a:spcBef>
              <a:buClr>
                <a:srgbClr val="000000"/>
              </a:buClr>
              <a:buFont typeface="Wingdings" charset="2"/>
              <a:buChar char=""/>
            </a:pPr>
            <a:endParaRPr lang="en-IN" sz="1600" b="0" strike="noStrike" spc="-1" dirty="0">
              <a:solidFill>
                <a:srgbClr val="000000"/>
              </a:solidFill>
              <a:latin typeface="Times New Roman"/>
            </a:endParaRPr>
          </a:p>
          <a:p>
            <a:pPr marL="343080" indent="-343080" algn="just">
              <a:lnSpc>
                <a:spcPct val="100000"/>
              </a:lnSpc>
              <a:spcBef>
                <a:spcPts val="360"/>
              </a:spcBef>
              <a:buClr>
                <a:srgbClr val="000000"/>
              </a:buClr>
              <a:buFont typeface="Arial"/>
              <a:buChar char="•"/>
            </a:pPr>
            <a:endParaRPr lang="en-IN" sz="1600" b="0" strike="noStrike" spc="-1" dirty="0">
              <a:solidFill>
                <a:srgbClr val="000000"/>
              </a:solidFill>
              <a:latin typeface="Times New Roman"/>
            </a:endParaRPr>
          </a:p>
        </p:txBody>
      </p:sp>
      <p:sp>
        <p:nvSpPr>
          <p:cNvPr id="102"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03"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INTRODUCTION</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04"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05"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106" name="PlaceHolder 4"/>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200" b="0" strike="noStrike" spc="-1" dirty="0">
                <a:solidFill>
                  <a:srgbClr val="8B8B8B"/>
                </a:solidFill>
                <a:latin typeface="Calibri"/>
              </a:rPr>
              <a:t>Date : 09/05/2022</a:t>
            </a:r>
            <a:endParaRPr lang="en-IN" sz="1200" b="0" strike="noStrike" spc="-1" dirty="0">
              <a:latin typeface="Times New Roman"/>
            </a:endParaRPr>
          </a:p>
        </p:txBody>
      </p:sp>
      <p:sp>
        <p:nvSpPr>
          <p:cNvPr id="10" name="Footer Placeholder 4">
            <a:extLst>
              <a:ext uri="{FF2B5EF4-FFF2-40B4-BE49-F238E27FC236}">
                <a16:creationId xmlns:a16="http://schemas.microsoft.com/office/drawing/2014/main" id="{DCB229FD-B442-866C-EDEF-13CE1D9D6A1C}"/>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latin typeface="Calibri" panose="020F0502020204030204" pitchFamily="34" charset="0"/>
                <a:cs typeface="Calibri" panose="020F0502020204030204" pitchFamily="34" charset="0"/>
              </a:rPr>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188604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THANK YOU</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206" name="PlaceHolder 2"/>
          <p:cNvSpPr>
            <a:spLocks noGrp="1"/>
          </p:cNvSpPr>
          <p:nvPr>
            <p:ph type="ftr"/>
          </p:nvPr>
        </p:nvSpPr>
        <p:spPr>
          <a:xfrm>
            <a:off x="3124080" y="4767120"/>
            <a:ext cx="317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207"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208"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209" name="PlaceHolder 3"/>
          <p:cNvSpPr>
            <a:spLocks noGrp="1"/>
          </p:cNvSpPr>
          <p:nvPr>
            <p:ph type="dt"/>
          </p:nvPr>
        </p:nvSpPr>
        <p:spPr>
          <a:xfrm>
            <a:off x="457200" y="4767120"/>
            <a:ext cx="2133360" cy="273600"/>
          </a:xfrm>
          <a:prstGeom prst="rect">
            <a:avLst/>
          </a:prstGeom>
          <a:noFill/>
          <a:ln w="0">
            <a:noFill/>
          </a:ln>
        </p:spPr>
        <p:txBody>
          <a:bodyPr anchor="ctr">
            <a:noAutofit/>
          </a:bodyPr>
          <a:lstStyle/>
          <a:p>
            <a:pPr>
              <a:lnSpc>
                <a:spcPct val="100000"/>
              </a:lnSpc>
              <a:buNone/>
            </a:pPr>
            <a:r>
              <a:rPr lang="en-US" sz="1400" b="0" strike="noStrike" spc="-1" dirty="0">
                <a:solidFill>
                  <a:srgbClr val="8B8B8B"/>
                </a:solidFill>
                <a:latin typeface="Calibri"/>
              </a:rPr>
              <a:t>Date</a:t>
            </a:r>
            <a:r>
              <a:rPr lang="en-US" sz="1200" b="0" strike="noStrike" spc="-1" dirty="0">
                <a:solidFill>
                  <a:srgbClr val="8B8B8B"/>
                </a:solidFill>
                <a:latin typeface="Calibri"/>
              </a:rPr>
              <a:t> : 09/05/2022</a:t>
            </a:r>
            <a:endParaRPr lang="en-IN" sz="1200" b="0" strike="noStrike" spc="-1" dirty="0">
              <a:latin typeface="Times New Roman"/>
            </a:endParaRPr>
          </a:p>
        </p:txBody>
      </p:sp>
      <p:sp>
        <p:nvSpPr>
          <p:cNvPr id="210" name="Footer Placeholder 4"/>
          <p:cNvSpPr/>
          <p:nvPr/>
        </p:nvSpPr>
        <p:spPr>
          <a:xfrm>
            <a:off x="8229600" y="4770360"/>
            <a:ext cx="66816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spc="-1" dirty="0">
                <a:solidFill>
                  <a:srgbClr val="1F497D"/>
                </a:solidFill>
                <a:latin typeface="Calibri"/>
              </a:rPr>
              <a:t>29</a:t>
            </a:r>
            <a:endParaRPr lang="en-IN" sz="14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p:nvPr>
        </p:nvSpPr>
        <p:spPr>
          <a:xfrm>
            <a:off x="457200" y="1063080"/>
            <a:ext cx="8229240" cy="3289320"/>
          </a:xfrm>
          <a:prstGeom prst="rect">
            <a:avLst/>
          </a:prstGeom>
          <a:noFill/>
          <a:ln w="0">
            <a:noFill/>
          </a:ln>
        </p:spPr>
        <p:txBody>
          <a:bodyPr anchor="t">
            <a:normAutofit/>
          </a:bodyPr>
          <a:lstStyle/>
          <a:p>
            <a:pPr marL="343080" indent="-343080" algn="just">
              <a:lnSpc>
                <a:spcPct val="100000"/>
              </a:lnSpc>
              <a:spcBef>
                <a:spcPts val="320"/>
              </a:spcBef>
              <a:buClr>
                <a:srgbClr val="000000"/>
              </a:buClr>
              <a:buFont typeface="Arial"/>
              <a:buChar char="•"/>
            </a:pPr>
            <a:r>
              <a:rPr lang="en-US" sz="1600" b="0" strike="noStrike" spc="-1" dirty="0">
                <a:solidFill>
                  <a:srgbClr val="212121"/>
                </a:solidFill>
                <a:latin typeface="Times New Roman"/>
              </a:rPr>
              <a:t>The incidence of breast cancer is low in India but rising. Breast cancer is the </a:t>
            </a:r>
            <a:r>
              <a:rPr lang="en-US" sz="1600" spc="-1" dirty="0">
                <a:solidFill>
                  <a:srgbClr val="212121"/>
                </a:solidFill>
                <a:latin typeface="Times New Roman"/>
              </a:rPr>
              <a:t>most common</a:t>
            </a:r>
            <a:r>
              <a:rPr lang="en-US" sz="1600" b="0" strike="noStrike" spc="-1" dirty="0">
                <a:solidFill>
                  <a:srgbClr val="212121"/>
                </a:solidFill>
                <a:latin typeface="Times New Roman"/>
              </a:rPr>
              <a:t> cancer of urban Indian women and the second most common in the rural women.</a:t>
            </a:r>
            <a:endParaRPr lang="en-IN" sz="1600" b="0" strike="noStrike" spc="-1" dirty="0">
              <a:solidFill>
                <a:srgbClr val="000000"/>
              </a:solidFill>
              <a:latin typeface="Calibri"/>
            </a:endParaRPr>
          </a:p>
          <a:p>
            <a:pPr marL="343080" indent="-343080" algn="just">
              <a:lnSpc>
                <a:spcPct val="100000"/>
              </a:lnSpc>
              <a:spcBef>
                <a:spcPts val="320"/>
              </a:spcBef>
              <a:buClr>
                <a:srgbClr val="000000"/>
              </a:buClr>
              <a:buFont typeface="Arial"/>
              <a:buChar char="•"/>
            </a:pPr>
            <a:r>
              <a:rPr lang="en-US" sz="1600" b="0" strike="noStrike" spc="-1" dirty="0">
                <a:solidFill>
                  <a:srgbClr val="212121"/>
                </a:solidFill>
                <a:latin typeface="Times New Roman"/>
              </a:rPr>
              <a:t>We aim to get rid of the stigma and battle the disease in the early stages.</a:t>
            </a:r>
            <a:endParaRPr lang="en-IN" sz="1600" b="0" strike="noStrike" spc="-1" dirty="0">
              <a:solidFill>
                <a:srgbClr val="000000"/>
              </a:solidFill>
              <a:latin typeface="Calibri"/>
            </a:endParaRPr>
          </a:p>
          <a:p>
            <a:pPr marL="343080" indent="-343080" algn="just">
              <a:lnSpc>
                <a:spcPct val="100000"/>
              </a:lnSpc>
              <a:spcBef>
                <a:spcPts val="320"/>
              </a:spcBef>
              <a:buClr>
                <a:srgbClr val="000000"/>
              </a:buClr>
              <a:buFont typeface="Arial"/>
              <a:buChar char="•"/>
            </a:pPr>
            <a:r>
              <a:rPr lang="en-US" sz="1600" b="0" strike="noStrike" spc="-1" dirty="0">
                <a:solidFill>
                  <a:srgbClr val="212121"/>
                </a:solidFill>
                <a:latin typeface="Times New Roman"/>
              </a:rPr>
              <a:t>The quality of care available for breast cancer patients varies widely according to where the patient is treated.</a:t>
            </a:r>
            <a:endParaRPr lang="en-IN" sz="1600" b="0" strike="noStrike" spc="-1" dirty="0">
              <a:solidFill>
                <a:srgbClr val="000000"/>
              </a:solidFill>
              <a:latin typeface="Calibri"/>
            </a:endParaRPr>
          </a:p>
          <a:p>
            <a:pPr marL="343080" indent="-343080" algn="just">
              <a:lnSpc>
                <a:spcPct val="100000"/>
              </a:lnSpc>
              <a:spcBef>
                <a:spcPts val="320"/>
              </a:spcBef>
              <a:buClr>
                <a:srgbClr val="000000"/>
              </a:buClr>
              <a:buFont typeface="Arial"/>
              <a:buChar char="•"/>
            </a:pPr>
            <a:endParaRPr lang="en-IN" sz="1600" b="0" strike="noStrike" spc="-1" dirty="0">
              <a:solidFill>
                <a:srgbClr val="000000"/>
              </a:solidFill>
              <a:latin typeface="Calibri"/>
            </a:endParaRPr>
          </a:p>
        </p:txBody>
      </p:sp>
      <p:sp>
        <p:nvSpPr>
          <p:cNvPr id="108" name="Footer Placeholder 4"/>
          <p:cNvSpPr/>
          <p:nvPr/>
        </p:nvSpPr>
        <p:spPr>
          <a:xfrm>
            <a:off x="8610480" y="4770360"/>
            <a:ext cx="28692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b="0" strike="noStrike" spc="-1" dirty="0">
                <a:solidFill>
                  <a:srgbClr val="1F497D"/>
                </a:solidFill>
                <a:latin typeface="Calibri"/>
              </a:rPr>
              <a:t>3</a:t>
            </a:r>
            <a:endParaRPr lang="en-IN" sz="1400" b="0" strike="noStrike" spc="-1" dirty="0">
              <a:latin typeface="Arial"/>
            </a:endParaRPr>
          </a:p>
        </p:txBody>
      </p:sp>
      <p:sp>
        <p:nvSpPr>
          <p:cNvPr id="109" name="Date Placeholder 3"/>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10"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MOTIVATION</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11"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12" name="Date Placeholder 3"/>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9" name="PlaceHolder 4">
            <a:extLst>
              <a:ext uri="{FF2B5EF4-FFF2-40B4-BE49-F238E27FC236}">
                <a16:creationId xmlns:a16="http://schemas.microsoft.com/office/drawing/2014/main" id="{C6BE1D9F-EE59-25E8-0269-6F9692615B3E}"/>
              </a:ext>
            </a:extLst>
          </p:cNvPr>
          <p:cNvSpPr txBox="1">
            <a:spLocks/>
          </p:cNvSpPr>
          <p:nvPr/>
        </p:nvSpPr>
        <p:spPr>
          <a:xfrm>
            <a:off x="457200" y="4767120"/>
            <a:ext cx="2133360" cy="273600"/>
          </a:xfrm>
          <a:prstGeom prst="rect">
            <a:avLst/>
          </a:prstGeom>
          <a:noFill/>
          <a:ln w="0">
            <a:noFill/>
          </a:ln>
        </p:spPr>
        <p:txBody>
          <a:bodyPr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a:solidFill>
                  <a:srgbClr val="8B8B8B"/>
                </a:solidFill>
                <a:latin typeface="Calibri"/>
              </a:rPr>
              <a:t>Date </a:t>
            </a:r>
            <a:r>
              <a:rPr lang="en-US" sz="1200" spc="-1">
                <a:solidFill>
                  <a:srgbClr val="8B8B8B"/>
                </a:solidFill>
                <a:latin typeface="Calibri"/>
              </a:rPr>
              <a:t> : 09/05/2022</a:t>
            </a:r>
            <a:endParaRPr lang="en-IN" sz="1200" spc="-1" dirty="0">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p:nvPr>
        </p:nvSpPr>
        <p:spPr>
          <a:xfrm>
            <a:off x="457200" y="1063080"/>
            <a:ext cx="8229240" cy="3289320"/>
          </a:xfrm>
          <a:prstGeom prst="rect">
            <a:avLst/>
          </a:prstGeom>
          <a:noFill/>
          <a:ln w="0">
            <a:noFill/>
          </a:ln>
        </p:spPr>
        <p:txBody>
          <a:bodyPr anchor="t">
            <a:normAutofit/>
          </a:bodyPr>
          <a:lstStyle/>
          <a:p>
            <a:pPr algn="just">
              <a:lnSpc>
                <a:spcPct val="100000"/>
              </a:lnSpc>
              <a:spcBef>
                <a:spcPts val="320"/>
              </a:spcBef>
              <a:buNone/>
              <a:tabLst>
                <a:tab pos="0" algn="l"/>
              </a:tabLst>
            </a:pPr>
            <a:r>
              <a:rPr lang="en-US" sz="1600" b="1" strike="noStrike" spc="-1" dirty="0">
                <a:solidFill>
                  <a:srgbClr val="000000"/>
                </a:solidFill>
                <a:latin typeface="Times New Roman"/>
              </a:rPr>
              <a:t>Machine Learning model for Breast Cancer Prediction[</a:t>
            </a:r>
            <a:r>
              <a:rPr lang="fi-FI" sz="1600" b="1" strike="noStrike" spc="-1" dirty="0">
                <a:solidFill>
                  <a:srgbClr val="000000"/>
                </a:solidFill>
                <a:latin typeface="Times New Roman"/>
              </a:rPr>
              <a:t>Ankur Gupta, Muskan Garg,Apurv Varma, Dushyant Kaushik]</a:t>
            </a:r>
            <a:endParaRPr lang="en-IN" sz="1600" b="0" strike="noStrike" spc="-1" dirty="0">
              <a:solidFill>
                <a:srgbClr val="000000"/>
              </a:solidFill>
              <a:latin typeface="Calibri"/>
            </a:endParaRPr>
          </a:p>
          <a:p>
            <a:pPr marL="343080" indent="-343080" algn="just">
              <a:lnSpc>
                <a:spcPct val="100000"/>
              </a:lnSpc>
              <a:spcBef>
                <a:spcPts val="320"/>
              </a:spcBef>
              <a:buClr>
                <a:srgbClr val="000000"/>
              </a:buClr>
              <a:buFont typeface="Wingdings" charset="2"/>
              <a:buChar char=""/>
              <a:tabLst>
                <a:tab pos="0" algn="l"/>
              </a:tabLst>
            </a:pPr>
            <a:r>
              <a:rPr lang="fi-FI" sz="1600" b="1" strike="noStrike" spc="-1" dirty="0">
                <a:solidFill>
                  <a:srgbClr val="000000"/>
                </a:solidFill>
                <a:latin typeface="Times New Roman"/>
              </a:rPr>
              <a:t>Methodology:</a:t>
            </a:r>
            <a:r>
              <a:rPr lang="fi-FI" sz="1400" b="1" strike="noStrike" spc="-1" dirty="0">
                <a:solidFill>
                  <a:srgbClr val="000000"/>
                </a:solidFill>
                <a:latin typeface="Times New Roman"/>
              </a:rPr>
              <a:t> </a:t>
            </a:r>
            <a:r>
              <a:rPr lang="en-US" sz="1400" dirty="0"/>
              <a:t>Convolutional neural network has been used in the identification of breast cancer. In this method first of all pictures are organized. After that, the organized picture is separated on the basis of its qualities. In the next step these pictures are developed in a new form and in the end prediction work is done. For the reduction of comparison time, space edge based pictures are taken. Due to this, performance increases.</a:t>
            </a:r>
          </a:p>
          <a:p>
            <a:pPr marL="343080" indent="-343080" algn="just">
              <a:lnSpc>
                <a:spcPct val="100000"/>
              </a:lnSpc>
              <a:spcBef>
                <a:spcPts val="320"/>
              </a:spcBef>
              <a:buClr>
                <a:srgbClr val="000000"/>
              </a:buClr>
              <a:buFont typeface="Wingdings" charset="2"/>
              <a:buChar char=""/>
              <a:tabLst>
                <a:tab pos="0" algn="l"/>
              </a:tabLst>
            </a:pPr>
            <a:r>
              <a:rPr lang="en-US" sz="1600" b="1" strike="noStrike" spc="-1" dirty="0">
                <a:solidFill>
                  <a:srgbClr val="000000"/>
                </a:solidFill>
                <a:latin typeface="Times New Roman"/>
              </a:rPr>
              <a:t>Advantage: </a:t>
            </a:r>
            <a:r>
              <a:rPr lang="en-US" sz="1600" b="0" strike="noStrike" spc="-1" dirty="0">
                <a:solidFill>
                  <a:srgbClr val="000000"/>
                </a:solidFill>
                <a:latin typeface="Times New Roman"/>
              </a:rPr>
              <a:t>Less time consumption and more accuracy</a:t>
            </a:r>
            <a:endParaRPr lang="en-IN" sz="1600" b="0" strike="noStrike" spc="-1" dirty="0">
              <a:solidFill>
                <a:srgbClr val="000000"/>
              </a:solidFill>
              <a:latin typeface="Calibri"/>
            </a:endParaRPr>
          </a:p>
          <a:p>
            <a:pPr marL="343080" indent="-343080" algn="just">
              <a:lnSpc>
                <a:spcPct val="100000"/>
              </a:lnSpc>
              <a:spcBef>
                <a:spcPts val="320"/>
              </a:spcBef>
              <a:buClr>
                <a:srgbClr val="000000"/>
              </a:buClr>
              <a:buFont typeface="Wingdings" charset="2"/>
              <a:buChar char=""/>
              <a:tabLst>
                <a:tab pos="0" algn="l"/>
              </a:tabLst>
            </a:pPr>
            <a:r>
              <a:rPr lang="en-US" sz="1600" b="1" strike="noStrike" spc="-1" dirty="0">
                <a:solidFill>
                  <a:srgbClr val="000000"/>
                </a:solidFill>
                <a:latin typeface="Times New Roman"/>
              </a:rPr>
              <a:t>Disadvantage: </a:t>
            </a:r>
            <a:r>
              <a:rPr lang="en-US" sz="1600" b="0" strike="noStrike" spc="-1" dirty="0">
                <a:solidFill>
                  <a:srgbClr val="000000"/>
                </a:solidFill>
                <a:latin typeface="Times New Roman"/>
              </a:rPr>
              <a:t>Not enough research ongoing about graphic processing .</a:t>
            </a:r>
            <a:endParaRPr lang="en-IN" sz="1600" b="0" strike="noStrike" spc="-1" dirty="0">
              <a:solidFill>
                <a:srgbClr val="000000"/>
              </a:solidFill>
              <a:latin typeface="Calibri"/>
            </a:endParaRPr>
          </a:p>
        </p:txBody>
      </p:sp>
      <p:sp>
        <p:nvSpPr>
          <p:cNvPr id="115" name="Footer Placeholder 3"/>
          <p:cNvSpPr/>
          <p:nvPr/>
        </p:nvSpPr>
        <p:spPr>
          <a:xfrm>
            <a:off x="8610480" y="4770360"/>
            <a:ext cx="28692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b="0" strike="noStrike" spc="-1" dirty="0">
                <a:solidFill>
                  <a:srgbClr val="1F497D"/>
                </a:solidFill>
                <a:latin typeface="Calibri"/>
              </a:rPr>
              <a:t>4</a:t>
            </a:r>
            <a:endParaRPr lang="en-IN" sz="1400" b="0" strike="noStrike" spc="-1" dirty="0">
              <a:latin typeface="Arial"/>
            </a:endParaRPr>
          </a:p>
        </p:txBody>
      </p:sp>
      <p:sp>
        <p:nvSpPr>
          <p:cNvPr id="116" name="Date Placeholder 5"/>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17"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LITERATURE SURVEY - 1</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18"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19" name="Date Placeholder 6"/>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9" name="PlaceHolder 4">
            <a:extLst>
              <a:ext uri="{FF2B5EF4-FFF2-40B4-BE49-F238E27FC236}">
                <a16:creationId xmlns:a16="http://schemas.microsoft.com/office/drawing/2014/main" id="{1DBBF2B2-ACCA-72BD-AB1E-16F84C026EFF}"/>
              </a:ext>
            </a:extLst>
          </p:cNvPr>
          <p:cNvSpPr txBox="1">
            <a:spLocks/>
          </p:cNvSpPr>
          <p:nvPr/>
        </p:nvSpPr>
        <p:spPr>
          <a:xfrm>
            <a:off x="457200" y="4767120"/>
            <a:ext cx="2133360" cy="273600"/>
          </a:xfrm>
          <a:prstGeom prst="rect">
            <a:avLst/>
          </a:prstGeom>
          <a:noFill/>
          <a:ln w="0">
            <a:noFill/>
          </a:ln>
        </p:spPr>
        <p:txBody>
          <a:bodyPr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a:solidFill>
                  <a:srgbClr val="8B8B8B"/>
                </a:solidFill>
                <a:latin typeface="Calibri"/>
              </a:rPr>
              <a:t>Date </a:t>
            </a:r>
            <a:r>
              <a:rPr lang="en-US" sz="1200" spc="-1">
                <a:solidFill>
                  <a:srgbClr val="8B8B8B"/>
                </a:solidFill>
                <a:latin typeface="Calibri"/>
              </a:rPr>
              <a:t> : 09/05/2022</a:t>
            </a:r>
            <a:endParaRPr lang="en-IN" sz="1200" spc="-1" dirty="0">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p:nvPr>
        </p:nvSpPr>
        <p:spPr>
          <a:xfrm>
            <a:off x="457200" y="1063080"/>
            <a:ext cx="8229240" cy="3289320"/>
          </a:xfrm>
          <a:prstGeom prst="rect">
            <a:avLst/>
          </a:prstGeom>
          <a:noFill/>
          <a:ln w="0">
            <a:noFill/>
          </a:ln>
        </p:spPr>
        <p:txBody>
          <a:bodyPr anchor="t">
            <a:normAutofit/>
          </a:bodyPr>
          <a:lstStyle/>
          <a:p>
            <a:pPr algn="just">
              <a:lnSpc>
                <a:spcPct val="100000"/>
              </a:lnSpc>
              <a:spcBef>
                <a:spcPts val="320"/>
              </a:spcBef>
              <a:buNone/>
              <a:tabLst>
                <a:tab pos="0" algn="l"/>
              </a:tabLst>
            </a:pPr>
            <a:r>
              <a:rPr lang="en-US" sz="1600" b="1" strike="noStrike" spc="-1" dirty="0">
                <a:solidFill>
                  <a:srgbClr val="000000"/>
                </a:solidFill>
                <a:latin typeface="Times New Roman"/>
              </a:rPr>
              <a:t>Breast Cancer Prediction Analysis using Machine Learning Algorithms[ </a:t>
            </a:r>
            <a:r>
              <a:rPr lang="fi-FI" sz="1600" b="1" strike="noStrike" spc="-1" dirty="0">
                <a:solidFill>
                  <a:srgbClr val="000000"/>
                </a:solidFill>
                <a:latin typeface="Times New Roman"/>
              </a:rPr>
              <a:t>Vinayak A Telsang,Kavyashree Hegde]</a:t>
            </a:r>
            <a:endParaRPr lang="en-IN" sz="1600" b="0" strike="noStrike" spc="-1" dirty="0">
              <a:solidFill>
                <a:srgbClr val="000000"/>
              </a:solidFill>
              <a:latin typeface="Calibri"/>
            </a:endParaRPr>
          </a:p>
          <a:p>
            <a:pPr marL="343080" indent="-343080" algn="just">
              <a:lnSpc>
                <a:spcPct val="100000"/>
              </a:lnSpc>
              <a:spcBef>
                <a:spcPts val="320"/>
              </a:spcBef>
              <a:buClr>
                <a:srgbClr val="000000"/>
              </a:buClr>
              <a:buFont typeface="Wingdings" charset="2"/>
              <a:buChar char=""/>
              <a:tabLst>
                <a:tab pos="0" algn="l"/>
              </a:tabLst>
            </a:pPr>
            <a:r>
              <a:rPr lang="fi-FI" sz="1600" b="1" strike="noStrike" spc="-1" dirty="0">
                <a:solidFill>
                  <a:srgbClr val="000000"/>
                </a:solidFill>
                <a:latin typeface="Times New Roman"/>
              </a:rPr>
              <a:t>Methodology:</a:t>
            </a:r>
            <a:r>
              <a:rPr lang="fi-FI" sz="1400" b="1" strike="noStrike" spc="-1" dirty="0">
                <a:solidFill>
                  <a:srgbClr val="000000"/>
                </a:solidFill>
                <a:latin typeface="Times New Roman"/>
              </a:rPr>
              <a:t> </a:t>
            </a:r>
            <a:r>
              <a:rPr lang="en-US" sz="1600" dirty="0">
                <a:latin typeface="Times New Roman" panose="02020603050405020304" pitchFamily="18" charset="0"/>
                <a:cs typeface="Times New Roman" panose="02020603050405020304" pitchFamily="18" charset="0"/>
              </a:rPr>
              <a:t>Dataset of breast cancer is taken. During the preprocessing stage, attributes, targets and normalization is done. Correlation matrix is </a:t>
            </a:r>
            <a:r>
              <a:rPr lang="en-US" sz="1600" dirty="0" err="1">
                <a:latin typeface="Times New Roman" panose="02020603050405020304" pitchFamily="18" charset="0"/>
                <a:cs typeface="Times New Roman" panose="02020603050405020304" pitchFamily="18" charset="0"/>
              </a:rPr>
              <a:t>plotted.After</a:t>
            </a:r>
            <a:r>
              <a:rPr lang="en-US" sz="1600" dirty="0">
                <a:latin typeface="Times New Roman" panose="02020603050405020304" pitchFamily="18" charset="0"/>
                <a:cs typeface="Times New Roman" panose="02020603050405020304" pitchFamily="18" charset="0"/>
              </a:rPr>
              <a:t> looking at the positive and negative correlated features, linear kernel function is used for prediction.</a:t>
            </a:r>
          </a:p>
          <a:p>
            <a:pPr marL="343080" indent="-343080" algn="just">
              <a:lnSpc>
                <a:spcPct val="100000"/>
              </a:lnSpc>
              <a:spcBef>
                <a:spcPts val="320"/>
              </a:spcBef>
              <a:buClr>
                <a:srgbClr val="000000"/>
              </a:buClr>
              <a:buFont typeface="Wingdings" charset="2"/>
              <a:buChar char=""/>
              <a:tabLst>
                <a:tab pos="0" algn="l"/>
              </a:tabLst>
            </a:pPr>
            <a:r>
              <a:rPr lang="en-US" sz="1600" b="1" strike="noStrike" spc="-1" dirty="0">
                <a:solidFill>
                  <a:srgbClr val="000000"/>
                </a:solidFill>
                <a:latin typeface="Times New Roman"/>
              </a:rPr>
              <a:t>Advantage: </a:t>
            </a:r>
            <a:r>
              <a:rPr lang="en-US" sz="1600" spc="-1" dirty="0">
                <a:solidFill>
                  <a:srgbClr val="000000"/>
                </a:solidFill>
                <a:latin typeface="Times New Roman"/>
              </a:rPr>
              <a:t>Tests multiple algorithms. All of them have an accuracy of over 90%.</a:t>
            </a:r>
            <a:endParaRPr lang="en-IN" sz="1600" b="0" strike="noStrike" spc="-1" dirty="0">
              <a:solidFill>
                <a:srgbClr val="000000"/>
              </a:solidFill>
              <a:latin typeface="Calibri"/>
            </a:endParaRPr>
          </a:p>
          <a:p>
            <a:pPr marL="343080" indent="-343080" algn="just">
              <a:lnSpc>
                <a:spcPct val="100000"/>
              </a:lnSpc>
              <a:spcBef>
                <a:spcPts val="320"/>
              </a:spcBef>
              <a:buClr>
                <a:srgbClr val="000000"/>
              </a:buClr>
              <a:buFont typeface="Wingdings" charset="2"/>
              <a:buChar char=""/>
              <a:tabLst>
                <a:tab pos="0" algn="l"/>
              </a:tabLst>
            </a:pPr>
            <a:r>
              <a:rPr lang="en-US" sz="1600" b="1" strike="noStrike" spc="-1" dirty="0">
                <a:solidFill>
                  <a:srgbClr val="000000"/>
                </a:solidFill>
                <a:latin typeface="Times New Roman"/>
              </a:rPr>
              <a:t>Disadvantage: </a:t>
            </a:r>
            <a:r>
              <a:rPr lang="en-US" sz="1600" b="0" strike="noStrike" spc="-1" dirty="0">
                <a:solidFill>
                  <a:srgbClr val="000000"/>
                </a:solidFill>
                <a:latin typeface="Times New Roman"/>
              </a:rPr>
              <a:t>Detailed analysis should be done before implementing on a large scale .</a:t>
            </a:r>
            <a:endParaRPr lang="en-IN" sz="1600" b="0" strike="noStrike" spc="-1" dirty="0">
              <a:solidFill>
                <a:srgbClr val="000000"/>
              </a:solidFill>
              <a:latin typeface="Calibri"/>
            </a:endParaRPr>
          </a:p>
        </p:txBody>
      </p:sp>
      <p:sp>
        <p:nvSpPr>
          <p:cNvPr id="116" name="Date Placeholder 5"/>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17"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LITERATURE SURVEY - 2</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18"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19" name="Date Placeholder 6"/>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9" name="PlaceHolder 4">
            <a:extLst>
              <a:ext uri="{FF2B5EF4-FFF2-40B4-BE49-F238E27FC236}">
                <a16:creationId xmlns:a16="http://schemas.microsoft.com/office/drawing/2014/main" id="{A941B887-84F8-0DD1-E0C2-5DA8E68A7C51}"/>
              </a:ext>
            </a:extLst>
          </p:cNvPr>
          <p:cNvSpPr txBox="1">
            <a:spLocks/>
          </p:cNvSpPr>
          <p:nvPr/>
        </p:nvSpPr>
        <p:spPr>
          <a:xfrm>
            <a:off x="457200" y="4767120"/>
            <a:ext cx="2133360" cy="273600"/>
          </a:xfrm>
          <a:prstGeom prst="rect">
            <a:avLst/>
          </a:prstGeom>
          <a:noFill/>
          <a:ln w="0">
            <a:noFill/>
          </a:ln>
        </p:spPr>
        <p:txBody>
          <a:bodyPr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a:solidFill>
                  <a:srgbClr val="8B8B8B"/>
                </a:solidFill>
                <a:latin typeface="Calibri"/>
              </a:rPr>
              <a:t>Date </a:t>
            </a:r>
            <a:r>
              <a:rPr lang="en-US" sz="1200" spc="-1">
                <a:solidFill>
                  <a:srgbClr val="8B8B8B"/>
                </a:solidFill>
                <a:latin typeface="Calibri"/>
              </a:rPr>
              <a:t> : 09/05/2022</a:t>
            </a:r>
            <a:endParaRPr lang="en-IN" sz="1200" spc="-1" dirty="0">
              <a:latin typeface="Times New Roman"/>
            </a:endParaRPr>
          </a:p>
        </p:txBody>
      </p:sp>
      <p:sp>
        <p:nvSpPr>
          <p:cNvPr id="10" name="Footer Placeholder 3">
            <a:extLst>
              <a:ext uri="{FF2B5EF4-FFF2-40B4-BE49-F238E27FC236}">
                <a16:creationId xmlns:a16="http://schemas.microsoft.com/office/drawing/2014/main" id="{5D2E7F2E-6AB4-4B2D-EC0D-41C2FE4AD513}"/>
              </a:ext>
            </a:extLst>
          </p:cNvPr>
          <p:cNvSpPr/>
          <p:nvPr/>
        </p:nvSpPr>
        <p:spPr>
          <a:xfrm>
            <a:off x="8610480" y="4770360"/>
            <a:ext cx="28692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spc="-1" dirty="0">
                <a:solidFill>
                  <a:srgbClr val="1F497D"/>
                </a:solidFill>
                <a:latin typeface="Calibri"/>
              </a:rPr>
              <a:t>5</a:t>
            </a:r>
            <a:endParaRPr lang="en-IN" sz="1400" b="0" strike="noStrike" spc="-1" dirty="0">
              <a:latin typeface="Arial"/>
            </a:endParaRPr>
          </a:p>
        </p:txBody>
      </p:sp>
    </p:spTree>
    <p:extLst>
      <p:ext uri="{BB962C8B-B14F-4D97-AF65-F5344CB8AC3E}">
        <p14:creationId xmlns:p14="http://schemas.microsoft.com/office/powerpoint/2010/main" val="135273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p:nvPr>
        </p:nvSpPr>
        <p:spPr>
          <a:xfrm>
            <a:off x="457200" y="1063080"/>
            <a:ext cx="8229240" cy="3289320"/>
          </a:xfrm>
          <a:prstGeom prst="rect">
            <a:avLst/>
          </a:prstGeom>
          <a:noFill/>
          <a:ln w="0">
            <a:noFill/>
          </a:ln>
        </p:spPr>
        <p:txBody>
          <a:bodyPr anchor="t">
            <a:normAutofit/>
          </a:bodyPr>
          <a:lstStyle/>
          <a:p>
            <a:pPr algn="just">
              <a:lnSpc>
                <a:spcPct val="100000"/>
              </a:lnSpc>
              <a:spcBef>
                <a:spcPts val="320"/>
              </a:spcBef>
              <a:buNone/>
              <a:tabLst>
                <a:tab pos="0" algn="l"/>
              </a:tabLst>
            </a:pPr>
            <a:r>
              <a:rPr lang="en-US" sz="1600" b="1" strike="noStrike" spc="-1" dirty="0">
                <a:solidFill>
                  <a:srgbClr val="000000"/>
                </a:solidFill>
                <a:latin typeface="Times New Roman"/>
              </a:rPr>
              <a:t>Breast Cancer Risk Prediction based on Six Machine Learning Algorithms[</a:t>
            </a:r>
            <a:r>
              <a:rPr lang="fi-FI" sz="1600" b="1" strike="noStrike" spc="-1" dirty="0">
                <a:solidFill>
                  <a:srgbClr val="000000"/>
                </a:solidFill>
                <a:latin typeface="Times New Roman"/>
              </a:rPr>
              <a:t>Md.Razu Ahmed, Md. Asraf Ali,Joy Roy,Shakil Ahmed, N Ahmed]</a:t>
            </a:r>
            <a:endParaRPr lang="en-IN" sz="1600" b="0" strike="noStrike" spc="-1" dirty="0">
              <a:solidFill>
                <a:srgbClr val="000000"/>
              </a:solidFill>
              <a:latin typeface="Calibri"/>
            </a:endParaRPr>
          </a:p>
          <a:p>
            <a:pPr marL="343080" indent="-343080" algn="just">
              <a:lnSpc>
                <a:spcPct val="100000"/>
              </a:lnSpc>
              <a:spcBef>
                <a:spcPts val="320"/>
              </a:spcBef>
              <a:buClr>
                <a:srgbClr val="000000"/>
              </a:buClr>
              <a:buFont typeface="Wingdings" charset="2"/>
              <a:buChar char=""/>
              <a:tabLst>
                <a:tab pos="0" algn="l"/>
              </a:tabLst>
            </a:pPr>
            <a:r>
              <a:rPr lang="fi-FI" sz="1600" b="1" strike="noStrike" spc="-1" dirty="0">
                <a:solidFill>
                  <a:srgbClr val="000000"/>
                </a:solidFill>
                <a:latin typeface="Times New Roman"/>
              </a:rPr>
              <a:t>Methodology:</a:t>
            </a:r>
            <a:r>
              <a:rPr lang="fi-FI" sz="1400" b="1" strike="noStrike" spc="-1" dirty="0">
                <a:solidFill>
                  <a:srgbClr val="000000"/>
                </a:solidFill>
                <a:latin typeface="Times New Roman"/>
              </a:rPr>
              <a:t> </a:t>
            </a:r>
            <a:r>
              <a:rPr lang="en-US" sz="1400" dirty="0"/>
              <a:t>Wisconsin Breast Cancer Dataset has been used </a:t>
            </a:r>
            <a:r>
              <a:rPr lang="en-US" sz="1400" dirty="0" err="1"/>
              <a:t>here.Logistic</a:t>
            </a:r>
            <a:r>
              <a:rPr lang="en-US" sz="1400" dirty="0"/>
              <a:t> Regression, </a:t>
            </a:r>
            <a:r>
              <a:rPr lang="en-US" sz="1400" dirty="0" err="1"/>
              <a:t>SVM,Naïve</a:t>
            </a:r>
            <a:r>
              <a:rPr lang="en-US" sz="1400" dirty="0"/>
              <a:t> Bayes, Random Forest, </a:t>
            </a:r>
            <a:r>
              <a:rPr lang="en-US" sz="1400" dirty="0" err="1"/>
              <a:t>Knearest</a:t>
            </a:r>
            <a:r>
              <a:rPr lang="en-US" sz="1400" dirty="0"/>
              <a:t> and Decision Tree algorithms have been studied and results have been found out.</a:t>
            </a:r>
          </a:p>
          <a:p>
            <a:pPr marL="343080" indent="-343080" algn="just">
              <a:lnSpc>
                <a:spcPct val="100000"/>
              </a:lnSpc>
              <a:spcBef>
                <a:spcPts val="320"/>
              </a:spcBef>
              <a:buClr>
                <a:srgbClr val="000000"/>
              </a:buClr>
              <a:buFont typeface="Wingdings" charset="2"/>
              <a:buChar char=""/>
              <a:tabLst>
                <a:tab pos="0" algn="l"/>
              </a:tabLst>
            </a:pPr>
            <a:r>
              <a:rPr lang="en-US" sz="1600" b="1" strike="noStrike" spc="-1" dirty="0">
                <a:solidFill>
                  <a:srgbClr val="000000"/>
                </a:solidFill>
                <a:latin typeface="Times New Roman"/>
              </a:rPr>
              <a:t>Advantage: </a:t>
            </a:r>
            <a:r>
              <a:rPr lang="en-US" sz="1600" b="0" strike="noStrike" spc="-1" dirty="0">
                <a:solidFill>
                  <a:srgbClr val="000000"/>
                </a:solidFill>
                <a:latin typeface="Times New Roman"/>
              </a:rPr>
              <a:t>All algorithms have been tested and highest accuracy is from the SVM with 97% accuracy</a:t>
            </a:r>
            <a:endParaRPr lang="en-IN" sz="1600" b="0" strike="noStrike" spc="-1" dirty="0">
              <a:solidFill>
                <a:srgbClr val="000000"/>
              </a:solidFill>
              <a:latin typeface="Calibri"/>
            </a:endParaRPr>
          </a:p>
          <a:p>
            <a:pPr marL="343080" indent="-343080" algn="just">
              <a:lnSpc>
                <a:spcPct val="100000"/>
              </a:lnSpc>
              <a:spcBef>
                <a:spcPts val="320"/>
              </a:spcBef>
              <a:buClr>
                <a:srgbClr val="000000"/>
              </a:buClr>
              <a:buFont typeface="Wingdings" charset="2"/>
              <a:buChar char=""/>
              <a:tabLst>
                <a:tab pos="0" algn="l"/>
              </a:tabLst>
            </a:pPr>
            <a:r>
              <a:rPr lang="en-US" sz="1600" b="1" strike="noStrike" spc="-1" dirty="0">
                <a:solidFill>
                  <a:srgbClr val="000000"/>
                </a:solidFill>
                <a:latin typeface="Times New Roman"/>
              </a:rPr>
              <a:t>Disadvantage: </a:t>
            </a:r>
            <a:r>
              <a:rPr lang="en-US" sz="1600" b="0" strike="noStrike" spc="-1" dirty="0">
                <a:solidFill>
                  <a:srgbClr val="000000"/>
                </a:solidFill>
                <a:latin typeface="Times New Roman"/>
              </a:rPr>
              <a:t>Since the highest accuracy is 97%, more work has to be done to implement this in a larger scale.</a:t>
            </a:r>
            <a:endParaRPr lang="en-IN" sz="1600" b="0" strike="noStrike" spc="-1" dirty="0">
              <a:solidFill>
                <a:srgbClr val="000000"/>
              </a:solidFill>
              <a:latin typeface="Calibri"/>
            </a:endParaRPr>
          </a:p>
        </p:txBody>
      </p:sp>
      <p:sp>
        <p:nvSpPr>
          <p:cNvPr id="116" name="Date Placeholder 5"/>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17"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LITERATURE SURVEY - 3</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18"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19" name="Date Placeholder 6"/>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9" name="PlaceHolder 4">
            <a:extLst>
              <a:ext uri="{FF2B5EF4-FFF2-40B4-BE49-F238E27FC236}">
                <a16:creationId xmlns:a16="http://schemas.microsoft.com/office/drawing/2014/main" id="{7E566780-A787-F651-22A8-924026911370}"/>
              </a:ext>
            </a:extLst>
          </p:cNvPr>
          <p:cNvSpPr txBox="1">
            <a:spLocks/>
          </p:cNvSpPr>
          <p:nvPr/>
        </p:nvSpPr>
        <p:spPr>
          <a:xfrm>
            <a:off x="457200" y="4767120"/>
            <a:ext cx="2133360" cy="273600"/>
          </a:xfrm>
          <a:prstGeom prst="rect">
            <a:avLst/>
          </a:prstGeom>
          <a:noFill/>
          <a:ln w="0">
            <a:noFill/>
          </a:ln>
        </p:spPr>
        <p:txBody>
          <a:bodyPr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a:solidFill>
                  <a:srgbClr val="8B8B8B"/>
                </a:solidFill>
                <a:latin typeface="Calibri"/>
              </a:rPr>
              <a:t>Date </a:t>
            </a:r>
            <a:r>
              <a:rPr lang="en-US" sz="1200" spc="-1">
                <a:solidFill>
                  <a:srgbClr val="8B8B8B"/>
                </a:solidFill>
                <a:latin typeface="Calibri"/>
              </a:rPr>
              <a:t> : 09/05/2022</a:t>
            </a:r>
            <a:endParaRPr lang="en-IN" sz="1200" spc="-1" dirty="0">
              <a:latin typeface="Times New Roman"/>
            </a:endParaRPr>
          </a:p>
        </p:txBody>
      </p:sp>
      <p:sp>
        <p:nvSpPr>
          <p:cNvPr id="10" name="Footer Placeholder 3">
            <a:extLst>
              <a:ext uri="{FF2B5EF4-FFF2-40B4-BE49-F238E27FC236}">
                <a16:creationId xmlns:a16="http://schemas.microsoft.com/office/drawing/2014/main" id="{22C71D63-222C-658D-E0F1-BF07D074618F}"/>
              </a:ext>
            </a:extLst>
          </p:cNvPr>
          <p:cNvSpPr/>
          <p:nvPr/>
        </p:nvSpPr>
        <p:spPr>
          <a:xfrm>
            <a:off x="8610480" y="4770360"/>
            <a:ext cx="28692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spc="-1" dirty="0">
                <a:solidFill>
                  <a:srgbClr val="1F497D"/>
                </a:solidFill>
                <a:latin typeface="Calibri"/>
              </a:rPr>
              <a:t>6</a:t>
            </a:r>
            <a:endParaRPr lang="en-IN" sz="1400" b="0" strike="noStrike" spc="-1" dirty="0">
              <a:latin typeface="Arial"/>
            </a:endParaRPr>
          </a:p>
        </p:txBody>
      </p:sp>
    </p:spTree>
    <p:extLst>
      <p:ext uri="{BB962C8B-B14F-4D97-AF65-F5344CB8AC3E}">
        <p14:creationId xmlns:p14="http://schemas.microsoft.com/office/powerpoint/2010/main" val="118514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p:nvPr>
        </p:nvSpPr>
        <p:spPr>
          <a:xfrm>
            <a:off x="457200" y="1055396"/>
            <a:ext cx="8229240" cy="3289320"/>
          </a:xfrm>
          <a:prstGeom prst="rect">
            <a:avLst/>
          </a:prstGeom>
          <a:noFill/>
          <a:ln w="0">
            <a:noFill/>
          </a:ln>
        </p:spPr>
        <p:txBody>
          <a:bodyPr anchor="t">
            <a:normAutofit/>
          </a:bodyPr>
          <a:lstStyle/>
          <a:p>
            <a:pPr algn="just">
              <a:lnSpc>
                <a:spcPct val="100000"/>
              </a:lnSpc>
              <a:spcBef>
                <a:spcPts val="320"/>
              </a:spcBef>
              <a:buNone/>
              <a:tabLst>
                <a:tab pos="0" algn="l"/>
              </a:tabLst>
            </a:pPr>
            <a:r>
              <a:rPr lang="en-US" sz="1600" b="1" strike="noStrike" spc="-1" dirty="0">
                <a:solidFill>
                  <a:srgbClr val="000000"/>
                </a:solidFill>
                <a:latin typeface="Times New Roman"/>
              </a:rPr>
              <a:t>Prediction of Breast Cancer, Comparative Review of Machine Learning Techniques and their Analysis[</a:t>
            </a:r>
            <a:r>
              <a:rPr lang="fi-FI" sz="1600" b="1" strike="noStrike" spc="-1" dirty="0">
                <a:solidFill>
                  <a:srgbClr val="000000"/>
                </a:solidFill>
                <a:latin typeface="Times New Roman"/>
              </a:rPr>
              <a:t>Noreen Fatima, Li Liu,Hong Sha,Haroon Ahmed]</a:t>
            </a:r>
            <a:endParaRPr lang="en-IN" sz="1600" b="0" strike="noStrike" spc="-1" dirty="0">
              <a:solidFill>
                <a:srgbClr val="000000"/>
              </a:solidFill>
              <a:latin typeface="Calibri"/>
            </a:endParaRPr>
          </a:p>
          <a:p>
            <a:pPr marL="343080" indent="-343080" algn="just">
              <a:lnSpc>
                <a:spcPct val="100000"/>
              </a:lnSpc>
              <a:spcBef>
                <a:spcPts val="320"/>
              </a:spcBef>
              <a:buClr>
                <a:srgbClr val="000000"/>
              </a:buClr>
              <a:buFont typeface="Wingdings" charset="2"/>
              <a:buChar char=""/>
              <a:tabLst>
                <a:tab pos="0" algn="l"/>
              </a:tabLst>
            </a:pPr>
            <a:r>
              <a:rPr lang="fi-FI" sz="1600" b="1" strike="noStrike" spc="-1" dirty="0">
                <a:solidFill>
                  <a:srgbClr val="000000"/>
                </a:solidFill>
                <a:latin typeface="Times New Roman"/>
              </a:rPr>
              <a:t>Methodology:</a:t>
            </a:r>
            <a:r>
              <a:rPr lang="fi-FI" sz="1400" b="1" strike="noStrike" spc="-1" dirty="0">
                <a:solidFill>
                  <a:srgbClr val="000000"/>
                </a:solidFill>
                <a:latin typeface="Times New Roman"/>
              </a:rPr>
              <a:t> </a:t>
            </a:r>
            <a:r>
              <a:rPr lang="fi-FI" sz="1400" strike="noStrike" spc="-1" dirty="0">
                <a:solidFill>
                  <a:srgbClr val="000000"/>
                </a:solidFill>
                <a:latin typeface="Times New Roman"/>
              </a:rPr>
              <a:t>The paper has compared how machine learning techniques fare when it comes to breast cancer prediction. The researchers have used Artificial Neural Networks, Logistics Regression,SVM, Knearest Neighbor ,Decision tree and other techniques.</a:t>
            </a:r>
            <a:endParaRPr lang="en-US" sz="1400" dirty="0"/>
          </a:p>
          <a:p>
            <a:pPr marL="343080" indent="-343080" algn="just">
              <a:lnSpc>
                <a:spcPct val="100000"/>
              </a:lnSpc>
              <a:spcBef>
                <a:spcPts val="320"/>
              </a:spcBef>
              <a:buClr>
                <a:srgbClr val="000000"/>
              </a:buClr>
              <a:buFont typeface="Wingdings" charset="2"/>
              <a:buChar char=""/>
              <a:tabLst>
                <a:tab pos="0" algn="l"/>
              </a:tabLst>
            </a:pPr>
            <a:r>
              <a:rPr lang="en-US" sz="1600" b="1" strike="noStrike" spc="-1" dirty="0">
                <a:solidFill>
                  <a:srgbClr val="000000"/>
                </a:solidFill>
                <a:latin typeface="Times New Roman"/>
              </a:rPr>
              <a:t>Advantage: </a:t>
            </a:r>
            <a:r>
              <a:rPr lang="en-US" sz="1600" b="0" strike="noStrike" spc="-1" dirty="0">
                <a:solidFill>
                  <a:srgbClr val="000000"/>
                </a:solidFill>
                <a:latin typeface="Times New Roman"/>
              </a:rPr>
              <a:t>Effective way of prediction of malignant tumors.</a:t>
            </a:r>
            <a:endParaRPr lang="en-IN" sz="1600" b="0" strike="noStrike" spc="-1" dirty="0">
              <a:solidFill>
                <a:srgbClr val="000000"/>
              </a:solidFill>
              <a:latin typeface="Calibri"/>
            </a:endParaRPr>
          </a:p>
          <a:p>
            <a:pPr marL="343080" indent="-343080" algn="just">
              <a:lnSpc>
                <a:spcPct val="100000"/>
              </a:lnSpc>
              <a:spcBef>
                <a:spcPts val="320"/>
              </a:spcBef>
              <a:buClr>
                <a:srgbClr val="000000"/>
              </a:buClr>
              <a:buFont typeface="Wingdings" charset="2"/>
              <a:buChar char=""/>
              <a:tabLst>
                <a:tab pos="0" algn="l"/>
              </a:tabLst>
            </a:pPr>
            <a:r>
              <a:rPr lang="en-US" sz="1600" b="1" strike="noStrike" spc="-1" dirty="0">
                <a:solidFill>
                  <a:srgbClr val="000000"/>
                </a:solidFill>
                <a:latin typeface="Times New Roman"/>
              </a:rPr>
              <a:t>Disadvantage: </a:t>
            </a:r>
            <a:r>
              <a:rPr lang="en-US" sz="1600" b="0" strike="noStrike" spc="-1" dirty="0">
                <a:solidFill>
                  <a:srgbClr val="000000"/>
                </a:solidFill>
                <a:latin typeface="Times New Roman"/>
              </a:rPr>
              <a:t>Dataset issues need solving.</a:t>
            </a:r>
            <a:endParaRPr lang="en-IN" sz="1600" b="0" strike="noStrike" spc="-1" dirty="0">
              <a:solidFill>
                <a:srgbClr val="000000"/>
              </a:solidFill>
              <a:latin typeface="Calibri"/>
            </a:endParaRPr>
          </a:p>
        </p:txBody>
      </p:sp>
      <p:sp>
        <p:nvSpPr>
          <p:cNvPr id="115" name="Footer Placeholder 3"/>
          <p:cNvSpPr/>
          <p:nvPr/>
        </p:nvSpPr>
        <p:spPr>
          <a:xfrm>
            <a:off x="8610480" y="4770360"/>
            <a:ext cx="286920" cy="2703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r>
              <a:rPr lang="en-US" sz="1400" spc="-1" dirty="0">
                <a:solidFill>
                  <a:srgbClr val="1F497D"/>
                </a:solidFill>
                <a:latin typeface="Calibri"/>
              </a:rPr>
              <a:t>7</a:t>
            </a:r>
            <a:endParaRPr lang="en-IN" sz="1400" b="0" strike="noStrike" spc="-1" dirty="0">
              <a:latin typeface="Arial"/>
            </a:endParaRPr>
          </a:p>
        </p:txBody>
      </p:sp>
      <p:sp>
        <p:nvSpPr>
          <p:cNvPr id="116" name="Date Placeholder 5"/>
          <p:cNvSpPr/>
          <p:nvPr/>
        </p:nvSpPr>
        <p:spPr>
          <a:xfrm>
            <a:off x="8077320" y="57240"/>
            <a:ext cx="990360" cy="3495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2021- 22</a:t>
            </a:r>
            <a:endParaRPr lang="en-IN" sz="1200" b="0" strike="noStrike" spc="-1">
              <a:latin typeface="Arial"/>
            </a:endParaRPr>
          </a:p>
        </p:txBody>
      </p:sp>
      <p:sp>
        <p:nvSpPr>
          <p:cNvPr id="117" name="PlaceHolder 2"/>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pPr>
            <a:r>
              <a:rPr lang="en-US" sz="4000" b="0" strike="noStrike" spc="-1" dirty="0">
                <a:solidFill>
                  <a:srgbClr val="4F81BD"/>
                </a:solidFill>
                <a:effectLst>
                  <a:outerShdw blurRad="38100" dist="38100" dir="2700000" algn="tl">
                    <a:srgbClr val="000000">
                      <a:alpha val="43137"/>
                    </a:srgbClr>
                  </a:outerShdw>
                </a:effectLst>
                <a:latin typeface="Times New Roman"/>
              </a:rPr>
              <a:t>LITERATURE SURVEY - 4</a:t>
            </a:r>
            <a:endParaRPr lang="en-IN" sz="4000" b="0" strike="noStrike" spc="-1" dirty="0">
              <a:solidFill>
                <a:srgbClr val="000000"/>
              </a:solidFill>
              <a:effectLst>
                <a:outerShdw blurRad="38100" dist="38100" dir="2700000" algn="tl">
                  <a:srgbClr val="000000">
                    <a:alpha val="43137"/>
                  </a:srgbClr>
                </a:outerShdw>
              </a:effectLst>
              <a:latin typeface="Calibri"/>
            </a:endParaRPr>
          </a:p>
        </p:txBody>
      </p:sp>
      <p:sp>
        <p:nvSpPr>
          <p:cNvPr id="118" name="PlaceHolder 3"/>
          <p:cNvSpPr>
            <a:spLocks noGrp="1"/>
          </p:cNvSpPr>
          <p:nvPr>
            <p:ph type="ftr"/>
          </p:nvPr>
        </p:nvSpPr>
        <p:spPr>
          <a:xfrm>
            <a:off x="3124080" y="4767120"/>
            <a:ext cx="2995920" cy="273600"/>
          </a:xfrm>
          <a:prstGeom prst="rect">
            <a:avLst/>
          </a:prstGeom>
          <a:noFill/>
          <a:ln w="0">
            <a:noFill/>
          </a:ln>
        </p:spPr>
        <p:txBody>
          <a:bodyPr anchor="ctr">
            <a:noAutofit/>
          </a:bodyPr>
          <a:lstStyle/>
          <a:p>
            <a:pPr algn="r">
              <a:lnSpc>
                <a:spcPct val="100000"/>
              </a:lnSpc>
              <a:buNone/>
            </a:pPr>
            <a:r>
              <a:rPr lang="en-US" sz="1400" b="0" strike="noStrike" spc="-1">
                <a:solidFill>
                  <a:srgbClr val="1F497D"/>
                </a:solidFill>
                <a:latin typeface="Calibri"/>
              </a:rPr>
              <a:t>Department of CSE, Vemana IT</a:t>
            </a:r>
            <a:endParaRPr lang="en-IN" sz="1400" b="0" strike="noStrike" spc="-1">
              <a:latin typeface="Times New Roman"/>
            </a:endParaRPr>
          </a:p>
        </p:txBody>
      </p:sp>
      <p:sp>
        <p:nvSpPr>
          <p:cNvPr id="119" name="Date Placeholder 6"/>
          <p:cNvSpPr/>
          <p:nvPr/>
        </p:nvSpPr>
        <p:spPr>
          <a:xfrm>
            <a:off x="457200" y="205920"/>
            <a:ext cx="2819160" cy="2008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
        <p:nvSpPr>
          <p:cNvPr id="9" name="PlaceHolder 4">
            <a:extLst>
              <a:ext uri="{FF2B5EF4-FFF2-40B4-BE49-F238E27FC236}">
                <a16:creationId xmlns:a16="http://schemas.microsoft.com/office/drawing/2014/main" id="{0EB30FA8-BE03-305C-64AB-C7A3E9F72AE0}"/>
              </a:ext>
            </a:extLst>
          </p:cNvPr>
          <p:cNvSpPr txBox="1">
            <a:spLocks/>
          </p:cNvSpPr>
          <p:nvPr/>
        </p:nvSpPr>
        <p:spPr>
          <a:xfrm>
            <a:off x="457200" y="4767120"/>
            <a:ext cx="2133360" cy="273600"/>
          </a:xfrm>
          <a:prstGeom prst="rect">
            <a:avLst/>
          </a:prstGeom>
          <a:noFill/>
          <a:ln w="0">
            <a:noFill/>
          </a:ln>
        </p:spPr>
        <p:txBody>
          <a:bodyPr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a:solidFill>
                  <a:srgbClr val="8B8B8B"/>
                </a:solidFill>
                <a:latin typeface="Calibri"/>
              </a:rPr>
              <a:t>Date </a:t>
            </a:r>
            <a:r>
              <a:rPr lang="en-US" sz="1200" spc="-1">
                <a:solidFill>
                  <a:srgbClr val="8B8B8B"/>
                </a:solidFill>
                <a:latin typeface="Calibri"/>
              </a:rPr>
              <a:t> : 09/05/2022</a:t>
            </a:r>
            <a:endParaRPr lang="en-IN" sz="1200" spc="-1" dirty="0">
              <a:latin typeface="Times New Roman"/>
            </a:endParaRPr>
          </a:p>
        </p:txBody>
      </p:sp>
    </p:spTree>
    <p:extLst>
      <p:ext uri="{BB962C8B-B14F-4D97-AF65-F5344CB8AC3E}">
        <p14:creationId xmlns:p14="http://schemas.microsoft.com/office/powerpoint/2010/main" val="774716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8</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85074"/>
            <a:ext cx="8229600" cy="689372"/>
          </a:xfrm>
        </p:spPr>
        <p:txBody>
          <a:bodyPr>
            <a:normAutofit/>
          </a:bodyPr>
          <a:lstStyle/>
          <a:p>
            <a:pPr algn="ctr"/>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pic>
        <p:nvPicPr>
          <p:cNvPr id="3" name="Picture 2" descr="Table&#10;&#10;Description automatically generated">
            <a:extLst>
              <a:ext uri="{FF2B5EF4-FFF2-40B4-BE49-F238E27FC236}">
                <a16:creationId xmlns:a16="http://schemas.microsoft.com/office/drawing/2014/main" id="{FE6B2D40-3355-32F2-629B-575A55182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459" y="714614"/>
            <a:ext cx="8160443" cy="3914535"/>
          </a:xfrm>
          <a:prstGeom prst="rect">
            <a:avLst/>
          </a:prstGeom>
        </p:spPr>
      </p:pic>
      <p:sp>
        <p:nvSpPr>
          <p:cNvPr id="12" name="PlaceHolder 4">
            <a:extLst>
              <a:ext uri="{FF2B5EF4-FFF2-40B4-BE49-F238E27FC236}">
                <a16:creationId xmlns:a16="http://schemas.microsoft.com/office/drawing/2014/main" id="{00B2FA97-C9CC-EDBB-8963-C027ECE56C8F}"/>
              </a:ext>
            </a:extLst>
          </p:cNvPr>
          <p:cNvSpPr txBox="1">
            <a:spLocks/>
          </p:cNvSpPr>
          <p:nvPr/>
        </p:nvSpPr>
        <p:spPr>
          <a:xfrm>
            <a:off x="381120" y="4770147"/>
            <a:ext cx="2133360" cy="27360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400" spc="-1" dirty="0">
                <a:solidFill>
                  <a:srgbClr val="8B8B8B"/>
                </a:solidFill>
                <a:latin typeface="Calibri"/>
              </a:rPr>
              <a:t>Date </a:t>
            </a:r>
            <a:r>
              <a:rPr lang="en-US" sz="1200" spc="-1" dirty="0">
                <a:solidFill>
                  <a:srgbClr val="8B8B8B"/>
                </a:solidFill>
                <a:latin typeface="Calibri"/>
              </a:rPr>
              <a:t> : 09/05/2022</a:t>
            </a:r>
            <a:endParaRPr lang="en-IN" sz="1200" spc="-1" dirty="0">
              <a:latin typeface="Times New Roman"/>
            </a:endParaRPr>
          </a:p>
        </p:txBody>
      </p:sp>
      <p:sp>
        <p:nvSpPr>
          <p:cNvPr id="16" name="Date Placeholder 3">
            <a:extLst>
              <a:ext uri="{FF2B5EF4-FFF2-40B4-BE49-F238E27FC236}">
                <a16:creationId xmlns:a16="http://schemas.microsoft.com/office/drawing/2014/main" id="{31843FDD-7AC0-939C-0B41-E957C214B8B1}"/>
              </a:ext>
            </a:extLst>
          </p:cNvPr>
          <p:cNvSpPr/>
          <p:nvPr/>
        </p:nvSpPr>
        <p:spPr>
          <a:xfrm>
            <a:off x="457200" y="205920"/>
            <a:ext cx="2309052" cy="116809"/>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nSpc>
                <a:spcPct val="100000"/>
              </a:lnSpc>
              <a:buNone/>
            </a:pPr>
            <a:r>
              <a:rPr lang="en-US" sz="1200" b="0" strike="noStrike" spc="-1">
                <a:solidFill>
                  <a:srgbClr val="8B8B8B"/>
                </a:solidFill>
                <a:latin typeface="Calibri"/>
              </a:rPr>
              <a:t>BREAST CANCER DETECTION SYSTEM</a:t>
            </a:r>
            <a:endParaRPr lang="en-IN" sz="1200" b="0" strike="noStrike" spc="-1">
              <a:latin typeface="Arial"/>
            </a:endParaRPr>
          </a:p>
        </p:txBody>
      </p:sp>
    </p:spTree>
    <p:extLst>
      <p:ext uri="{BB962C8B-B14F-4D97-AF65-F5344CB8AC3E}">
        <p14:creationId xmlns:p14="http://schemas.microsoft.com/office/powerpoint/2010/main" val="3407773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608</TotalTime>
  <Words>2655</Words>
  <Application>Microsoft Office PowerPoint</Application>
  <PresentationFormat>On-screen Show (16:9)</PresentationFormat>
  <Paragraphs>406</Paragraphs>
  <Slides>30</Slides>
  <Notes>29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Calibri</vt:lpstr>
      <vt:lpstr>Symbol</vt:lpstr>
      <vt:lpstr>Times New Roman</vt:lpstr>
      <vt:lpstr>Wingdings</vt:lpstr>
      <vt:lpstr>Office Theme</vt:lpstr>
      <vt:lpstr>Office Theme</vt:lpstr>
      <vt:lpstr>PowerPoint Presentation</vt:lpstr>
      <vt:lpstr>BIRD VIEW</vt:lpstr>
      <vt:lpstr>INTRODUCTION</vt:lpstr>
      <vt:lpstr>MOTIVATION</vt:lpstr>
      <vt:lpstr>LITERATURE SURVEY - 1</vt:lpstr>
      <vt:lpstr>LITERATURE SURVEY - 2</vt:lpstr>
      <vt:lpstr>LITERATURE SURVEY - 3</vt:lpstr>
      <vt:lpstr>LITERATURE SURVEY - 4</vt:lpstr>
      <vt:lpstr>COMPARATIVE ANALYSIS </vt:lpstr>
      <vt:lpstr>PROBLEM STATEMENT </vt:lpstr>
      <vt:lpstr>SYSTEM SPECIFICATION</vt:lpstr>
      <vt:lpstr>OBJECTIVES</vt:lpstr>
      <vt:lpstr>DESIGN METHODOLOGY</vt:lpstr>
      <vt:lpstr>DESIGN METHODOLOGY</vt:lpstr>
      <vt:lpstr>MODULE DESCRIPTION</vt:lpstr>
      <vt:lpstr>MODULE DESCRIPTION</vt:lpstr>
      <vt:lpstr>DATA FLOW DIAGRAM</vt:lpstr>
      <vt:lpstr>DATA FLOW DIAGRAM</vt:lpstr>
      <vt:lpstr>SEQUENCE DIAGRAM</vt:lpstr>
      <vt:lpstr>CODE SNIPPETS</vt:lpstr>
      <vt:lpstr>CODE SNIPPETS</vt:lpstr>
      <vt:lpstr>CODE SNIPPETS</vt:lpstr>
      <vt:lpstr>CODE SNIPPETS</vt:lpstr>
      <vt:lpstr>CODE SNIPPETS</vt:lpstr>
      <vt:lpstr>CODE SNIPPETS</vt:lpstr>
      <vt:lpstr>RESULTS</vt:lpstr>
      <vt:lpstr>RESULTS</vt:lpstr>
      <vt:lpstr>EXPECTED OUTCOME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adithya</dc:creator>
  <dc:description/>
  <cp:lastModifiedBy>Adithyasunder</cp:lastModifiedBy>
  <cp:revision>36</cp:revision>
  <dcterms:created xsi:type="dcterms:W3CDTF">2016-03-17T09:21:00Z</dcterms:created>
  <dcterms:modified xsi:type="dcterms:W3CDTF">2022-05-07T13:51:25Z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y fmtid="{D5CDD505-2E9C-101B-9397-08002B2CF9AE}" pid="3" name="Notes">
    <vt:i4>13</vt:i4>
  </property>
  <property fmtid="{D5CDD505-2E9C-101B-9397-08002B2CF9AE}" pid="4" name="PresentationFormat">
    <vt:lpwstr>On-screen Show (16:9)</vt:lpwstr>
  </property>
  <property fmtid="{D5CDD505-2E9C-101B-9397-08002B2CF9AE}" pid="5" name="Slides">
    <vt:i4>14</vt:i4>
  </property>
  <property fmtid="{D5CDD505-2E9C-101B-9397-08002B2CF9AE}" pid="6" name="_LCID">
    <vt:i4>1033</vt:i4>
  </property>
  <property fmtid="{D5CDD505-2E9C-101B-9397-08002B2CF9AE}" pid="7" name="_Version">
    <vt:lpwstr>12.0.4518</vt:lpwstr>
  </property>
</Properties>
</file>