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Lora"/>
      <p:regular r:id="rId11"/>
      <p:bold r:id="rId12"/>
      <p:italic r:id="rId13"/>
      <p:boldItalic r:id="rId14"/>
    </p:embeddedFont>
    <p:embeddedFont>
      <p:font typeface="Quattrocento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jZ7GBiwDhq5DAYJMY1K/4DZysM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ora-regular.fntdata"/><Relationship Id="rId10" Type="http://schemas.openxmlformats.org/officeDocument/2006/relationships/slide" Target="slides/slide6.xml"/><Relationship Id="rId13" Type="http://schemas.openxmlformats.org/officeDocument/2006/relationships/font" Target="fonts/Lora-italic.fntdata"/><Relationship Id="rId12" Type="http://schemas.openxmlformats.org/officeDocument/2006/relationships/font" Target="fonts/Lor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QuattrocentoSans-regular.fntdata"/><Relationship Id="rId14" Type="http://schemas.openxmlformats.org/officeDocument/2006/relationships/font" Target="fonts/Lora-boldItalic.fntdata"/><Relationship Id="rId17" Type="http://schemas.openxmlformats.org/officeDocument/2006/relationships/font" Target="fonts/QuattrocentoSans-italic.fntdata"/><Relationship Id="rId16" Type="http://schemas.openxmlformats.org/officeDocument/2006/relationships/font" Target="fonts/QuattrocentoSans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Quattrocento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0e864b9c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40e864b9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0e864b9c7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140e864b9c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0e864b9c7_0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40e864b9c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0e864b9c7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40e864b9c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4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4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1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64" name="Google Shape;64;p51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51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1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" name="Google Shape;15;p43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6" name="Google Shape;16;p43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17" name="Google Shape;17;p4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4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4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4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5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5" name="Google Shape;25;p45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5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5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8" name="Google Shape;28;p45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4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6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32" name="Google Shape;32;p46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46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6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“</a:t>
            </a:r>
            <a:endParaRPr b="1" i="0" sz="36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5" name="Google Shape;35;p46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4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4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40" name="Google Shape;40;p4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41" name="Google Shape;41;p4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4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5" name="Google Shape;45;p48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6" name="Google Shape;46;p48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48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8" name="Google Shape;48;p4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4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4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4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49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49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9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8" name="Google Shape;58;p50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50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50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5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/>
          <p:nvPr>
            <p:ph type="ctrTitle"/>
          </p:nvPr>
        </p:nvSpPr>
        <p:spPr>
          <a:xfrm>
            <a:off x="757850" y="947875"/>
            <a:ext cx="61872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M1 Presentation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300"/>
              <a:t>Kasper R. Haurum, Md. Raiyan Alam, Mike Christensen, Snorre K. Brouer.</a:t>
            </a:r>
            <a:endParaRPr sz="1300"/>
          </a:p>
        </p:txBody>
      </p:sp>
      <p:grpSp>
        <p:nvGrpSpPr>
          <p:cNvPr id="72" name="Google Shape;72;p1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1" name="Google Shape;8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7169" y="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Problem Definition</a:t>
            </a:r>
            <a:endParaRPr/>
          </a:p>
        </p:txBody>
      </p:sp>
      <p:grpSp>
        <p:nvGrpSpPr>
          <p:cNvPr id="87" name="Google Shape;87;p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2"/>
          <p:cNvSpPr txBox="1"/>
          <p:nvPr/>
        </p:nvSpPr>
        <p:spPr>
          <a:xfrm>
            <a:off x="101600" y="1331700"/>
            <a:ext cx="4047900" cy="3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242424"/>
                </a:solidFill>
                <a:highlight>
                  <a:srgbClr val="FFFFFF"/>
                </a:highlight>
              </a:rPr>
              <a:t>Project Overview</a:t>
            </a:r>
            <a:endParaRPr sz="19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42424"/>
                </a:solidFill>
                <a:highlight>
                  <a:srgbClr val="FFFFFF"/>
                </a:highlight>
              </a:rPr>
              <a:t>Employee turnover is a costly problem for companies. In the HR dataset, we will find out the reason for employee turnover and the best possible reasons. </a:t>
            </a:r>
            <a:br>
              <a:rPr lang="en">
                <a:solidFill>
                  <a:srgbClr val="242424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242424"/>
                </a:solidFill>
                <a:highlight>
                  <a:srgbClr val="FFFFFF"/>
                </a:highlight>
              </a:rPr>
              <a:t>We will focus on the key factor of the dataset which can show us the best possible answers. We will use Exploratory Data Analysis (EDA), Unsupervised Machine Learning (UML), &amp; Supervised Machine Learning (SML). </a:t>
            </a:r>
            <a:br>
              <a:rPr lang="en">
                <a:solidFill>
                  <a:srgbClr val="242424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242424"/>
                </a:solidFill>
                <a:highlight>
                  <a:srgbClr val="FFFFFF"/>
                </a:highlight>
              </a:rPr>
              <a:t>These models will be used throughout the project for descriptive and predictive analysis.</a:t>
            </a:r>
            <a:endParaRPr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5031675" y="1331700"/>
            <a:ext cx="3878400" cy="3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Problem Statement</a:t>
            </a:r>
            <a:r>
              <a:rPr lang="en" sz="1300">
                <a:solidFill>
                  <a:schemeClr val="dk1"/>
                </a:solidFill>
              </a:rPr>
              <a:t>.</a:t>
            </a:r>
            <a:endParaRPr sz="3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this study, we will attempt to solve the following problem statements: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What is the likelihood of an active employee leaving the company?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What are the key indicators of an employee leaving the company?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What policies or strategies can be adopted based on the results to improve employee retention?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9900" y="0"/>
            <a:ext cx="1304225" cy="13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0e864b9c7_0_0"/>
          <p:cNvSpPr txBox="1"/>
          <p:nvPr>
            <p:ph type="title"/>
          </p:nvPr>
        </p:nvSpPr>
        <p:spPr>
          <a:xfrm>
            <a:off x="1381250" y="896100"/>
            <a:ext cx="36195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EDA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01" name="Google Shape;101;g140e864b9c7_0_0"/>
          <p:cNvSpPr txBox="1"/>
          <p:nvPr>
            <p:ph idx="1" type="body"/>
          </p:nvPr>
        </p:nvSpPr>
        <p:spPr>
          <a:xfrm>
            <a:off x="546350" y="1327538"/>
            <a:ext cx="83865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42424"/>
                </a:solidFill>
                <a:highlight>
                  <a:srgbClr val="FFFFFF"/>
                </a:highlight>
              </a:rPr>
              <a:t>Let's summarise EDA:</a:t>
            </a:r>
            <a:endParaRPr sz="13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424"/>
              </a:buClr>
              <a:buSzPts val="1300"/>
              <a:buFont typeface="Quattrocento Sans"/>
              <a:buAutoNum type="arabicPeriod"/>
            </a:pPr>
            <a:r>
              <a:rPr lang="en" sz="1300">
                <a:solidFill>
                  <a:srgbClr val="242424"/>
                </a:solidFill>
                <a:highlight>
                  <a:srgbClr val="FFFFFF"/>
                </a:highlight>
              </a:rPr>
              <a:t>The dataset does not feature any missing or erroneous data values, and all features are of the correct data type.</a:t>
            </a:r>
            <a:endParaRPr sz="13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300"/>
              <a:buFont typeface="Quattrocento Sans"/>
              <a:buAutoNum type="arabicPeriod"/>
            </a:pPr>
            <a:r>
              <a:rPr lang="en" sz="1300">
                <a:solidFill>
                  <a:srgbClr val="242424"/>
                </a:solidFill>
                <a:highlight>
                  <a:srgbClr val="FFFFFF"/>
                </a:highlight>
              </a:rPr>
              <a:t>There were some duplicate values. We removed it for our EDA, UML &amp; SML. With duplicate value there were different sort of results (Every row had 2 exactly same rows. Befor removing duplicate values we measured the attrition value like #yes and #no percentage. After confirming the same weight of yes and no of duplicate values, we just removed that from our data set).</a:t>
            </a:r>
            <a:endParaRPr sz="13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300"/>
              <a:buFont typeface="Quattrocento Sans"/>
              <a:buAutoNum type="arabicPeriod"/>
            </a:pPr>
            <a:r>
              <a:rPr lang="en" sz="1300">
                <a:solidFill>
                  <a:srgbClr val="242424"/>
                </a:solidFill>
                <a:highlight>
                  <a:srgbClr val="FFFFFF"/>
                </a:highlight>
              </a:rPr>
              <a:t>We removed the NAN values from some columns of the data set.</a:t>
            </a:r>
            <a:endParaRPr sz="13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300"/>
              <a:buFont typeface="Quattrocento Sans"/>
              <a:buAutoNum type="arabicPeriod"/>
            </a:pPr>
            <a:r>
              <a:rPr lang="en" sz="1300">
                <a:solidFill>
                  <a:srgbClr val="242424"/>
                </a:solidFill>
                <a:highlight>
                  <a:srgbClr val="FFFFFF"/>
                </a:highlight>
              </a:rPr>
              <a:t>The strongest positive correlations with the target features are: Performance Rating, Monthly Rate, Num Companies Worked, Distance From Home.</a:t>
            </a:r>
            <a:endParaRPr sz="13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300"/>
              <a:buFont typeface="Quattrocento Sans"/>
              <a:buAutoNum type="arabicPeriod"/>
            </a:pPr>
            <a:r>
              <a:rPr lang="en" sz="1300">
                <a:solidFill>
                  <a:srgbClr val="242424"/>
                </a:solidFill>
                <a:highlight>
                  <a:srgbClr val="FFFFFF"/>
                </a:highlight>
              </a:rPr>
              <a:t>The strongest negative correlations with the target features are: Total Working Years, Job Level, Years In Current Role, and Monthly Income.</a:t>
            </a:r>
            <a:endParaRPr sz="13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300"/>
              <a:buFont typeface="Quattrocento Sans"/>
              <a:buAutoNum type="arabicPeriod"/>
            </a:pPr>
            <a:r>
              <a:rPr lang="en" sz="1300">
                <a:solidFill>
                  <a:srgbClr val="242424"/>
                </a:solidFill>
                <a:highlight>
                  <a:srgbClr val="FFFFFF"/>
                </a:highlight>
              </a:rPr>
              <a:t>The dataset is imbalanced with the majoriy of observations describing Currently Active Employees.</a:t>
            </a:r>
            <a:endParaRPr sz="13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300"/>
              <a:buFont typeface="Quattrocento Sans"/>
              <a:buAutoNum type="arabicPeriod"/>
            </a:pPr>
            <a:r>
              <a:rPr lang="en" sz="1300">
                <a:solidFill>
                  <a:srgbClr val="242424"/>
                </a:solidFill>
                <a:highlight>
                  <a:srgbClr val="FFFFFF"/>
                </a:highlight>
              </a:rPr>
              <a:t>Several features (ie columns) are redundant for our analysis, namely: EmployeeCount, EmployeeNumber, StandardHours, and Over18.</a:t>
            </a:r>
            <a:endParaRPr sz="13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700"/>
          </a:p>
        </p:txBody>
      </p:sp>
      <p:sp>
        <p:nvSpPr>
          <p:cNvPr id="102" name="Google Shape;102;g140e864b9c7_0_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3" name="Google Shape;103;g140e864b9c7_0_0"/>
          <p:cNvGrpSpPr/>
          <p:nvPr/>
        </p:nvGrpSpPr>
        <p:grpSpPr>
          <a:xfrm>
            <a:off x="873241" y="1008573"/>
            <a:ext cx="269887" cy="250642"/>
            <a:chOff x="576250" y="4319400"/>
            <a:chExt cx="442075" cy="442050"/>
          </a:xfrm>
        </p:grpSpPr>
        <p:sp>
          <p:nvSpPr>
            <p:cNvPr id="104" name="Google Shape;104;g140e864b9c7_0_0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140e864b9c7_0_0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140e864b9c7_0_0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g140e864b9c7_0_0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8" name="Google Shape;108;g140e864b9c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0" y="0"/>
            <a:ext cx="1776625" cy="17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0e864b9c7_0_15"/>
          <p:cNvSpPr txBox="1"/>
          <p:nvPr>
            <p:ph type="title"/>
          </p:nvPr>
        </p:nvSpPr>
        <p:spPr>
          <a:xfrm>
            <a:off x="1381250" y="896100"/>
            <a:ext cx="36195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Unsupervised ML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14" name="Google Shape;114;g140e864b9c7_0_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5" name="Google Shape;115;g140e864b9c7_0_15"/>
          <p:cNvGrpSpPr/>
          <p:nvPr/>
        </p:nvGrpSpPr>
        <p:grpSpPr>
          <a:xfrm>
            <a:off x="873241" y="1008573"/>
            <a:ext cx="269887" cy="250642"/>
            <a:chOff x="576250" y="4319400"/>
            <a:chExt cx="442075" cy="442050"/>
          </a:xfrm>
        </p:grpSpPr>
        <p:sp>
          <p:nvSpPr>
            <p:cNvPr id="116" name="Google Shape;116;g140e864b9c7_0_15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140e864b9c7_0_15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140e864b9c7_0_15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140e864b9c7_0_15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120;g140e864b9c7_0_15"/>
          <p:cNvSpPr txBox="1"/>
          <p:nvPr>
            <p:ph idx="1" type="body"/>
          </p:nvPr>
        </p:nvSpPr>
        <p:spPr>
          <a:xfrm>
            <a:off x="1143125" y="1565425"/>
            <a:ext cx="61497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Char char="◉"/>
            </a:pPr>
            <a:r>
              <a:rPr lang="en" sz="2300"/>
              <a:t>In the UML part we used two different models: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PCA model</a:t>
            </a:r>
            <a:endParaRPr sz="18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UMAP Model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700"/>
          </a:p>
        </p:txBody>
      </p:sp>
      <p:pic>
        <p:nvPicPr>
          <p:cNvPr id="121" name="Google Shape;121;g140e864b9c7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9975" y="2298425"/>
            <a:ext cx="2685224" cy="197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140e864b9c7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7625" y="2386200"/>
            <a:ext cx="2685225" cy="18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140e864b9c7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9000" y="0"/>
            <a:ext cx="1764200" cy="17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0e864b9c7_0_59"/>
          <p:cNvSpPr txBox="1"/>
          <p:nvPr>
            <p:ph type="title"/>
          </p:nvPr>
        </p:nvSpPr>
        <p:spPr>
          <a:xfrm>
            <a:off x="1381250" y="896100"/>
            <a:ext cx="36195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</a:t>
            </a:r>
            <a:r>
              <a:rPr lang="en"/>
              <a:t>upervised ML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29" name="Google Shape;129;g140e864b9c7_0_5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0" name="Google Shape;130;g140e864b9c7_0_59"/>
          <p:cNvGrpSpPr/>
          <p:nvPr/>
        </p:nvGrpSpPr>
        <p:grpSpPr>
          <a:xfrm>
            <a:off x="873241" y="1008573"/>
            <a:ext cx="269887" cy="250642"/>
            <a:chOff x="576250" y="4319400"/>
            <a:chExt cx="442075" cy="442050"/>
          </a:xfrm>
        </p:grpSpPr>
        <p:sp>
          <p:nvSpPr>
            <p:cNvPr id="131" name="Google Shape;131;g140e864b9c7_0_5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140e864b9c7_0_5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140e864b9c7_0_5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140e864b9c7_0_5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g140e864b9c7_0_59"/>
          <p:cNvSpPr txBox="1"/>
          <p:nvPr>
            <p:ph idx="1" type="body"/>
          </p:nvPr>
        </p:nvSpPr>
        <p:spPr>
          <a:xfrm>
            <a:off x="1143125" y="1565425"/>
            <a:ext cx="61497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Char char="◉"/>
            </a:pPr>
            <a:r>
              <a:rPr lang="en" sz="2300"/>
              <a:t>In the SML part we used 5 different models: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Baseline Algorithms</a:t>
            </a:r>
            <a:endParaRPr sz="18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000">
                <a:solidFill>
                  <a:srgbClr val="242424"/>
                </a:solidFill>
                <a:highlight>
                  <a:srgbClr val="FFFFFF"/>
                </a:highlight>
              </a:rPr>
              <a:t>Logistic Regression &amp; Confusion Matrics</a:t>
            </a:r>
            <a:endParaRPr sz="20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>
                <a:solidFill>
                  <a:srgbClr val="242424"/>
                </a:solidFill>
                <a:highlight>
                  <a:srgbClr val="FFFFFF"/>
                </a:highlight>
              </a:rPr>
              <a:t>Random Forest Classifier (RFC) &amp; Confusion Matrics</a:t>
            </a:r>
            <a:endParaRPr sz="20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000">
                <a:solidFill>
                  <a:srgbClr val="242424"/>
                </a:solidFill>
                <a:highlight>
                  <a:srgbClr val="FFFFFF"/>
                </a:highlight>
              </a:rPr>
              <a:t>XGBClassifier &amp; Confusion Matrics</a:t>
            </a:r>
            <a:endParaRPr sz="20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2000">
                <a:solidFill>
                  <a:srgbClr val="242424"/>
                </a:solidFill>
                <a:highlight>
                  <a:srgbClr val="FFFFFF"/>
                </a:highlight>
              </a:rPr>
              <a:t>Elastic Net</a:t>
            </a:r>
            <a:endParaRPr sz="20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700"/>
          </a:p>
        </p:txBody>
      </p:sp>
      <p:pic>
        <p:nvPicPr>
          <p:cNvPr id="136" name="Google Shape;136;g140e864b9c7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8999" y="0"/>
            <a:ext cx="1726925" cy="172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0e864b9c7_0_70"/>
          <p:cNvSpPr txBox="1"/>
          <p:nvPr>
            <p:ph type="title"/>
          </p:nvPr>
        </p:nvSpPr>
        <p:spPr>
          <a:xfrm>
            <a:off x="1368825" y="916100"/>
            <a:ext cx="36195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Conclusion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42" name="Google Shape;142;g140e864b9c7_0_7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3" name="Google Shape;143;g140e864b9c7_0_70"/>
          <p:cNvGrpSpPr/>
          <p:nvPr/>
        </p:nvGrpSpPr>
        <p:grpSpPr>
          <a:xfrm>
            <a:off x="873241" y="1008573"/>
            <a:ext cx="269887" cy="250642"/>
            <a:chOff x="576250" y="4319400"/>
            <a:chExt cx="442075" cy="442050"/>
          </a:xfrm>
        </p:grpSpPr>
        <p:sp>
          <p:nvSpPr>
            <p:cNvPr id="144" name="Google Shape;144;g140e864b9c7_0_70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140e864b9c7_0_70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140e864b9c7_0_70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140e864b9c7_0_70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g140e864b9c7_0_70"/>
          <p:cNvSpPr txBox="1"/>
          <p:nvPr>
            <p:ph idx="1" type="body"/>
          </p:nvPr>
        </p:nvSpPr>
        <p:spPr>
          <a:xfrm>
            <a:off x="1143125" y="1565425"/>
            <a:ext cx="61497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Strategic Retention Plan</a:t>
            </a:r>
            <a:endParaRPr sz="1400"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stronger indicators of people leaving include:</a:t>
            </a:r>
            <a:endParaRPr sz="1400"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People on higher wages are less likely to leave the company.</a:t>
            </a:r>
            <a:endParaRPr sz="1400"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large number of leavers leave 1.5 year after being under their Current Managers. .</a:t>
            </a:r>
            <a:endParaRPr sz="1400"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Age: Employees in relatively young age bracket 25-35 are more likely to leave. </a:t>
            </a:r>
            <a:endParaRPr sz="1400"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DistanceFromHome: Employees who live further from home are more likely to leave the company. </a:t>
            </a:r>
            <a:endParaRPr sz="1400"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TotalWorkingYears: The more experienced employees are less likely to leave. </a:t>
            </a:r>
            <a:endParaRPr sz="1400"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700"/>
          </a:p>
        </p:txBody>
      </p:sp>
      <p:pic>
        <p:nvPicPr>
          <p:cNvPr id="149" name="Google Shape;149;g140e864b9c7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8999" y="0"/>
            <a:ext cx="1726925" cy="172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