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60" r:id="rId3"/>
    <p:sldId id="256" r:id="rId4"/>
    <p:sldId id="261" r:id="rId5"/>
    <p:sldId id="262" r:id="rId6"/>
    <p:sldId id="263" r:id="rId7"/>
    <p:sldId id="264" r:id="rId8"/>
    <p:sldId id="272" r:id="rId9"/>
    <p:sldId id="265" r:id="rId10"/>
    <p:sldId id="270" r:id="rId11"/>
    <p:sldId id="266" r:id="rId12"/>
    <p:sldId id="267" r:id="rId13"/>
    <p:sldId id="268" r:id="rId14"/>
    <p:sldId id="273" r:id="rId15"/>
    <p:sldId id="26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 autoAdjust="0"/>
    <p:restoredTop sz="93648" autoAdjust="0"/>
  </p:normalViewPr>
  <p:slideViewPr>
    <p:cSldViewPr snapToGrid="0" snapToObjects="1">
      <p:cViewPr varScale="1">
        <p:scale>
          <a:sx n="81" d="100"/>
          <a:sy n="81" d="100"/>
        </p:scale>
        <p:origin x="1002" y="72"/>
      </p:cViewPr>
      <p:guideLst>
        <p:guide orient="horz" pos="16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596A3221-4713-4A51-B930-05CDFF1B1FCA}" type="datetimeFigureOut">
              <a:rPr lang="zh-CN" altLang="en-US"/>
              <a:pPr>
                <a:defRPr/>
              </a:pPr>
              <a:t>2021-12-27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1A6C6973-B8E3-449D-82F7-203DDD380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82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127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Shape 128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42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  <a:sym typeface="微软雅黑" panose="020B0503020204020204" pitchFamily="34" charset="-122"/>
      </a:defRPr>
    </a:lvl1pPr>
    <a:lvl2pPr marL="742950" indent="-285750" algn="l" rtl="0" eaLnBrk="0" fontAlgn="base" hangingPunct="0">
      <a:spcBef>
        <a:spcPct val="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4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3pin</a:t>
            </a:r>
            <a:r>
              <a:rPr lang="zh-CN" altLang="en-US" smtClean="0"/>
              <a:t>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9"/>
          <p:cNvSpPr/>
          <p:nvPr userDrawn="1"/>
        </p:nvSpPr>
        <p:spPr>
          <a:xfrm>
            <a:off x="1098550" y="303213"/>
            <a:ext cx="500063" cy="32067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椭圆 20"/>
          <p:cNvSpPr/>
          <p:nvPr userDrawn="1"/>
        </p:nvSpPr>
        <p:spPr>
          <a:xfrm>
            <a:off x="1312863" y="357188"/>
            <a:ext cx="500062" cy="42862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21"/>
          <p:cNvSpPr/>
          <p:nvPr userDrawn="1"/>
        </p:nvSpPr>
        <p:spPr>
          <a:xfrm>
            <a:off x="1598613" y="465138"/>
            <a:ext cx="703262" cy="3746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22"/>
          <p:cNvSpPr/>
          <p:nvPr userDrawn="1"/>
        </p:nvSpPr>
        <p:spPr>
          <a:xfrm>
            <a:off x="1741488" y="250825"/>
            <a:ext cx="927100" cy="53498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23"/>
          <p:cNvSpPr/>
          <p:nvPr userDrawn="1"/>
        </p:nvSpPr>
        <p:spPr>
          <a:xfrm>
            <a:off x="3168650" y="303213"/>
            <a:ext cx="714375" cy="3762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24"/>
          <p:cNvSpPr/>
          <p:nvPr userDrawn="1"/>
        </p:nvSpPr>
        <p:spPr>
          <a:xfrm rot="759723">
            <a:off x="4664075" y="212725"/>
            <a:ext cx="930275" cy="53498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25"/>
          <p:cNvSpPr/>
          <p:nvPr userDrawn="1"/>
        </p:nvSpPr>
        <p:spPr>
          <a:xfrm>
            <a:off x="3597275" y="357188"/>
            <a:ext cx="928688" cy="53657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26"/>
          <p:cNvSpPr/>
          <p:nvPr userDrawn="1"/>
        </p:nvSpPr>
        <p:spPr>
          <a:xfrm>
            <a:off x="4240213" y="357188"/>
            <a:ext cx="714375" cy="482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27"/>
          <p:cNvSpPr/>
          <p:nvPr userDrawn="1"/>
        </p:nvSpPr>
        <p:spPr>
          <a:xfrm>
            <a:off x="6384925" y="623888"/>
            <a:ext cx="712788" cy="3762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28"/>
          <p:cNvSpPr/>
          <p:nvPr userDrawn="1"/>
        </p:nvSpPr>
        <p:spPr>
          <a:xfrm rot="759723">
            <a:off x="7521575" y="373063"/>
            <a:ext cx="928688" cy="53498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29"/>
          <p:cNvSpPr/>
          <p:nvPr userDrawn="1"/>
        </p:nvSpPr>
        <p:spPr>
          <a:xfrm rot="20050139">
            <a:off x="6637338" y="428625"/>
            <a:ext cx="927100" cy="53657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30"/>
          <p:cNvSpPr/>
          <p:nvPr userDrawn="1"/>
        </p:nvSpPr>
        <p:spPr>
          <a:xfrm rot="2087487">
            <a:off x="7312025" y="303213"/>
            <a:ext cx="714375" cy="482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31"/>
          <p:cNvSpPr/>
          <p:nvPr userDrawn="1"/>
        </p:nvSpPr>
        <p:spPr>
          <a:xfrm>
            <a:off x="7169150" y="679450"/>
            <a:ext cx="714375" cy="3746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32"/>
          <p:cNvSpPr/>
          <p:nvPr userDrawn="1"/>
        </p:nvSpPr>
        <p:spPr>
          <a:xfrm>
            <a:off x="6027738" y="517525"/>
            <a:ext cx="714375" cy="37623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22"/>
          <p:cNvSpPr/>
          <p:nvPr userDrawn="1"/>
        </p:nvSpPr>
        <p:spPr>
          <a:xfrm>
            <a:off x="6048375" y="3175"/>
            <a:ext cx="714375" cy="3746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26"/>
          <p:cNvSpPr/>
          <p:nvPr userDrawn="1"/>
        </p:nvSpPr>
        <p:spPr>
          <a:xfrm>
            <a:off x="6834188" y="55563"/>
            <a:ext cx="714375" cy="3762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285" rIns="19285" anchor="ctr"/>
          <a:lstStyle/>
          <a:p>
            <a:pPr algn="ctr" eaLnBrk="1" fontAlgn="auto" hangingPunct="1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76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065" descr="C:\Users\13736\Desktop\图片1.png图片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7390" r="8231" b="-858"/>
          <a:stretch>
            <a:fillRect/>
          </a:stretch>
        </p:blipFill>
        <p:spPr bwMode="auto">
          <a:xfrm>
            <a:off x="-7938" y="-11113"/>
            <a:ext cx="9159876" cy="66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标题文本"/>
          <p:cNvSpPr txBox="1">
            <a:spLocks noGrp="1"/>
          </p:cNvSpPr>
          <p:nvPr>
            <p:ph type="title"/>
          </p:nvPr>
        </p:nvSpPr>
        <p:spPr>
          <a:xfrm>
            <a:off x="1764128" y="1654068"/>
            <a:ext cx="5832815" cy="539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2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64128" y="2249484"/>
            <a:ext cx="5832815" cy="37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08534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log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100013"/>
            <a:ext cx="4429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235632" y="770470"/>
            <a:ext cx="5831625" cy="594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234442" y="1635014"/>
            <a:ext cx="8230221" cy="33950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03B228-D76E-428B-A7E3-44276376B610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8130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65" descr="C:\Users\13736\Desktop\图片1.png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7390" r="8231" b="-858"/>
          <a:stretch>
            <a:fillRect/>
          </a:stretch>
        </p:blipFill>
        <p:spPr bwMode="auto">
          <a:xfrm>
            <a:off x="-7938" y="-11113"/>
            <a:ext cx="9159876" cy="66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文本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161925" y="400050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anose="020B0503020204020204" pitchFamily="34" charset="-122"/>
              </a:rPr>
              <a:t>标题文本</a:t>
            </a:r>
          </a:p>
        </p:txBody>
      </p:sp>
      <p:sp>
        <p:nvSpPr>
          <p:cNvPr id="1028" name="正文级别 1…"/>
          <p:cNvSpPr txBox="1">
            <a:spLocks noGrp="1" noChangeArrowheads="1"/>
          </p:cNvSpPr>
          <p:nvPr>
            <p:ph type="body" idx="4294967295"/>
          </p:nvPr>
        </p:nvSpPr>
        <p:spPr bwMode="auto">
          <a:xfrm>
            <a:off x="161925" y="1531938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anose="020B0503020204020204" pitchFamily="34" charset="-122"/>
              </a:rPr>
              <a:t>正文级别 1</a:t>
            </a:r>
          </a:p>
          <a:p>
            <a:pPr lvl="1"/>
            <a:r>
              <a:rPr lang="zh-CN" altLang="zh-CN" smtClean="0">
                <a:sym typeface="微软雅黑" panose="020B0503020204020204" pitchFamily="34" charset="-122"/>
              </a:rPr>
              <a:t>正文级别 2</a:t>
            </a:r>
          </a:p>
          <a:p>
            <a:pPr lvl="2"/>
            <a:r>
              <a:rPr lang="zh-CN" altLang="zh-CN" smtClean="0">
                <a:sym typeface="微软雅黑" panose="020B0503020204020204" pitchFamily="34" charset="-122"/>
              </a:rPr>
              <a:t>正文级别 3</a:t>
            </a:r>
          </a:p>
          <a:p>
            <a:pPr lvl="3"/>
            <a:r>
              <a:rPr lang="zh-CN" altLang="zh-CN" smtClean="0">
                <a:sym typeface="微软雅黑" panose="020B0503020204020204" pitchFamily="34" charset="-122"/>
              </a:rPr>
              <a:t>正文级别 4</a:t>
            </a:r>
          </a:p>
          <a:p>
            <a:pPr lvl="4"/>
            <a:r>
              <a:rPr lang="zh-CN" altLang="zh-CN" smtClean="0">
                <a:sym typeface="微软雅黑" panose="020B0503020204020204" pitchFamily="34" charset="-122"/>
              </a:rP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9313" y="4684713"/>
            <a:ext cx="217487" cy="222250"/>
          </a:xfrm>
          <a:prstGeom prst="rect">
            <a:avLst/>
          </a:prstGeom>
          <a:ln w="12700">
            <a:miter lim="400000"/>
          </a:ln>
        </p:spPr>
        <p:txBody>
          <a:bodyPr vert="horz" wrap="none" lIns="45719" tIns="45720" rIns="45719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00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1DC7E562-ADCE-4165-8E16-3B9BD2A4C9E1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 spd="med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47494B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47494B"/>
          </a:solidFill>
          <a:latin typeface="微软雅黑" panose="020B0503020204020204" pitchFamily="34" charset="-122"/>
          <a:ea typeface="微软雅黑" panose="020B0503020204020204" pitchFamily="34" charset="-122"/>
          <a:cs typeface="Broadway" panose="04040905080B02020502"/>
          <a:sym typeface="微软雅黑" panose="020B0503020204020204" pitchFamily="34" charset="-122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47494B"/>
          </a:solidFill>
          <a:latin typeface="微软雅黑" panose="020B0503020204020204" pitchFamily="34" charset="-122"/>
          <a:ea typeface="微软雅黑" panose="020B0503020204020204" pitchFamily="34" charset="-122"/>
          <a:cs typeface="Broadway" panose="04040905080B02020502"/>
          <a:sym typeface="微软雅黑" panose="020B0503020204020204" pitchFamily="34" charset="-122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47494B"/>
          </a:solidFill>
          <a:latin typeface="微软雅黑" panose="020B0503020204020204" pitchFamily="34" charset="-122"/>
          <a:ea typeface="微软雅黑" panose="020B0503020204020204" pitchFamily="34" charset="-122"/>
          <a:cs typeface="Broadway" panose="04040905080B02020502"/>
          <a:sym typeface="微软雅黑" panose="020B0503020204020204" pitchFamily="34" charset="-122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47494B"/>
          </a:solidFill>
          <a:latin typeface="微软雅黑" panose="020B0503020204020204" pitchFamily="34" charset="-122"/>
          <a:ea typeface="微软雅黑" panose="020B0503020204020204" pitchFamily="34" charset="-122"/>
          <a:cs typeface="Broadway" panose="04040905080B02020502"/>
          <a:sym typeface="微软雅黑" panose="020B0503020204020204" pitchFamily="3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47494B"/>
          </a:solidFill>
          <a:uFillTx/>
          <a:latin typeface="Broadway" panose="04040905080B02020502"/>
          <a:ea typeface="Broadway" panose="04040905080B02020502"/>
          <a:cs typeface="Broadway" panose="04040905080B02020502"/>
          <a:sym typeface="Broadway" panose="04040905080B0202050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47494B"/>
          </a:solidFill>
          <a:uFillTx/>
          <a:latin typeface="Broadway" panose="04040905080B02020502"/>
          <a:ea typeface="Broadway" panose="04040905080B02020502"/>
          <a:cs typeface="Broadway" panose="04040905080B02020502"/>
          <a:sym typeface="Broadway" panose="04040905080B0202050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47494B"/>
          </a:solidFill>
          <a:uFillTx/>
          <a:latin typeface="Broadway" panose="04040905080B02020502"/>
          <a:ea typeface="Broadway" panose="04040905080B02020502"/>
          <a:cs typeface="Broadway" panose="04040905080B02020502"/>
          <a:sym typeface="Broadway" panose="04040905080B0202050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47494B"/>
          </a:solidFill>
          <a:uFillTx/>
          <a:latin typeface="Broadway" panose="04040905080B02020502"/>
          <a:ea typeface="Broadway" panose="04040905080B02020502"/>
          <a:cs typeface="Broadway" panose="04040905080B02020502"/>
          <a:sym typeface="Broadway" panose="04040905080B02020502"/>
        </a:defRPr>
      </a:lvl9pPr>
    </p:titleStyle>
    <p:bodyStyle>
      <a:lvl1pPr marL="257175" indent="-257175" algn="l" defTabSz="685800" rtl="0" eaLnBrk="0" fontAlgn="base" hangingPunct="0">
        <a:spcBef>
          <a:spcPts val="1350"/>
        </a:spcBef>
        <a:spcAft>
          <a:spcPct val="0"/>
        </a:spcAft>
        <a:buSzPct val="100000"/>
        <a:buChar char="•"/>
        <a:defRPr sz="1500">
          <a:solidFill>
            <a:srgbClr val="5F5F5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1pPr>
      <a:lvl2pPr marL="611188" indent="-268288" algn="l" defTabSz="685800" rtl="0" eaLnBrk="0" fontAlgn="base" hangingPunct="0">
        <a:spcBef>
          <a:spcPts val="1350"/>
        </a:spcBef>
        <a:spcAft>
          <a:spcPct val="0"/>
        </a:spcAft>
        <a:buSzPct val="100000"/>
        <a:buChar char="–"/>
        <a:defRPr sz="1500">
          <a:solidFill>
            <a:srgbClr val="5F5F5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2pPr>
      <a:lvl3pPr marL="876300" indent="-190500" algn="l" defTabSz="685800" rtl="0" eaLnBrk="0" fontAlgn="base" hangingPunct="0">
        <a:spcBef>
          <a:spcPts val="1350"/>
        </a:spcBef>
        <a:spcAft>
          <a:spcPct val="0"/>
        </a:spcAft>
        <a:buSzPct val="100000"/>
        <a:buChar char="•"/>
        <a:defRPr sz="1500">
          <a:solidFill>
            <a:srgbClr val="5F5F5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3pPr>
      <a:lvl4pPr marL="1243013" indent="-214313" algn="l" defTabSz="685800" rtl="0" eaLnBrk="0" fontAlgn="base" hangingPunct="0">
        <a:spcBef>
          <a:spcPts val="1350"/>
        </a:spcBef>
        <a:spcAft>
          <a:spcPct val="0"/>
        </a:spcAft>
        <a:buSzPct val="100000"/>
        <a:buChar char="–"/>
        <a:defRPr sz="1500">
          <a:solidFill>
            <a:srgbClr val="5F5F5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4pPr>
      <a:lvl5pPr marL="1585913" indent="-214313" algn="l" defTabSz="685800" rtl="0" eaLnBrk="0" fontAlgn="base" hangingPunct="0">
        <a:spcBef>
          <a:spcPts val="1350"/>
        </a:spcBef>
        <a:spcAft>
          <a:spcPct val="0"/>
        </a:spcAft>
        <a:buSzPct val="100000"/>
        <a:buChar char="»"/>
        <a:defRPr sz="1500">
          <a:solidFill>
            <a:srgbClr val="5F5F5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lvl5pPr>
      <a:lvl6pPr marL="1905000" marR="0" indent="-189865" algn="l" defTabSz="685800" rtl="0" latinLnBrk="0">
        <a:lnSpc>
          <a:spcPct val="10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defRPr sz="1500" b="0" i="0" u="none" strike="noStrike" cap="none" spc="0" baseline="0">
          <a:ln>
            <a:noFill/>
          </a:ln>
          <a:solidFill>
            <a:srgbClr val="5F5F5F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2247900" marR="0" indent="-189865" algn="l" defTabSz="685800" rtl="0" latinLnBrk="0">
        <a:lnSpc>
          <a:spcPct val="10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defRPr sz="1500" b="0" i="0" u="none" strike="noStrike" cap="none" spc="0" baseline="0">
          <a:ln>
            <a:noFill/>
          </a:ln>
          <a:solidFill>
            <a:srgbClr val="5F5F5F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2590800" marR="0" indent="-189865" algn="l" defTabSz="685800" rtl="0" latinLnBrk="0">
        <a:lnSpc>
          <a:spcPct val="10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defRPr sz="1500" b="0" i="0" u="none" strike="noStrike" cap="none" spc="0" baseline="0">
          <a:ln>
            <a:noFill/>
          </a:ln>
          <a:solidFill>
            <a:srgbClr val="5F5F5F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2933065" marR="0" indent="-189865" algn="l" defTabSz="685800" rtl="0" latinLnBrk="0">
        <a:lnSpc>
          <a:spcPct val="10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defRPr sz="1500" b="0" i="0" u="none" strike="noStrike" cap="none" spc="0" baseline="0">
          <a:ln>
            <a:noFill/>
          </a:ln>
          <a:solidFill>
            <a:srgbClr val="5F5F5F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058035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2400935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2743835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12304;&#25163;&#32472;&#12305;&#35753;&#25105;&#20204;&#26469;&#35828;&#35828;RFID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FC&#26631;&#31614;&#30340;&#29983;&#27963;&#24212;&#29992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单子豪右边的右边的同</a:t>
            </a:r>
            <a:r>
              <a:rPr lang="zh-CN" altLang="en-US" dirty="0" smtClean="0"/>
              <a:t>学 在机房留下零食和纸巾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583842" y="2110085"/>
            <a:ext cx="5976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奖励打扫机房一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次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207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任务四：</a:t>
            </a:r>
            <a:r>
              <a:rPr lang="zh-CN" altLang="zh-CN"/>
              <a:t>使用</a:t>
            </a:r>
            <a:r>
              <a:rPr lang="en-US" altLang="zh-CN"/>
              <a:t>python</a:t>
            </a:r>
            <a:r>
              <a:rPr lang="zh-CN" altLang="zh-CN"/>
              <a:t>代码读取掌控板串口传出的</a:t>
            </a:r>
            <a:r>
              <a:rPr lang="zh-CN" altLang="zh-CN" smtClean="0"/>
              <a:t>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" b="49308"/>
          <a:stretch/>
        </p:blipFill>
        <p:spPr>
          <a:xfrm>
            <a:off x="1336526" y="1635014"/>
            <a:ext cx="7626069" cy="28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71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注意端口的占用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96" y="770470"/>
            <a:ext cx="6264216" cy="22875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5632" y="1580666"/>
            <a:ext cx="2365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直接使用串口库能让你的代码结构清晰，但其拓展功能有限，也无法便捷的操控各类硬件</a:t>
            </a:r>
            <a:r>
              <a:rPr lang="zh-CN" altLang="en-US" sz="150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500" smtClean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50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50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读取：需要</a:t>
            </a:r>
            <a:r>
              <a:rPr lang="zh-CN" altLang="en-US"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在板中已有程序的情况下，打开串口进行进行读取。</a:t>
            </a:r>
            <a:endParaRPr lang="en-US" altLang="zh-CN" sz="150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09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中的</a:t>
            </a:r>
            <a:r>
              <a:rPr lang="en-US" altLang="zh-CN" smtClean="0"/>
              <a:t>bytes</a:t>
            </a:r>
            <a:r>
              <a:rPr lang="zh-CN" altLang="en-US" smtClean="0"/>
              <a:t>类型（不要求掌握）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4442" y="3063834"/>
            <a:ext cx="8230221" cy="1966247"/>
          </a:xfrm>
        </p:spPr>
        <p:txBody>
          <a:bodyPr/>
          <a:lstStyle/>
          <a:p>
            <a:r>
              <a:rPr lang="en-US" altLang="zh-CN"/>
              <a:t>bytes </a:t>
            </a:r>
            <a:r>
              <a:rPr lang="zh-CN" altLang="en-US"/>
              <a:t>只负责以字节序列的形式（二进制形式）来存储数据，至于这些数据到底表示什么内容（字符串、数字、图片、音频等），完全由程序的解析方式决定。如果采用合适的字符编码方式（字符集），字节串可以恢复成字符串；反之亦然，字符串也可以转换成字节串。</a:t>
            </a:r>
          </a:p>
          <a:p>
            <a:endParaRPr lang="zh-CN" altLang="en-US"/>
          </a:p>
          <a:p>
            <a:r>
              <a:rPr lang="zh-CN" altLang="en-US"/>
              <a:t>说白了，</a:t>
            </a:r>
            <a:r>
              <a:rPr lang="en-US" altLang="zh-CN"/>
              <a:t>bytes </a:t>
            </a:r>
            <a:r>
              <a:rPr lang="zh-CN" altLang="en-US"/>
              <a:t>只是简单地记录内存中的原始数据，至于如何使用这些数据，</a:t>
            </a:r>
            <a:r>
              <a:rPr lang="en-US" altLang="zh-CN"/>
              <a:t>bytes </a:t>
            </a:r>
            <a:r>
              <a:rPr lang="zh-CN" altLang="en-US"/>
              <a:t>并不在意，你想怎么使用就怎么使用，</a:t>
            </a:r>
            <a:r>
              <a:rPr lang="en-US" altLang="zh-CN"/>
              <a:t>bytes </a:t>
            </a:r>
            <a:r>
              <a:rPr lang="zh-CN" altLang="en-US"/>
              <a:t>并不约束你的行为。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 bwMode="auto">
          <a:xfrm>
            <a:off x="234442" y="1935678"/>
            <a:ext cx="8230221" cy="70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75" indent="-257175" algn="l" defTabSz="685800" rtl="0" eaLnBrk="0" fontAlgn="base" hangingPunct="0">
              <a:spcBef>
                <a:spcPts val="135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611188" indent="-268288" algn="l" defTabSz="685800" rtl="0" eaLnBrk="0" fontAlgn="base" hangingPunct="0">
              <a:spcBef>
                <a:spcPts val="1350"/>
              </a:spcBef>
              <a:spcAft>
                <a:spcPct val="0"/>
              </a:spcAft>
              <a:buSzPct val="100000"/>
              <a:buChar char="–"/>
              <a:defRPr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876300" indent="-190500" algn="l" defTabSz="685800" rtl="0" eaLnBrk="0" fontAlgn="base" hangingPunct="0">
              <a:spcBef>
                <a:spcPts val="135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243013" indent="-214313" algn="l" defTabSz="685800" rtl="0" eaLnBrk="0" fontAlgn="base" hangingPunct="0">
              <a:spcBef>
                <a:spcPts val="1350"/>
              </a:spcBef>
              <a:spcAft>
                <a:spcPct val="0"/>
              </a:spcAft>
              <a:buSzPct val="100000"/>
              <a:buChar char="–"/>
              <a:defRPr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585913" indent="-214313" algn="l" defTabSz="685800" rtl="0" eaLnBrk="0" fontAlgn="base" hangingPunct="0">
              <a:spcBef>
                <a:spcPts val="1350"/>
              </a:spcBef>
              <a:spcAft>
                <a:spcPct val="0"/>
              </a:spcAft>
              <a:buSzPct val="100000"/>
              <a:buChar char="»"/>
              <a:defRPr sz="15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1905000" marR="0" indent="-189865" algn="l" defTabSz="685800" rtl="0" latinLnBrk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100000"/>
              <a:buFontTx/>
              <a:buChar char="•"/>
              <a:defRPr sz="15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247900" marR="0" indent="-189865" algn="l" defTabSz="685800" rtl="0" latinLnBrk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100000"/>
              <a:buFontTx/>
              <a:buChar char="•"/>
              <a:defRPr sz="15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2590800" marR="0" indent="-189865" algn="l" defTabSz="685800" rtl="0" latinLnBrk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100000"/>
              <a:buFontTx/>
              <a:buChar char="•"/>
              <a:defRPr sz="15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2933065" marR="0" indent="-189865" algn="l" defTabSz="685800" rtl="0" latinLnBrk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100000"/>
              <a:buFontTx/>
              <a:buChar char="•"/>
              <a:defRPr sz="15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r>
              <a:rPr lang="zh-CN" altLang="en-US" kern="0" smtClean="0"/>
              <a:t>输出汉字？</a:t>
            </a:r>
            <a:endParaRPr lang="en-US" altLang="zh-CN" kern="0" smtClean="0"/>
          </a:p>
          <a:p>
            <a:r>
              <a:rPr lang="en-US" altLang="zh-CN" kern="0" smtClean="0"/>
              <a:t>print(str(ser.readline(),'utf-8'))	str(a, 'utf-8')</a:t>
            </a:r>
            <a:endParaRPr lang="zh-CN" altLang="en-US" ker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04" y="1589860"/>
            <a:ext cx="6685808" cy="6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2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硬件的接线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4443" y="1635015"/>
            <a:ext cx="3981298" cy="2943636"/>
          </a:xfrm>
        </p:spPr>
        <p:txBody>
          <a:bodyPr/>
          <a:lstStyle/>
          <a:p>
            <a:r>
              <a:rPr lang="zh-CN" altLang="en-US"/>
              <a:t>将传感器与智能终端进行连接之前，需要认真查阅传感器的接口说明，了解传感器的信号类型和引脚功能，然后确定该传感器应接在智能终端的哪个引脚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一般来说</a:t>
            </a:r>
            <a:r>
              <a:rPr lang="zh-CN" altLang="en-US"/>
              <a:t>，传感器模块上面会标识其类型，“</a:t>
            </a:r>
            <a:r>
              <a:rPr lang="en-US" altLang="zh-CN"/>
              <a:t>D”</a:t>
            </a:r>
            <a:r>
              <a:rPr lang="zh-CN" altLang="en-US"/>
              <a:t>表示数字量传感器或者开关量传感器，“</a:t>
            </a:r>
            <a:r>
              <a:rPr lang="en-US" altLang="zh-CN"/>
              <a:t>A”</a:t>
            </a:r>
            <a:r>
              <a:rPr lang="zh-CN" altLang="en-US"/>
              <a:t>表示模拟量传感器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66879"/>
            <a:ext cx="3677163" cy="2943636"/>
          </a:xfrm>
          <a:prstGeom prst="rect">
            <a:avLst/>
          </a:prstGeom>
        </p:spPr>
      </p:pic>
      <p:pic>
        <p:nvPicPr>
          <p:cNvPr id="1026" name="Picture 2" descr="https://alidocs.oss-cn-zhangjiakou.aliyuncs.com/a/6GO7zDwGaS37zKaV/acb85f40a5c747138baff62363e67cea28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41" y="2218706"/>
            <a:ext cx="4417621" cy="263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技术支持：模拟与数字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教师演示：外接传感器数据读取</a:t>
            </a:r>
            <a:endParaRPr lang="en-US" altLang="zh-CN" smtClean="0"/>
          </a:p>
          <a:p>
            <a:r>
              <a:rPr lang="en-US" altLang="zh-CN" smtClean="0"/>
              <a:t>value=p0.read_analog()</a:t>
            </a:r>
          </a:p>
          <a:p>
            <a:endParaRPr lang="en-US" altLang="zh-CN"/>
          </a:p>
          <a:p>
            <a:r>
              <a:rPr lang="en-US" altLang="zh-CN"/>
              <a:t>value=p5.read_digital()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1" y="1067583"/>
            <a:ext cx="291505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8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887" y="2860527"/>
            <a:ext cx="5831625" cy="594226"/>
          </a:xfrm>
        </p:spPr>
        <p:txBody>
          <a:bodyPr/>
          <a:lstStyle/>
          <a:p>
            <a:r>
              <a:rPr lang="zh-CN" altLang="en-US" smtClean="0"/>
              <a:t>继续实现你的项目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01887" y="1126729"/>
            <a:ext cx="5831625" cy="5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  <a:lvl2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2pPr>
            <a:lvl3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3pPr>
            <a:lvl4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4pPr>
            <a:lvl5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9pPr>
          </a:lstStyle>
          <a:p>
            <a:r>
              <a:rPr lang="zh-CN" altLang="en-US" kern="0" smtClean="0"/>
              <a:t>常见函数介绍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477534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336" y="2578908"/>
            <a:ext cx="506646" cy="594226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滴，请通过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48" y="842440"/>
            <a:ext cx="7250652" cy="4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7486" descr="C:\Users\13736\Desktop\图片2.png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22225"/>
            <a:ext cx="9156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2435225" y="2055813"/>
            <a:ext cx="4867275" cy="303212"/>
          </a:xfrm>
        </p:spPr>
        <p:txBody>
          <a:bodyPr lIns="34287" rIns="34287">
            <a:normAutofit fontScale="90000"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noProof="1" smtClean="0">
                <a:solidFill>
                  <a:schemeClr val="tx1"/>
                </a:solidFill>
              </a:rPr>
              <a:t>RFID</a:t>
            </a:r>
            <a:r>
              <a:rPr lang="zh-CN" altLang="en-US" sz="4050" noProof="1" smtClean="0">
                <a:solidFill>
                  <a:schemeClr val="tx1"/>
                </a:solidFill>
              </a:rPr>
              <a:t>与信息系统的控制</a:t>
            </a:r>
            <a:endParaRPr lang="zh-CN" altLang="en-US" sz="4050" noProof="1">
              <a:solidFill>
                <a:schemeClr val="tx1"/>
              </a:solidFill>
            </a:endParaRPr>
          </a:p>
        </p:txBody>
      </p:sp>
      <p:sp>
        <p:nvSpPr>
          <p:cNvPr id="6148" name="副标题 2"/>
          <p:cNvSpPr txBox="1">
            <a:spLocks noGrp="1" noChangeArrowheads="1"/>
          </p:cNvSpPr>
          <p:nvPr>
            <p:ph type="body" sz="quarter" idx="1"/>
          </p:nvPr>
        </p:nvSpPr>
        <p:spPr>
          <a:xfrm>
            <a:off x="4656138" y="3365500"/>
            <a:ext cx="4237037" cy="749300"/>
          </a:xfrm>
        </p:spPr>
        <p:txBody>
          <a:bodyPr lIns="34287" rIns="34287"/>
          <a:lstStyle/>
          <a:p>
            <a:pPr defTabSz="914400" eaLnBrk="1" hangingPunct="1"/>
            <a:r>
              <a:rPr lang="zh-CN" altLang="zh-CN" sz="1800" b="1" smtClean="0">
                <a:solidFill>
                  <a:schemeClr val="tx1"/>
                </a:solidFill>
              </a:rPr>
              <a:t>温州外国语学校   林淼焱</a:t>
            </a:r>
          </a:p>
        </p:txBody>
      </p:sp>
      <p:pic>
        <p:nvPicPr>
          <p:cNvPr id="6149" name="图片 1" descr="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3124200"/>
            <a:ext cx="6778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hlinkClick r:id="rId2" action="ppaction://hlinkfile"/>
              </a:rPr>
              <a:t>RFID</a:t>
            </a:r>
            <a:r>
              <a:rPr lang="zh-CN" altLang="en-US" smtClean="0">
                <a:hlinkClick r:id="rId2" action="ppaction://hlinkfile"/>
              </a:rPr>
              <a:t>技术视频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7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498" y="932822"/>
            <a:ext cx="9188634" cy="3924186"/>
          </a:xfrm>
        </p:spPr>
        <p:txBody>
          <a:bodyPr>
            <a:normAutofit/>
          </a:bodyPr>
          <a:lstStyle/>
          <a:p>
            <a:r>
              <a:rPr lang="zh-CN" altLang="en-US" sz="2000"/>
              <a:t> 射频识别的过程，实际上是一种无线传输，发射端发送特定的</a:t>
            </a:r>
            <a:r>
              <a:rPr lang="zh-CN" altLang="en-US" sz="2000" b="1">
                <a:solidFill>
                  <a:srgbClr val="FF0000"/>
                </a:solidFill>
              </a:rPr>
              <a:t>射频信号</a:t>
            </a:r>
            <a:r>
              <a:rPr lang="zh-CN" altLang="en-US" sz="2000"/>
              <a:t>，接收端接收到射频信号后，并从中提取出有用信息。</a:t>
            </a:r>
          </a:p>
          <a:p>
            <a:r>
              <a:rPr lang="zh-CN" altLang="en-US" sz="2000"/>
              <a:t>    </a:t>
            </a:r>
            <a:r>
              <a:rPr lang="zh-CN" altLang="en-US" sz="2000" smtClean="0"/>
              <a:t>常见分类</a:t>
            </a:r>
            <a:endParaRPr lang="en-US" altLang="zh-CN" sz="2000"/>
          </a:p>
          <a:p>
            <a:pPr lvl="1"/>
            <a:r>
              <a:rPr lang="zh-CN" altLang="en-US" smtClean="0"/>
              <a:t>按照</a:t>
            </a:r>
            <a:r>
              <a:rPr lang="zh-CN" altLang="en-US"/>
              <a:t>频率分类：低频系统、高频系统、微波系统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按照</a:t>
            </a:r>
            <a:r>
              <a:rPr lang="zh-CN" altLang="en-US"/>
              <a:t>供电方式分类：无源供电系统、有源供电系统、半有源供电系统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按照</a:t>
            </a:r>
            <a:r>
              <a:rPr lang="zh-CN" altLang="en-US"/>
              <a:t>耦合方式分类：电感耦合方式、电磁反向散射方式</a:t>
            </a:r>
            <a:r>
              <a:rPr lang="zh-CN" altLang="en-US" smtClean="0"/>
              <a:t>。</a:t>
            </a:r>
            <a:endParaRPr lang="en-US" altLang="zh-CN" sz="2000"/>
          </a:p>
          <a:p>
            <a:r>
              <a:rPr lang="en-US" altLang="zh-CN" sz="2000"/>
              <a:t>RFID</a:t>
            </a:r>
            <a:r>
              <a:rPr lang="zh-CN" altLang="en-US" sz="2000"/>
              <a:t>系统构成</a:t>
            </a:r>
            <a:r>
              <a:rPr lang="zh-CN" altLang="en-US" sz="2000" smtClean="0"/>
              <a:t>：标签、</a:t>
            </a:r>
            <a:r>
              <a:rPr lang="zh-CN" altLang="en-US" sz="2000" smtClean="0"/>
              <a:t>阅读</a:t>
            </a:r>
            <a:r>
              <a:rPr lang="zh-CN" altLang="en-US" sz="2000" smtClean="0"/>
              <a:t>器、天线。</a:t>
            </a:r>
            <a:endParaRPr lang="en-US" altLang="zh-CN" sz="20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4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归纳无源</a:t>
            </a:r>
            <a:r>
              <a:rPr lang="en-US" altLang="zh-CN"/>
              <a:t>RFID</a:t>
            </a:r>
            <a:r>
              <a:rPr lang="zh-CN" altLang="en-US"/>
              <a:t>产品的广泛应用及演化</a:t>
            </a:r>
            <a:r>
              <a:rPr lang="zh-CN" altLang="en-US" smtClean="0"/>
              <a:t>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60505091"/>
              </p:ext>
            </p:extLst>
          </p:nvPr>
        </p:nvGraphicFramePr>
        <p:xfrm>
          <a:off x="235632" y="1688215"/>
          <a:ext cx="8785225" cy="21217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射频识别技术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特点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smtClean="0"/>
                        <a:t>产品应用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767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RFID卡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卡式，体积大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公交卡、食堂餐卡、银行卡、宾馆门禁卡、第二代居民身份证等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83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电子标签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尺寸小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 smtClean="0"/>
                        <a:t>胸针</a:t>
                      </a:r>
                      <a:r>
                        <a:rPr lang="en-US" sz="2000"/>
                        <a:t>、徽章</a:t>
                      </a:r>
                      <a:r>
                        <a:rPr lang="en-US" sz="2000" smtClean="0"/>
                        <a:t>、</a:t>
                      </a:r>
                      <a:r>
                        <a:rPr lang="zh-CN" altLang="en-US" sz="2000" smtClean="0"/>
                        <a:t>商场防盗标签</a:t>
                      </a:r>
                      <a:r>
                        <a:rPr lang="en-US" sz="2000" smtClean="0"/>
                        <a:t>等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56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 smtClean="0"/>
                        <a:t>NFC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内置、</a:t>
                      </a:r>
                      <a:r>
                        <a:rPr lang="en-US" sz="2000" smtClean="0"/>
                        <a:t>移动支付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智能手机、银行卡</a:t>
                      </a:r>
                      <a:endParaRPr lang="en-US" altLang="en-US" sz="20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6819" y="4050107"/>
            <a:ext cx="85628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NFC(</a:t>
            </a:r>
            <a:r>
              <a:rPr lang="zh-CN" altLang="en-US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近场通信</a:t>
            </a:r>
            <a:r>
              <a:rPr lang="en-US" altLang="zh-CN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):RFID</a:t>
            </a:r>
            <a:r>
              <a:rPr lang="zh-CN" altLang="en-US"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技术的</a:t>
            </a:r>
            <a:r>
              <a:rPr lang="zh-CN" altLang="en-US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子集</a:t>
            </a:r>
            <a:r>
              <a:rPr lang="en-US" altLang="zh-CN"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, 13.56MHz</a:t>
            </a:r>
            <a:r>
              <a:rPr lang="zh-CN" altLang="en-US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频段。集成度</a:t>
            </a:r>
            <a:r>
              <a:rPr lang="zh-CN" altLang="en-US"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更高，包括了读卡器与</a:t>
            </a:r>
            <a:r>
              <a:rPr lang="zh-CN" altLang="en-US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标签，不仅有识别功能，</a:t>
            </a:r>
            <a:r>
              <a:rPr lang="zh-CN" altLang="en-US"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还可以作为一种双向通信方式用于数据</a:t>
            </a:r>
            <a:r>
              <a:rPr lang="zh-CN" altLang="en-US" sz="2100" b="1" smtClean="0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交换，常用</a:t>
            </a:r>
            <a:r>
              <a:rPr lang="zh-CN" altLang="en-US"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于支付领域。</a:t>
            </a:r>
            <a:endParaRPr lang="en-US" altLang="en-US" sz="2100" b="1">
              <a:solidFill>
                <a:srgbClr val="4749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67298" y="123060"/>
            <a:ext cx="1210709" cy="86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以商场为例，哪些商品无法使用防盗标签？</a:t>
            </a:r>
            <a:endParaRPr lang="en-US" altLang="zh-CN" sz="2400" smtClean="0"/>
          </a:p>
          <a:p>
            <a:r>
              <a:rPr lang="zh-CN" altLang="en-US" sz="2400" smtClean="0"/>
              <a:t>“</a:t>
            </a:r>
            <a:r>
              <a:rPr lang="zh-CN" altLang="en-US" sz="2400"/>
              <a:t>轻轻一触，完成支付”，</a:t>
            </a:r>
            <a:r>
              <a:rPr lang="en-US" altLang="zh-CN" sz="2400"/>
              <a:t>NFC</a:t>
            </a:r>
            <a:r>
              <a:rPr lang="zh-CN" altLang="en-US" sz="2400"/>
              <a:t>的应用给生活带来便捷的同时，也产生了新的问题。有人说，在人流密集的地方会不会导致银行卡偷偷被“刷”？在擦肩而过的瞬间，银行卡里的个人信息会不会被恶意“读”走？</a:t>
            </a:r>
          </a:p>
        </p:txBody>
      </p:sp>
      <p:sp>
        <p:nvSpPr>
          <p:cNvPr id="4" name="椭圆 3"/>
          <p:cNvSpPr/>
          <p:nvPr/>
        </p:nvSpPr>
        <p:spPr>
          <a:xfrm>
            <a:off x="-128105" y="806844"/>
            <a:ext cx="9272105" cy="3628572"/>
          </a:xfrm>
          <a:prstGeom prst="ellipse">
            <a:avLst/>
          </a:prstGeom>
          <a:scene3d>
            <a:camera prst="obliqueTopLef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使用说明：　　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射频标签应贴在干燥平整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表面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弯曲标签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会导致标签信号衰减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　冷冻包装商品对防盗标签需进行特殊处理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不能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使用射频防盗标签：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　铝箔袋装商品如：面膜，黑芝麻糊，奶粉，咖啡等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　金属类商品：铁锅，桶装奶粉等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　防盗标签粘贴商品应大于标签规格，切勿折叠使用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　　射频标签标准规格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40x40M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标签越大越灵敏反之越小越弱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573314" y="427907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金属卡套、多重验证、卡内加密</a:t>
            </a:r>
            <a:endParaRPr lang="zh-CN" altLang="en-US" sz="240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163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632" y="770469"/>
            <a:ext cx="5831625" cy="2067733"/>
          </a:xfrm>
        </p:spPr>
        <p:txBody>
          <a:bodyPr>
            <a:normAutofit/>
          </a:bodyPr>
          <a:lstStyle/>
          <a:p>
            <a:r>
              <a:rPr lang="zh-CN" altLang="en-US" smtClean="0"/>
              <a:t>你能想到</a:t>
            </a:r>
            <a:r>
              <a:rPr lang="en-US" altLang="zh-CN" smtClean="0"/>
              <a:t>NFC</a:t>
            </a:r>
            <a:r>
              <a:rPr lang="zh-CN" altLang="en-US" smtClean="0"/>
              <a:t>还有哪些  </a:t>
            </a:r>
            <a:r>
              <a:rPr lang="zh-CN" altLang="en-US" sz="3600" smtClean="0">
                <a:solidFill>
                  <a:srgbClr val="FF0000"/>
                </a:solidFill>
              </a:rPr>
              <a:t>方便</a:t>
            </a:r>
            <a:r>
              <a:rPr lang="zh-CN" altLang="en-US" smtClean="0"/>
              <a:t>   的功能？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>
                <a:hlinkClick r:id="rId2" action="ppaction://hlinkfile"/>
              </a:rPr>
              <a:t>NFC</a:t>
            </a:r>
            <a:r>
              <a:rPr lang="zh-CN" altLang="en-US" smtClean="0">
                <a:hlinkClick r:id="rId2" action="ppaction://hlinkfile"/>
              </a:rPr>
              <a:t>标签生活应用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35632" y="3501795"/>
            <a:ext cx="5831625" cy="5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  <a:lvl2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2pPr>
            <a:lvl3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3pPr>
            <a:lvl4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4pPr>
            <a:lvl5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9pPr>
          </a:lstStyle>
          <a:p>
            <a:r>
              <a:rPr lang="en-US" altLang="zh-CN" kern="0" smtClean="0"/>
              <a:t>NFC</a:t>
            </a:r>
            <a:r>
              <a:rPr lang="zh-CN" altLang="en-US" kern="0" smtClean="0"/>
              <a:t>功能的本质是？</a:t>
            </a:r>
            <a:endParaRPr lang="zh-CN" altLang="en-US" ker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48847" y="3501795"/>
            <a:ext cx="5831625" cy="5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  <a:lvl2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2pPr>
            <a:lvl3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3pPr>
            <a:lvl4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4pPr>
            <a:lvl5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4749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adway" panose="04040905080B02020502"/>
                <a:sym typeface="微软雅黑" panose="020B0503020204020204" pitchFamily="34" charset="-122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47494B"/>
                </a:solidFill>
                <a:uFillTx/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9pPr>
          </a:lstStyle>
          <a:p>
            <a:r>
              <a:rPr lang="zh-CN" altLang="en-US" kern="0" smtClean="0"/>
              <a:t>数据交换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9624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055" y="770470"/>
            <a:ext cx="5831625" cy="594226"/>
          </a:xfrm>
        </p:spPr>
        <p:txBody>
          <a:bodyPr/>
          <a:lstStyle/>
          <a:p>
            <a:r>
              <a:rPr lang="zh-CN" altLang="en-US"/>
              <a:t>开</a:t>
            </a:r>
            <a:r>
              <a:rPr lang="zh-CN" altLang="en-US" smtClean="0"/>
              <a:t>源硬件如何进行数据交换？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4442" y="1635014"/>
            <a:ext cx="3218763" cy="3395067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pyserial</a:t>
            </a:r>
            <a:r>
              <a:rPr lang="zh-CN" altLang="en-US" smtClean="0"/>
              <a:t>库</a:t>
            </a:r>
            <a:endParaRPr lang="en-US" altLang="zh-CN" smtClean="0"/>
          </a:p>
          <a:p>
            <a:pPr lvl="1"/>
            <a:r>
              <a:rPr lang="en-US" altLang="zh-CN" smtClean="0"/>
              <a:t>serial</a:t>
            </a:r>
            <a:r>
              <a:rPr lang="zh-CN" altLang="en-US" smtClean="0"/>
              <a:t>：串口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48" y="957431"/>
            <a:ext cx="5411988" cy="3944474"/>
          </a:xfrm>
          <a:prstGeom prst="rect">
            <a:avLst/>
          </a:prstGeom>
        </p:spPr>
      </p:pic>
      <p:pic>
        <p:nvPicPr>
          <p:cNvPr id="1026" name="Picture 2" descr="https://alidocs.oss-cn-zhangjiakou.aliyuncs.com/a/Rjge3DakESbggye7/5351e5a8a19a4fa6be6ad95d5af31b4f38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30" y="743844"/>
            <a:ext cx="1947327" cy="415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9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7DDFF"/>
      </a:accent1>
      <a:accent2>
        <a:srgbClr val="78AEEE"/>
      </a:accent2>
      <a:accent3>
        <a:srgbClr val="A9ADDF"/>
      </a:accent3>
      <a:accent4>
        <a:srgbClr val="9D9394"/>
      </a:accent4>
      <a:accent5>
        <a:srgbClr val="3DA4C9"/>
      </a:accent5>
      <a:accent6>
        <a:srgbClr val="FFC000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微软雅黑"/>
        <a:ea typeface="微软雅黑"/>
        <a:cs typeface="微软雅黑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7494B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7494B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610</Words>
  <Application>Microsoft Office PowerPoint</Application>
  <PresentationFormat>全屏显示(16:9)</PresentationFormat>
  <Paragraphs>67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微软雅黑</vt:lpstr>
      <vt:lpstr>Broadway</vt:lpstr>
      <vt:lpstr>Calibri</vt:lpstr>
      <vt:lpstr>Office</vt:lpstr>
      <vt:lpstr>PowerPoint 演示文稿</vt:lpstr>
      <vt:lpstr>滴，请通过</vt:lpstr>
      <vt:lpstr>RFID与信息系统的控制</vt:lpstr>
      <vt:lpstr>RFID技术视频</vt:lpstr>
      <vt:lpstr>PowerPoint 演示文稿</vt:lpstr>
      <vt:lpstr>归纳无源RFID产品的广泛应用及演化：</vt:lpstr>
      <vt:lpstr>讨论</vt:lpstr>
      <vt:lpstr>你能想到NFC还有哪些  方便   的功能？  NFC标签生活应用</vt:lpstr>
      <vt:lpstr>开源硬件如何进行数据交换？</vt:lpstr>
      <vt:lpstr>任务四：使用python代码读取掌控板串口传出的信息</vt:lpstr>
      <vt:lpstr>注意端口的占用</vt:lpstr>
      <vt:lpstr>python中的bytes类型（不要求掌握）</vt:lpstr>
      <vt:lpstr>硬件的接线</vt:lpstr>
      <vt:lpstr>技术支持：模拟与数字</vt:lpstr>
      <vt:lpstr>继续实现你的项目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林淼焱的ppt</dc:title>
  <dc:creator>林淼焱</dc:creator>
  <cp:lastModifiedBy>林淼焱</cp:lastModifiedBy>
  <cp:revision>162</cp:revision>
  <dcterms:created xsi:type="dcterms:W3CDTF">2017-10-28T16:20:00Z</dcterms:created>
  <dcterms:modified xsi:type="dcterms:W3CDTF">2021-12-27T12:29:27Z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2052-10.8.2.6990</vt:lpwstr>
  </property>
</Properties>
</file>