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932" r:id="rId2"/>
    <p:sldId id="933" r:id="rId3"/>
    <p:sldId id="934" r:id="rId4"/>
    <p:sldId id="936" r:id="rId5"/>
    <p:sldId id="937" r:id="rId6"/>
    <p:sldId id="935" r:id="rId7"/>
    <p:sldId id="959" r:id="rId8"/>
    <p:sldId id="945" r:id="rId9"/>
    <p:sldId id="939" r:id="rId10"/>
    <p:sldId id="940" r:id="rId11"/>
    <p:sldId id="941" r:id="rId12"/>
    <p:sldId id="944" r:id="rId13"/>
    <p:sldId id="946" r:id="rId14"/>
    <p:sldId id="958" r:id="rId15"/>
    <p:sldId id="960" r:id="rId16"/>
    <p:sldId id="961" r:id="rId17"/>
    <p:sldId id="948" r:id="rId18"/>
    <p:sldId id="951" r:id="rId19"/>
    <p:sldId id="952" r:id="rId20"/>
    <p:sldId id="953" r:id="rId21"/>
    <p:sldId id="954" r:id="rId22"/>
    <p:sldId id="955" r:id="rId23"/>
    <p:sldId id="956" r:id="rId24"/>
  </p:sldIdLst>
  <p:sldSz cx="12190413" cy="6858000"/>
  <p:notesSz cx="9144000" cy="6858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37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800"/>
    <a:srgbClr val="D1B43B"/>
    <a:srgbClr val="C3916E"/>
    <a:srgbClr val="FEF2E8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1"/>
    <p:restoredTop sz="94645"/>
  </p:normalViewPr>
  <p:slideViewPr>
    <p:cSldViewPr showGuides="1">
      <p:cViewPr varScale="1">
        <p:scale>
          <a:sx n="49" d="100"/>
          <a:sy n="49" d="100"/>
        </p:scale>
        <p:origin x="-564" y="-102"/>
      </p:cViewPr>
      <p:guideLst>
        <p:guide orient="horz" pos="2205"/>
        <p:guide pos="37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EB709D-50F0-409A-AC9D-211E83DAE89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2021/12/14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‹#›</a:t>
            </a:fld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79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幼圆" panose="02010509060101010101" pitchFamily="49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幼圆" panose="02010509060101010101" pitchFamily="49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5FAC58-BC12-4668-9B19-457EC2E6AFD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2021/12/14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幼圆" panose="02010509060101010101" pitchFamily="49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>
                <a:ea typeface="幼圆" panose="02010509060101010101" pitchFamily="49" charset="-122"/>
              </a:rPr>
              <a:t>‹#›</a:t>
            </a:fld>
            <a:endParaRPr lang="zh-CN" altLang="en-US" sz="1200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259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8"/>
          <p:cNvSpPr/>
          <p:nvPr userDrawn="1"/>
        </p:nvSpPr>
        <p:spPr>
          <a:xfrm>
            <a:off x="627063" y="1700213"/>
            <a:ext cx="37417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50863" y="836613"/>
            <a:ext cx="11144250" cy="79533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33D346-38C5-499D-AEF5-402C6A4EEA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2021/12/14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3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KSO_FN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幼圆" panose="02010509060101010101" pitchFamily="49" charset="-122"/>
              </a:rPr>
              <a:t>‹#›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5A55D-78F7-4DF3-8EC9-5B2E4B2B6B3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2021/12/14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27438" y="549275"/>
            <a:ext cx="2878138" cy="575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3825" y="2552700"/>
            <a:ext cx="4629150" cy="1289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684713" y="3162300"/>
            <a:ext cx="449263" cy="257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88325" y="3467100"/>
            <a:ext cx="374650" cy="374650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3933825" y="2552700"/>
            <a:ext cx="4562475" cy="1219200"/>
          </a:xfrm>
          <a:custGeom>
            <a:avLst/>
            <a:gdLst>
              <a:gd name="connsiteX0" fmla="*/ 0 w 9935161"/>
              <a:gd name="connsiteY0" fmla="*/ 3962400 h 4011416"/>
              <a:gd name="connsiteX1" fmla="*/ 8496300 w 9935161"/>
              <a:gd name="connsiteY1" fmla="*/ 3454400 h 4011416"/>
              <a:gd name="connsiteX2" fmla="*/ 9855200 w 9935161"/>
              <a:gd name="connsiteY2" fmla="*/ 0 h 4011416"/>
              <a:gd name="connsiteX0-1" fmla="*/ 0 w 9855200"/>
              <a:gd name="connsiteY0-2" fmla="*/ 3962400 h 3962400"/>
              <a:gd name="connsiteX1-3" fmla="*/ 9855200 w 9855200"/>
              <a:gd name="connsiteY1-4" fmla="*/ 0 h 3962400"/>
              <a:gd name="connsiteX0-5" fmla="*/ 0 w 9791700"/>
              <a:gd name="connsiteY0-6" fmla="*/ 3949700 h 3949700"/>
              <a:gd name="connsiteX1-7" fmla="*/ 9791700 w 9791700"/>
              <a:gd name="connsiteY1-8" fmla="*/ 0 h 3949700"/>
              <a:gd name="connsiteX0-9" fmla="*/ 0 w 9791700"/>
              <a:gd name="connsiteY0-10" fmla="*/ 3949700 h 3949700"/>
              <a:gd name="connsiteX1-11" fmla="*/ 9791700 w 9791700"/>
              <a:gd name="connsiteY1-12" fmla="*/ 0 h 3949700"/>
              <a:gd name="connsiteX0-13" fmla="*/ 0 w 9791700"/>
              <a:gd name="connsiteY0-14" fmla="*/ 3949700 h 3970332"/>
              <a:gd name="connsiteX1-15" fmla="*/ 9791700 w 9791700"/>
              <a:gd name="connsiteY1-16" fmla="*/ 0 h 3970332"/>
              <a:gd name="connsiteX0-17" fmla="*/ 0 w 9791700"/>
              <a:gd name="connsiteY0-18" fmla="*/ 3949700 h 3961813"/>
              <a:gd name="connsiteX1-19" fmla="*/ 9791700 w 9791700"/>
              <a:gd name="connsiteY1-20" fmla="*/ 0 h 3961813"/>
              <a:gd name="connsiteX0-21" fmla="*/ 0 w 9791700"/>
              <a:gd name="connsiteY0-22" fmla="*/ 3949700 h 3953007"/>
              <a:gd name="connsiteX1-23" fmla="*/ 9791700 w 9791700"/>
              <a:gd name="connsiteY1-24" fmla="*/ 0 h 3953007"/>
              <a:gd name="connsiteX0-25" fmla="*/ 0 w 9791700"/>
              <a:gd name="connsiteY0-26" fmla="*/ 3949700 h 3951480"/>
              <a:gd name="connsiteX1-27" fmla="*/ 9791700 w 9791700"/>
              <a:gd name="connsiteY1-28" fmla="*/ 0 h 3951480"/>
              <a:gd name="connsiteX0-29" fmla="*/ 0 w 9791700"/>
              <a:gd name="connsiteY0-30" fmla="*/ 3949700 h 3949746"/>
              <a:gd name="connsiteX1-31" fmla="*/ 9791700 w 9791700"/>
              <a:gd name="connsiteY1-32" fmla="*/ 0 h 3949746"/>
              <a:gd name="connsiteX0-33" fmla="*/ 0 w 9791700"/>
              <a:gd name="connsiteY0-34" fmla="*/ 3949700 h 3960904"/>
              <a:gd name="connsiteX1-35" fmla="*/ 9791700 w 9791700"/>
              <a:gd name="connsiteY1-36" fmla="*/ 0 h 39609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791700" h="3960904">
                <a:moveTo>
                  <a:pt x="0" y="3949700"/>
                </a:moveTo>
                <a:cubicBezTo>
                  <a:pt x="9588500" y="3953933"/>
                  <a:pt x="9753600" y="4351867"/>
                  <a:pt x="9791700" y="0"/>
                </a:cubicBez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BFD55A-8D89-4F12-8906-F67F81128D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2021/12/14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幼圆" panose="02010509060101010101" pitchFamily="49" charset="-122"/>
              </a:rPr>
              <a:t>‹#›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KSO_BC1"/>
          <p:cNvSpPr>
            <a:spLocks noGrp="1"/>
          </p:cNvSpPr>
          <p:nvPr>
            <p:ph type="body"/>
          </p:nvPr>
        </p:nvSpPr>
        <p:spPr>
          <a:xfrm>
            <a:off x="550863" y="1844675"/>
            <a:ext cx="11139487" cy="5203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550863" y="836613"/>
            <a:ext cx="11144250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chemeClr val="tx2"/>
                </a:solidFill>
                <a:ea typeface="幼圆" panose="020105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5A55D-78F7-4DF3-8EC9-5B2E4B2B6B3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2021/12/14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chemeClr val="tx2"/>
                </a:solidFill>
                <a:ea typeface="幼圆" panose="020105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chemeClr val="tx2"/>
                </a:solidFill>
                <a:ea typeface="幼圆" panose="02010509060101010101" pitchFamily="49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文本框 1"/>
          <p:cNvSpPr txBox="1">
            <a:spLocks noChangeArrowheads="1"/>
          </p:cNvSpPr>
          <p:nvPr/>
        </p:nvSpPr>
        <p:spPr bwMode="auto">
          <a:xfrm>
            <a:off x="695325" y="260350"/>
            <a:ext cx="17830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数据处理与应用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80808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eaLnBrk="0" fontAlgn="base" hangingPunct="0">
        <a:lnSpc>
          <a:spcPct val="130000"/>
        </a:lnSpc>
        <a:spcBef>
          <a:spcPts val="12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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361950" algn="just" defTabSz="685800" rtl="0" eaLnBrk="0" fontAlgn="base" hangingPunct="0">
        <a:lnSpc>
          <a:spcPct val="130000"/>
        </a:lnSpc>
        <a:spcBef>
          <a:spcPct val="0"/>
        </a:spcBef>
        <a:spcAft>
          <a:spcPts val="1200"/>
        </a:spcAft>
        <a:buClr>
          <a:srgbClr val="D8E39E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auto">
          <a:xfrm>
            <a:off x="5391150" y="2367280"/>
            <a:ext cx="788035" cy="2300605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094097" y="1653009"/>
            <a:ext cx="1149740" cy="1149740"/>
            <a:chOff x="1835696" y="2211710"/>
            <a:chExt cx="1149740" cy="1149740"/>
          </a:xfrm>
        </p:grpSpPr>
        <p:grpSp>
          <p:nvGrpSpPr>
            <p:cNvPr id="10" name="组合 9"/>
            <p:cNvGrpSpPr/>
            <p:nvPr/>
          </p:nvGrpSpPr>
          <p:grpSpPr>
            <a:xfrm>
              <a:off x="1835696" y="2211710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" name="KSO_Shape">
              <a:hlinkClick r:id="rId3" action="ppaction://hlinksldjump"/>
            </p:cNvPr>
            <p:cNvSpPr/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84614" y="3971887"/>
            <a:ext cx="1149740" cy="1149740"/>
            <a:chOff x="2483768" y="3435846"/>
            <a:chExt cx="1149740" cy="1149740"/>
          </a:xfrm>
        </p:grpSpPr>
        <p:grpSp>
          <p:nvGrpSpPr>
            <p:cNvPr id="15" name="组合 14"/>
            <p:cNvGrpSpPr/>
            <p:nvPr/>
          </p:nvGrpSpPr>
          <p:grpSpPr>
            <a:xfrm>
              <a:off x="2483768" y="3435846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KSO_Shape">
              <a:hlinkClick r:id="rId3" action="ppaction://hlinksldjump"/>
            </p:cNvPr>
            <p:cNvSpPr/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Line 40"/>
          <p:cNvSpPr>
            <a:spLocks noChangeShapeType="1"/>
          </p:cNvSpPr>
          <p:nvPr/>
        </p:nvSpPr>
        <p:spPr bwMode="auto">
          <a:xfrm>
            <a:off x="7109460" y="2626360"/>
            <a:ext cx="857885" cy="452755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V="1">
            <a:off x="7109460" y="3959225"/>
            <a:ext cx="920115" cy="480695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967340" y="2204614"/>
            <a:ext cx="2281386" cy="2281386"/>
            <a:chOff x="1403648" y="1115468"/>
            <a:chExt cx="1294414" cy="1294414"/>
          </a:xfrm>
        </p:grpSpPr>
        <p:sp>
          <p:nvSpPr>
            <p:cNvPr id="29" name="椭圆 28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同心圆 32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87876" y="1485936"/>
              <a:ext cx="725958" cy="57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en-US" altLang="zh-CN" sz="20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r>
                <a:rPr lang="zh-CN" altLang="en-US" sz="20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两种数据结构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495170" y="1844946"/>
            <a:ext cx="1331318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1800" b="1" dirty="0">
                <a:solidFill>
                  <a:srgbClr val="9954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6805" y="1917065"/>
            <a:ext cx="14027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一维的数据结构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3718560" y="2349500"/>
          <a:ext cx="1146175" cy="152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选考总分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268220" y="4408805"/>
            <a:ext cx="133477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1800" b="1" dirty="0">
                <a:solidFill>
                  <a:srgbClr val="9954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3790" y="4470400"/>
            <a:ext cx="13208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二维的数据结构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278380" y="4869180"/>
          <a:ext cx="2727960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选考总分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化学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政治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855" y="5106670"/>
            <a:ext cx="3704590" cy="113284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64870" y="1844675"/>
            <a:ext cx="10591165" cy="1246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使用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相等长度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列表的字典构建一个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DateFrame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对象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ataFrame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数据有</a:t>
            </a:r>
            <a:r>
              <a:rPr 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列索引和行索引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，行索引类似于关系表中每行的编号（未指定行索引的情况下，会使用</a:t>
            </a: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到</a:t>
            </a: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N-1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作为行索引），列索引类似于表格的列名（也称为字段）。</a:t>
            </a:r>
            <a:r>
              <a:rPr lang="zh-CN" altLang="en-US" sz="1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97100" y="3594735"/>
          <a:ext cx="9084945" cy="254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4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pandas as pd  #导入pandas模块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data={'姓名':['夏语冰','蔡奕凡','姜乐央'],'选考总分':[286,287,276],'化学':[96,92,92],'生物':[93,97,94],'政治':[97,98,90]}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df=pd.DataFrame(data,columns=['姓名','选考总分','化学','生物','政治'])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print(df)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2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800" b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>
            <p:custDataLst>
              <p:tags r:id="rId2"/>
            </p:custDataLst>
          </p:nvPr>
        </p:nvCxnSpPr>
        <p:spPr>
          <a:xfrm flipH="1">
            <a:off x="1846580" y="5145405"/>
            <a:ext cx="511175" cy="2273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2266315" y="5160645"/>
            <a:ext cx="400050" cy="107061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>
            <a:off x="4933315" y="4674870"/>
            <a:ext cx="9525" cy="41021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3934460" y="4293235"/>
            <a:ext cx="3599815" cy="3600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478155" y="5372735"/>
            <a:ext cx="1276350" cy="27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/>
              <a:t>index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5158740" y="4735830"/>
            <a:ext cx="2142490" cy="288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/>
              <a:t>设定</a:t>
            </a:r>
            <a:r>
              <a:rPr lang="en-US" altLang="zh-CN" sz="1500" b="1"/>
              <a:t>df</a:t>
            </a:r>
            <a:r>
              <a:rPr lang="zh-CN" altLang="en-US" sz="1500" b="1"/>
              <a:t>中数列的顺序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Ｄ</a:t>
            </a:r>
            <a:r>
              <a:rPr lang="en-US" altLang="zh-CN"/>
              <a:t>ataFrame</a:t>
            </a:r>
            <a:r>
              <a:rPr lang="zh-CN" altLang="en-US"/>
              <a:t>数据框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3" grpId="0" bldLvl="0" animBg="1"/>
      <p:bldP spid="13" grpId="4"/>
      <p:bldP spid="15" grpId="2" bldLvl="0" animBg="1"/>
      <p:bldP spid="15" grpId="6"/>
      <p:bldP spid="23" grpId="1" bldLvl="0" animBg="1"/>
      <p:bldP spid="23" grpId="5"/>
      <p:bldP spid="16" grpId="3" bldLvl="0" animBg="1"/>
      <p:bldP spid="16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42390" y="2276475"/>
            <a:ext cx="7490460" cy="26752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微软雅黑" panose="020B0503020204020204" pitchFamily="34" charset="-122"/>
                <a:cs typeface="+mn-lt"/>
                <a:sym typeface="微软雅黑" panose="020B0503020204020204" pitchFamily="34" charset="-122"/>
              </a:rPr>
              <a:t>整理三位学生的三门选考成绩及总和。</a:t>
            </a: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微软雅黑" panose="020B0503020204020204" pitchFamily="34" charset="-122"/>
                <a:cs typeface="+mn-lt"/>
                <a:sym typeface="微软雅黑" panose="020B0503020204020204" pitchFamily="34" charset="-122"/>
              </a:rPr>
              <a:t>参考：书本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微软雅黑" panose="020B0503020204020204" pitchFamily="34" charset="-122"/>
                <a:cs typeface="+mn-lt"/>
                <a:sym typeface="微软雅黑" panose="020B0503020204020204" pitchFamily="34" charset="-122"/>
              </a:rPr>
              <a:t>p121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微软雅黑" panose="020B0503020204020204" pitchFamily="34" charset="-122"/>
              <a:cs typeface="+mn-lt"/>
              <a:sym typeface="微软雅黑" panose="020B0503020204020204" pitchFamily="34" charset="-122"/>
            </a:endParaRP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j-ea"/>
              <a:cs typeface="+mn-lt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j-ea"/>
              <a:cs typeface="+mn-lt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〖</a:t>
            </a:r>
            <a:r>
              <a:rPr lang="zh-CN" altLang="en-US">
                <a:sym typeface="+mn-ea"/>
              </a:rPr>
              <a:t>学生活动</a:t>
            </a:r>
            <a:r>
              <a:rPr lang="en-US" altLang="zh-CN">
                <a:sym typeface="+mn-ea"/>
              </a:rPr>
              <a:t>2</a:t>
            </a:r>
            <a:r>
              <a:rPr lang="zh-CN" altLang="en-US"/>
              <a:t>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26490" y="1701165"/>
            <a:ext cx="7490460" cy="1336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同学们高中积累下来的考试成绩数据有很多，面对大量的数据，可以先将数据存入到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Excel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等二维数据文件中，方便后期直接读取并处理。如使用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read_excel()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函数，读取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Excel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文件创建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DataFrame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对象。</a:t>
            </a:r>
            <a:endParaRPr lang="zh-CN" altLang="en-US" sz="1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44682" y="1146814"/>
            <a:ext cx="8139178" cy="441964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  <a:lvl2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sz="2500">
                <a:solidFill>
                  <a:schemeClr val="tx1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读取二维数据文件来创建</a:t>
            </a:r>
            <a:r>
              <a:rPr lang="en-US" sz="2500">
                <a:solidFill>
                  <a:schemeClr val="tx1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DataFrame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245235" y="3221990"/>
          <a:ext cx="8711565" cy="132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1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277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 pandas as pd  #导入pandas模块</a:t>
                      </a:r>
                    </a:p>
                    <a:p>
                      <a:pPr indent="0">
                        <a:buNone/>
                      </a:pPr>
                      <a:r>
                        <a:rPr lang="en-US" alt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 pandas as pd</a:t>
                      </a:r>
                    </a:p>
                    <a:p>
                      <a:pPr indent="0">
                        <a:buNone/>
                      </a:pPr>
                      <a:r>
                        <a:rPr lang="en-US" alt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df=</a:t>
                      </a:r>
                      <a:r>
                        <a:rPr lang="en-US" altLang="en-US" sz="1800" b="0" dirty="0" err="1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pd.read_excel</a:t>
                      </a:r>
                      <a:r>
                        <a:rPr lang="en-US" alt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('历次成绩.xlsx')</a:t>
                      </a:r>
                    </a:p>
                    <a:p>
                      <a:pPr indent="0">
                        <a:buNone/>
                      </a:pPr>
                      <a:r>
                        <a:rPr lang="en-US" alt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print(df)</a:t>
                      </a:r>
                    </a:p>
                  </a:txBody>
                  <a:tcPr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43225" y="3797935"/>
            <a:ext cx="1889125" cy="288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921885" y="3963670"/>
            <a:ext cx="6477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62930" y="3797935"/>
            <a:ext cx="404114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同目录下的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文件，包含文件名和扩展名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5" grpId="0" bldLvl="0" animBg="1"/>
      <p:bldP spid="5" grpId="1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Ｄ</a:t>
            </a:r>
            <a:r>
              <a:rPr lang="en-US" altLang="zh-CN"/>
              <a:t>ataFrame</a:t>
            </a:r>
            <a:r>
              <a:rPr lang="zh-CN" altLang="en-US"/>
              <a:t>数据检索：遍历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80" y="2277110"/>
            <a:ext cx="7000875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Ｄ</a:t>
            </a:r>
            <a:r>
              <a:rPr lang="en-US" altLang="zh-CN"/>
              <a:t>ataFrame</a:t>
            </a:r>
            <a:r>
              <a:rPr lang="zh-CN" altLang="en-US"/>
              <a:t>数据检索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0987" y="1844723"/>
            <a:ext cx="7273250" cy="411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df[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条件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示例</a:t>
            </a:r>
            <a:r>
              <a:rPr lang="en-US" altLang="zh-CN" sz="2000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要求：检索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学生姓名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夏山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同学的五次考试成绩。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df[df[</a:t>
            </a:r>
            <a:r>
              <a:rPr lang="zh-CN" altLang="en-US" b="1" spc="200" dirty="0">
                <a:solidFill>
                  <a:srgbClr val="9954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学生姓名</a:t>
            </a:r>
            <a:r>
              <a:rPr lang="zh-CN" altLang="en-US" b="1" spc="200" dirty="0">
                <a:solidFill>
                  <a:srgbClr val="9954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==</a:t>
            </a:r>
            <a:r>
              <a:rPr lang="zh-CN" altLang="en-US" b="1" spc="200" dirty="0">
                <a:solidFill>
                  <a:srgbClr val="9954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'夏山</a:t>
            </a:r>
            <a:r>
              <a:rPr lang="zh-CN" altLang="en-US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']  </a:t>
            </a:r>
          </a:p>
          <a:p>
            <a:pPr>
              <a:lnSpc>
                <a:spcPct val="150000"/>
              </a:lnSpc>
            </a:pPr>
            <a:r>
              <a:rPr lang="zh-CN" altLang="en-US" sz="2000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示例</a:t>
            </a:r>
            <a:r>
              <a:rPr lang="en-US" altLang="zh-CN" sz="2000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要求：检索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数据中数学成绩大于等于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的同学名字和对应考试。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df[df['</a:t>
            </a:r>
            <a:r>
              <a:rPr lang="zh-CN" altLang="en-US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数学</a:t>
            </a:r>
            <a:r>
              <a:rPr lang="en-US" altLang="zh-CN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']&gt;=100]</a:t>
            </a:r>
            <a:r>
              <a:rPr lang="en-US" altLang="zh-CN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['</a:t>
            </a:r>
            <a:r>
              <a:rPr lang="zh-CN" altLang="en-US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学生姓名</a:t>
            </a:r>
            <a:r>
              <a:rPr lang="en-US" altLang="zh-CN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']</a:t>
            </a:r>
            <a:r>
              <a:rPr lang="zh-CN" altLang="en-US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b="1" spc="200" dirty="0">
              <a:solidFill>
                <a:srgbClr val="9954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df[df['</a:t>
            </a:r>
            <a:r>
              <a:rPr lang="zh-CN" altLang="en-US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数学</a:t>
            </a:r>
            <a:r>
              <a:rPr lang="en-US" altLang="zh-CN" b="1" spc="200" dirty="0">
                <a:solidFill>
                  <a:srgbClr val="9954C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']&gt;=100]</a:t>
            </a:r>
            <a:r>
              <a:rPr lang="en-US" altLang="zh-CN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学生姓名</a:t>
            </a:r>
            <a:endParaRPr lang="zh-CN" altLang="en-US" b="1" spc="200" dirty="0">
              <a:solidFill>
                <a:srgbClr val="9954CC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90" y="2204720"/>
            <a:ext cx="784860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35" y="2132965"/>
            <a:ext cx="808228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Ｄ</a:t>
            </a:r>
            <a:r>
              <a:rPr lang="en-US" altLang="zh-CN"/>
              <a:t>ataFrame</a:t>
            </a:r>
            <a:r>
              <a:rPr lang="zh-CN" altLang="en-US"/>
              <a:t>数据统计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2524" y="2060471"/>
          <a:ext cx="77768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31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>
                    <a:solidFill>
                      <a:srgbClr val="A568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56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C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返回非空（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）数据项的数量</a:t>
                      </a:r>
                    </a:p>
                  </a:txBody>
                  <a:tcPr>
                    <a:solidFill>
                      <a:srgbClr val="EA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sum()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mean()</a:t>
                      </a:r>
                    </a:p>
                  </a:txBody>
                  <a:tcPr>
                    <a:solidFill>
                      <a:srgbClr val="EAC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求和、求平均值，通过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axis=0/1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确定行列</a:t>
                      </a:r>
                    </a:p>
                  </a:txBody>
                  <a:tcPr>
                    <a:solidFill>
                      <a:srgbClr val="EA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max()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C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返回最大、最小值</a:t>
                      </a:r>
                    </a:p>
                  </a:txBody>
                  <a:tcPr>
                    <a:solidFill>
                      <a:srgbClr val="EA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C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返回各列的基本描述统计值，包含计数、平均数等等</a:t>
                      </a:r>
                    </a:p>
                  </a:txBody>
                  <a:tcPr>
                    <a:solidFill>
                      <a:srgbClr val="EA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0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groupby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C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对各列或各行中的数据进行分组，然后可对其中每一组数据进行不同的操作</a:t>
                      </a:r>
                    </a:p>
                  </a:txBody>
                  <a:tcPr>
                    <a:solidFill>
                      <a:srgbClr val="EA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sort_values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C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排序，通过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axis=0/1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确定行列，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ascending=True/False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确定升序或降序，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ascending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（升序），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（纵向）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347768" y="980346"/>
            <a:ext cx="11842327" cy="13088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rPr>
              <a:t>追加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rPr>
              <a:t>行</a:t>
            </a:r>
          </a:p>
          <a:p>
            <a:pPr indent="0"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通过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append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()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函数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传入字典数据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可以在最后追加一行数据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77471" y="2564522"/>
            <a:ext cx="10922635" cy="326961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import pandas as pd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data={"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":['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夏语冰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蔡奕凡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姜乐央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':[286,287,276],'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':[96,92,92],'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':[93,97,94],'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政治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':[97,98,90]}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pd.DataFrame</a:t>
            </a: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(data)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data_add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={"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":'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王瑞科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':279,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':92,'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':90,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政治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':97}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df.append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data_add,ignore_index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=True)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print(df)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349673" y="1412776"/>
            <a:ext cx="11842327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通过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append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()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函数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传入DataFrame数据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可以在最后追加几行数据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07368" y="2276872"/>
            <a:ext cx="10922635" cy="373127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import pandas as pd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data={"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":['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夏语冰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蔡奕凡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姜乐央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':[286,287,276],'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':[96,92,92],'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':[93,97,94],'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政治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':[97,98,90]}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pd.DataFrame</a:t>
            </a: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(data)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df_add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=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pd.DataFrame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({"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":['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郑晞童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金琳和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':[280,288],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':[93,99],'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':[97,96],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政治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':[90,93]})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df.append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df_add,ignore_index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=True) #ignore_index=False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print(df)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908368"/>
            <a:ext cx="11144250" cy="795337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  <a:sym typeface="微软雅黑" panose="020B0503020204020204" pitchFamily="34" charset="-122"/>
              </a:rPr>
              <a:t>Series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  <a:sym typeface="微软雅黑" panose="020B0503020204020204" pitchFamily="34" charset="-122"/>
              </a:rPr>
              <a:t>（序列）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74825" y="2061210"/>
            <a:ext cx="7490460" cy="23983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Series</a:t>
            </a:r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是一种</a:t>
            </a:r>
            <a:r>
              <a:rPr 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一维的数据结构</a:t>
            </a:r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，包含一个数组的</a:t>
            </a:r>
            <a:r>
              <a:rPr 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数据</a:t>
            </a:r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和一个与数据关联的</a:t>
            </a:r>
            <a:r>
              <a:rPr 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索引</a:t>
            </a:r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index</a:t>
            </a:r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），索引值默认从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起递增的整数。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列表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、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字典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等可以用来创建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Series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数据结构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。</a:t>
            </a: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320290" y="4157345"/>
          <a:ext cx="6399530" cy="1143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Series</a:t>
                      </a:r>
                      <a:r>
                        <a:rPr lang="zh-CN" altLang="en-US"/>
                        <a:t>的索引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存放的一维数据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67505" y="3725545"/>
            <a:ext cx="182562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600" b="1" dirty="0">
                <a:solidFill>
                  <a:srgbClr val="9954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>
                <a:solidFill>
                  <a:srgbClr val="9954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对象常用属性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5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479376" y="1124744"/>
            <a:ext cx="11861800" cy="13088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增加列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增加列可以通过</a:t>
            </a:r>
            <a:r>
              <a:rPr 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insert()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79376" y="2636912"/>
            <a:ext cx="10922635" cy="326961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import pandas as pd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data={"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":['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夏语冰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蔡奕凡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姜乐央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':[286,287,276],'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':[96,92,92],'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':[93,97,94],'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政治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':[97,98,90]}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pd.DataFrame</a:t>
            </a: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(data)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df['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语文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']=[106,103,98]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df.insert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(loc=5,column='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数学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 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value=[92,96,90])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print(df)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62538" y="908720"/>
            <a:ext cx="12015893" cy="13088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</a:t>
            </a:r>
          </a:p>
          <a:p>
            <a:pPr>
              <a:lnSpc>
                <a:spcPct val="150000"/>
              </a:lnSpc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drop()</a:t>
            </a:r>
            <a:r>
              <a:rPr 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可以删除指定轴上的信息，原来的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DataFrame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数据不会删除。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11786" y="2348880"/>
            <a:ext cx="10922635" cy="419294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import pandas as pd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data={"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":['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夏语冰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蔡奕凡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姜乐央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':[286,287,276],'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':[96,92,92],'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':[93,97,94],'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政治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':[97,98,90]}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pd.DataFrame</a:t>
            </a: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(data)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print(df)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df1=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df.drop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(1)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print(df1)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df2=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df.drop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axis=1)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print(df2)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136371" y="1052736"/>
            <a:ext cx="12051453" cy="19552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修改标签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rename()</a:t>
            </a:r>
            <a:r>
              <a:rPr 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完成行和列索引标签的修改，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参数指定要修改的行标签，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columns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参数指定要修改的列标签。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51384" y="3140968"/>
            <a:ext cx="10922635" cy="280794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import pandas as pd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data={"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":['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夏语冰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蔡奕凡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姜乐央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':[286,287,276],'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':[96,92,92],'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':[93,97,94],'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政治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':[97,98,90]}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pd.DataFrame</a:t>
            </a: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(data)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df.rename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(index={1:2,2:1}, columns={'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':'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score'})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print(df)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333856" y="908591"/>
            <a:ext cx="12051453" cy="13088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800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800" strike="sngStrike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set_value</a:t>
            </a:r>
            <a:r>
              <a:rPr lang="en-US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altLang="en-US" sz="2800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根据行标签和列标签设置单个值。（已经被淘汰）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48869" y="2420759"/>
            <a:ext cx="10922635" cy="373127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import pandas as pd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data={"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":['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夏语冰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蔡奕凡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姜乐央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选考总分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':[286,287,276],'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':[96,92,92],'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':[93,97,94],'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政治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':[97,98,90]}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df=</a:t>
            </a:r>
            <a:r>
              <a:rPr lang="en-US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pd.DataFrame</a:t>
            </a: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(data)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#df.set_value(1,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', 100)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df.at[1, 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化学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 = 100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df['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生物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'] = [95,99,96]</a:t>
            </a:r>
          </a:p>
          <a:p>
            <a:pPr indent="0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print(df)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062480" y="2132330"/>
            <a:ext cx="714629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示例如下：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622300" y="1125220"/>
            <a:ext cx="4413250" cy="375920"/>
          </a:xfrm>
        </p:spPr>
        <p:txBody>
          <a:bodyPr wrap="square"/>
          <a:lstStyle/>
          <a:p>
            <a:pPr algn="l"/>
            <a:r>
              <a:rPr b="1">
                <a:solidFill>
                  <a:srgbClr val="9954CC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en-US" altLang="zh-CN" b="1">
                <a:solidFill>
                  <a:srgbClr val="9954CC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. </a:t>
            </a:r>
            <a:r>
              <a:rPr b="1">
                <a:solidFill>
                  <a:srgbClr val="9954CC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 Series（序列）</a:t>
            </a:r>
            <a:endParaRPr b="1" dirty="0">
              <a:solidFill>
                <a:srgbClr val="9954CC"/>
              </a:solidFill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40000" y="2662555"/>
          <a:ext cx="5104765" cy="329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4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8018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pandas as </a:t>
                      </a:r>
                      <a:r>
                        <a:rPr lang="en-US" sz="1800" b="0" dirty="0" err="1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#</a:t>
                      </a:r>
                      <a:r>
                        <a:rPr lang="en-US" sz="1800" b="0" dirty="0" err="1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导入pandas模块</a:t>
                      </a:r>
                      <a:endParaRPr lang="en-US" sz="1800" b="0" dirty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s1=</a:t>
                      </a:r>
                      <a:r>
                        <a:rPr lang="en-US" sz="1800" b="0" dirty="0" err="1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pd.Series</a:t>
                      </a:r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([286,287,276])</a:t>
                      </a:r>
                      <a:r>
                        <a:rPr lang="zh-CN" alt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#</a:t>
                      </a:r>
                      <a:r>
                        <a:rPr lang="zh-CN" altLang="en-US" sz="180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创建</a:t>
                      </a:r>
                      <a:r>
                        <a:rPr lang="en-US" altLang="zh-CN" sz="180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Series</a:t>
                      </a:r>
                      <a:r>
                        <a:rPr lang="zh-CN" altLang="en-US" sz="180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对象</a:t>
                      </a:r>
                      <a:endParaRPr lang="en-US" sz="1800" b="0" dirty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print(s1)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10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286</a:t>
                      </a:r>
                      <a:endParaRPr lang="en-US" sz="1800" b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</a:t>
                      </a:r>
                      <a:r>
                        <a:rPr lang="en-US" sz="18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</a:t>
                      </a:r>
                      <a:endParaRPr lang="en-US" sz="1800" b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   </a:t>
                      </a:r>
                      <a:r>
                        <a:rPr lang="en-US" sz="18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</a:t>
                      </a:r>
                    </a:p>
                    <a:p>
                      <a:pPr indent="0">
                        <a:buNone/>
                      </a:pPr>
                      <a:endParaRPr lang="en-US" sz="1800" b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>
            <p:custDataLst>
              <p:tags r:id="rId2"/>
            </p:custDataLst>
          </p:nvPr>
        </p:nvCxnSpPr>
        <p:spPr>
          <a:xfrm flipH="1">
            <a:off x="2206625" y="4188460"/>
            <a:ext cx="333375" cy="3206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2540000" y="4188460"/>
            <a:ext cx="309245" cy="9150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>
            <a:off x="3398520" y="4229735"/>
            <a:ext cx="746760" cy="4324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2975610" y="4188460"/>
            <a:ext cx="432435" cy="92900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145280" y="4487545"/>
            <a:ext cx="1893570" cy="288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/>
              <a:t>右列：</a:t>
            </a:r>
            <a:r>
              <a:rPr lang="en-US" altLang="zh-CN" sz="1500" b="1"/>
              <a:t>values</a:t>
            </a: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511810" y="4494530"/>
            <a:ext cx="1619885" cy="27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/>
              <a:t>左列：</a:t>
            </a:r>
            <a:r>
              <a:rPr lang="en-US" altLang="zh-CN" sz="1500" b="1"/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3" grpId="0" bldLvl="0" animBg="1"/>
      <p:bldP spid="13" grpId="4"/>
      <p:bldP spid="15" grpId="2" bldLvl="0" animBg="1"/>
      <p:bldP spid="15" grpId="6"/>
      <p:bldP spid="16" grpId="3" bldLvl="0" animBg="1"/>
      <p:bldP spid="16" grpId="7"/>
      <p:bldP spid="23" grpId="1" bldLvl="0" animBg="1"/>
      <p:bldP spid="23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Ｓ</a:t>
            </a:r>
            <a:r>
              <a:rPr lang="en-US" altLang="zh-CN"/>
              <a:t>eries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46580" y="2060575"/>
            <a:ext cx="676275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与列表不同的是，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，类型可以为字符串型。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826885" y="2593340"/>
          <a:ext cx="1701165" cy="208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选考总分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夏语冰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蔡奕凡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姜乐央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35" y="2593340"/>
            <a:ext cx="4455795" cy="195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通过指定索引的方式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90725" y="2564765"/>
          <a:ext cx="8260715" cy="3148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0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192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pandas as pd  #导入pandas模块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s2=pd.Series([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286,287,276</a:t>
                      </a:r>
                      <a:r>
                        <a:rPr lang="en-US" sz="18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],index=['</a:t>
                      </a:r>
                      <a:r>
                        <a:rPr lang="zh-CN" altLang="en-US" sz="1600">
                          <a:sym typeface="+mn-ea"/>
                        </a:rPr>
                        <a:t>夏语冰</a:t>
                      </a:r>
                      <a:r>
                        <a:rPr lang="en-US" sz="16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lang="zh-CN" altLang="en-US" sz="1600">
                          <a:sym typeface="+mn-ea"/>
                        </a:rPr>
                        <a:t>蔡奕凡</a:t>
                      </a:r>
                      <a:r>
                        <a:rPr lang="en-US" sz="16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lang="zh-CN" altLang="en-US" sz="1600">
                          <a:sym typeface="+mn-ea"/>
                        </a:rPr>
                        <a:t>姜乐央</a:t>
                      </a:r>
                      <a:r>
                        <a:rPr lang="en-US" sz="18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'])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print(s2)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9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夏语冰</a:t>
                      </a:r>
                      <a:r>
                        <a:rPr lang="en-US" sz="18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286</a:t>
                      </a:r>
                      <a:endParaRPr lang="en-US" sz="1800" b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蔡奕凡</a:t>
                      </a:r>
                      <a:r>
                        <a:rPr lang="en-US" sz="1800" b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</a:t>
                      </a:r>
                      <a:endParaRPr lang="en-US" sz="1800" b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姜乐央</a:t>
                      </a:r>
                      <a:r>
                        <a:rPr lang="en-US" sz="1800" b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>
            <p:custDataLst>
              <p:tags r:id="rId2"/>
            </p:custDataLst>
          </p:nvPr>
        </p:nvCxnSpPr>
        <p:spPr>
          <a:xfrm flipH="1">
            <a:off x="1486535" y="3975100"/>
            <a:ext cx="504190" cy="3898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1990725" y="3975100"/>
            <a:ext cx="648335" cy="902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>
            <a:off x="3146425" y="4031615"/>
            <a:ext cx="746760" cy="4324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2713990" y="3959860"/>
            <a:ext cx="432435" cy="9175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3766185" y="4525010"/>
            <a:ext cx="1663065" cy="288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/>
              <a:t>右列：</a:t>
            </a:r>
            <a:r>
              <a:rPr lang="en-US" altLang="zh-CN" sz="1500" b="1"/>
              <a:t>values</a:t>
            </a: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424180" y="4464050"/>
            <a:ext cx="1491615" cy="27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/>
              <a:t>左列：</a:t>
            </a:r>
            <a:r>
              <a:rPr lang="en-US" altLang="zh-CN" sz="1500" b="1"/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4"/>
      <p:bldP spid="15" grpId="2" bldLvl="0" animBg="1"/>
      <p:bldP spid="15" grpId="6"/>
      <p:bldP spid="16" grpId="3" bldLvl="0" animBg="1"/>
      <p:bldP spid="16" grpId="7"/>
      <p:bldP spid="23" grpId="1" bldLvl="0" animBg="1"/>
      <p:bldP spid="23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〖</a:t>
            </a:r>
            <a:r>
              <a:rPr lang="zh-CN" altLang="en-US">
                <a:sym typeface="+mn-ea"/>
              </a:rPr>
              <a:t>学生活动１</a:t>
            </a:r>
            <a:r>
              <a:rPr lang="zh-CN" altLang="en-US"/>
              <a:t>〗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14780" y="2061210"/>
            <a:ext cx="9465945" cy="3228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创建三位同学的选考总分序列，并查阅夏语冰同学的选考总分及求所有同学的选考总分平均值</a:t>
            </a: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微软雅黑" panose="020B0503020204020204" pitchFamily="34" charset="-122"/>
                <a:cs typeface="+mn-lt"/>
                <a:sym typeface="微软雅黑" panose="020B0503020204020204" pitchFamily="34" charset="-122"/>
              </a:rPr>
              <a:t>参考：书本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微软雅黑" panose="020B0503020204020204" pitchFamily="34" charset="-122"/>
                <a:cs typeface="+mn-lt"/>
                <a:sym typeface="微软雅黑" panose="020B0503020204020204" pitchFamily="34" charset="-122"/>
              </a:rPr>
              <a:t>p120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微软雅黑" panose="020B0503020204020204" pitchFamily="34" charset="-122"/>
              <a:cs typeface="+mn-lt"/>
              <a:sym typeface="微软雅黑" panose="020B0503020204020204" pitchFamily="34" charset="-122"/>
            </a:endParaRP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j-ea"/>
              <a:cs typeface="+mn-lt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j-ea"/>
              <a:cs typeface="+mn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95" y="3429000"/>
            <a:ext cx="5464175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Series</a:t>
            </a:r>
            <a:r>
              <a:rPr lang="zh-CN" altLang="en-US"/>
              <a:t>遍历：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80" y="2637155"/>
            <a:ext cx="67722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923" y="980758"/>
            <a:ext cx="11144250" cy="795337"/>
          </a:xfrm>
        </p:spPr>
        <p:txBody>
          <a:bodyPr/>
          <a:lstStyle/>
          <a:p>
            <a:r>
              <a:rPr lang="zh-CN" altLang="en-US" dirty="0"/>
              <a:t>Ｓ</a:t>
            </a:r>
            <a:r>
              <a:rPr lang="en-US" altLang="zh-CN" dirty="0" err="1"/>
              <a:t>eries</a:t>
            </a:r>
            <a:r>
              <a:rPr lang="zh-CN" altLang="en-US" dirty="0"/>
              <a:t>操作总结</a:t>
            </a:r>
            <a:endParaRPr lang="en-US" altLang="zh-CN" dirty="0"/>
          </a:p>
        </p:txBody>
      </p:sp>
      <p:sp>
        <p:nvSpPr>
          <p:cNvPr id="55" name="TextBox 54"/>
          <p:cNvSpPr txBox="1"/>
          <p:nvPr/>
        </p:nvSpPr>
        <p:spPr>
          <a:xfrm>
            <a:off x="478155" y="2132965"/>
            <a:ext cx="11497310" cy="3139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对象的索引（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）和值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(values)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对象的索引（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）或值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(Values)(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：求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s.sum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求平均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s.mean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小帮手　删增减操作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------------------------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修改值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s1[0]=288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s1[“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夏语冰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”]=288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添加元素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s1[“cm”]=288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删除元素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s2=s1.drop([‘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夏语冰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’])  #drop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（）函数不改变原有对象的数据，而是通过返回另一个对象来存放改变后的数据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Ｄ</a:t>
            </a:r>
            <a:r>
              <a:rPr lang="en-US" altLang="zh-CN"/>
              <a:t>ataFrame</a:t>
            </a:r>
            <a:r>
              <a:rPr lang="zh-CN" altLang="en-US"/>
              <a:t>数据框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42390" y="2420620"/>
            <a:ext cx="9554210" cy="19367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DataFrame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是一种类似于关系表的</a:t>
            </a:r>
            <a:r>
              <a:rPr 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表格型数据结构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DataFrame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对象是一个</a:t>
            </a:r>
            <a:r>
              <a:rPr 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二维表格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个索引列（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index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）和若干个数据列组成。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其中，</a:t>
            </a:r>
            <a:r>
              <a:rPr 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每列中的元素类型必须一致，而不同的列可以拥有不同的元素类型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。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7530" y="4642485"/>
          <a:ext cx="639953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属性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DataFrame</a:t>
                      </a:r>
                      <a:r>
                        <a:rPr lang="zh-CN" altLang="en-US"/>
                        <a:t>的行索引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存放各列的列标题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存放的二维数据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74415" y="4285615"/>
            <a:ext cx="233426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600" b="1" dirty="0">
                <a:solidFill>
                  <a:srgbClr val="9954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>
                <a:solidFill>
                  <a:srgbClr val="9954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对象常用属性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5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bad618-5138-4997-9578-5f125524a351}"/>
  <p:tag name="TABLE_ENDDRAG_ORIGIN_RECT" val="45*175"/>
  <p:tag name="TABLE_ENDDRAG_RECT" val="73*91*45*1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12*229"/>
  <p:tag name="TABLE_ENDDRAG_RECT" val="360*162*112*229"/>
  <p:tag name="KSO_WM_UNIT_TABLE_BEAUTIFY" val="smartTable{4101b1cb-9df9-43b9-8290-1424104a2a6c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41fb0bd-4a6d-47db-a3cd-485f1364000a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  <p:tag name="TABLE_ENDDRAG_ORIGIN_RECT" val="715*200"/>
  <p:tag name="TABLE_ENDDRAG_RECT" val="173*283*715*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41fb0bd-4a6d-47db-a3cd-485f1364000a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0"/>
  <p:tag name="TABLE_ENDDRAG_ORIGIN_RECT" val="685*104"/>
  <p:tag name="TABLE_ENDDRAG_RECT" val="98*253*685*1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  <p:tag name="TABLE_ENDDRAG_ORIGIN_RECT" val="401*273"/>
  <p:tag name="TABLE_ENDDRAG_RECT" val="200*209*401*2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1"/>
</p:tagLst>
</file>

<file path=ppt/theme/theme1.xml><?xml version="1.0" encoding="utf-8"?>
<a:theme xmlns:a="http://schemas.openxmlformats.org/drawingml/2006/main" name="2_A000120140530A99PPBG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2_A000120140530A99PPB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幼圆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幼圆" panose="02010509060101010101" pitchFamily="49" charset="-122"/>
          </a:defRPr>
        </a:defPPr>
      </a:lstStyle>
    </a:lnDef>
  </a:objectDefaults>
  <a:extraClrSchemeLst>
    <a:extraClrScheme>
      <a:clrScheme name="A000120140530A99PP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76AA30"/>
        </a:accent1>
        <a:accent2>
          <a:srgbClr val="BED15D"/>
        </a:accent2>
        <a:accent3>
          <a:srgbClr val="FFFFFF"/>
        </a:accent3>
        <a:accent4>
          <a:srgbClr val="404040"/>
        </a:accent4>
        <a:accent5>
          <a:srgbClr val="BDD2AD"/>
        </a:accent5>
        <a:accent6>
          <a:srgbClr val="ACBD53"/>
        </a:accent6>
        <a:hlink>
          <a:srgbClr val="0070C0"/>
        </a:hlink>
        <a:folHlink>
          <a:srgbClr val="7F7F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1708</Words>
  <Application>Microsoft Office PowerPoint</Application>
  <PresentationFormat>自定义</PresentationFormat>
  <Paragraphs>184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2_A000120140530A99PPBG</vt:lpstr>
      <vt:lpstr>PowerPoint 演示文稿</vt:lpstr>
      <vt:lpstr>Series（序列）</vt:lpstr>
      <vt:lpstr>1.  Series（序列）</vt:lpstr>
      <vt:lpstr>Ｓeries</vt:lpstr>
      <vt:lpstr>通过指定索引的方式</vt:lpstr>
      <vt:lpstr>〖学生活动１〗</vt:lpstr>
      <vt:lpstr>Series遍历：</vt:lpstr>
      <vt:lpstr>Ｓeries操作总结</vt:lpstr>
      <vt:lpstr>ＤataFrame数据框</vt:lpstr>
      <vt:lpstr>ＤataFrame数据框</vt:lpstr>
      <vt:lpstr>〖学生活动2〗</vt:lpstr>
      <vt:lpstr>PowerPoint 演示文稿</vt:lpstr>
      <vt:lpstr>ＤataFrame数据检索：遍历</vt:lpstr>
      <vt:lpstr>ＤataFrame数据检索</vt:lpstr>
      <vt:lpstr>排序</vt:lpstr>
      <vt:lpstr>分组</vt:lpstr>
      <vt:lpstr>ＤataFrame数据统计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Microsoft</cp:lastModifiedBy>
  <cp:revision>607</cp:revision>
  <dcterms:created xsi:type="dcterms:W3CDTF">2013-10-30T09:04:00Z</dcterms:created>
  <dcterms:modified xsi:type="dcterms:W3CDTF">2021-12-13T23:58:24Z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C26062BBA5F64C51832827E505D3DE1A</vt:lpwstr>
  </property>
  <property fmtid="{D5CDD505-2E9C-101B-9397-08002B2CF9AE}" pid="3" name="KSOProductBuildVer">
    <vt:lpwstr>2052-11.1.0.11115</vt:lpwstr>
  </property>
</Properties>
</file>