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3044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074686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ar-SA"/>
          </a:p>
        </p:txBody>
      </p:sp>
      <p:sp>
        <p:nvSpPr>
          <p:cNvPr id="3" name="Shape 1"/>
          <p:cNvSpPr/>
          <p:nvPr/>
        </p:nvSpPr>
        <p:spPr>
          <a:xfrm>
            <a:off x="-91440" y="0"/>
            <a:ext cx="14630400" cy="8229600"/>
          </a:xfrm>
          <a:prstGeom prst="rect">
            <a:avLst/>
          </a:prstGeom>
          <a:solidFill>
            <a:srgbClr val="FEF5E7"/>
          </a:solidFill>
          <a:ln/>
        </p:spPr>
        <p:txBody>
          <a:bodyPr/>
          <a:lstStyle/>
          <a:p>
            <a:endParaRPr lang="ar-SA"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8" y="1062633"/>
            <a:ext cx="7477601" cy="2410409"/>
          </a:xfrm>
          <a:prstGeom prst="rect">
            <a:avLst/>
          </a:prstGeom>
          <a:noFill/>
          <a:ln/>
        </p:spPr>
        <p:txBody>
          <a:bodyPr wrap="square" rtlCol="0" anchor="t"/>
          <a:lstStyle/>
          <a:p>
            <a:pPr marL="0" indent="0">
              <a:lnSpc>
                <a:spcPts val="6561"/>
              </a:lnSpc>
              <a:buNone/>
            </a:pPr>
            <a:r>
              <a:rPr lang="en-US" sz="5249" dirty="0">
                <a:solidFill>
                  <a:srgbClr val="38512F"/>
                </a:solidFill>
                <a:latin typeface="Lora" pitchFamily="34" charset="0"/>
                <a:ea typeface="Lora" pitchFamily="34" charset="-122"/>
                <a:cs typeface="Lora" pitchFamily="34" charset="-120"/>
              </a:rPr>
              <a:t>A look into Saudi League transfers data</a:t>
            </a:r>
          </a:p>
          <a:p>
            <a:pPr marL="0" indent="0">
              <a:lnSpc>
                <a:spcPts val="6561"/>
              </a:lnSpc>
              <a:buNone/>
            </a:pPr>
            <a:endParaRPr lang="en-US" sz="5249" dirty="0"/>
          </a:p>
        </p:txBody>
      </p:sp>
      <p:sp>
        <p:nvSpPr>
          <p:cNvPr id="6" name="Text 3"/>
          <p:cNvSpPr/>
          <p:nvPr/>
        </p:nvSpPr>
        <p:spPr>
          <a:xfrm>
            <a:off x="6319599" y="4028956"/>
            <a:ext cx="7477601" cy="605314"/>
          </a:xfrm>
          <a:prstGeom prst="rect">
            <a:avLst/>
          </a:prstGeom>
          <a:noFill/>
          <a:ln/>
        </p:spPr>
        <p:txBody>
          <a:bodyPr wrap="none" rtlCol="0" anchor="t"/>
          <a:lstStyle/>
          <a:p>
            <a:pPr marL="0" indent="0">
              <a:lnSpc>
                <a:spcPts val="2799"/>
              </a:lnSpc>
              <a:buNone/>
            </a:pPr>
            <a:r>
              <a:rPr lang="en-US" sz="1750" b="1" dirty="0">
                <a:solidFill>
                  <a:srgbClr val="38512F"/>
                </a:solidFill>
                <a:latin typeface="Source Sans Pro" pitchFamily="34" charset="0"/>
                <a:ea typeface="Source Sans Pro" pitchFamily="34" charset="-122"/>
                <a:cs typeface="Source Sans Pro" pitchFamily="34" charset="-120"/>
              </a:rPr>
              <a:t>Bader Alhabashi  - BI Analyst</a:t>
            </a:r>
          </a:p>
          <a:p>
            <a:pPr marL="0" indent="0">
              <a:lnSpc>
                <a:spcPts val="2799"/>
              </a:lnSpc>
              <a:buNone/>
            </a:pPr>
            <a:r>
              <a:rPr lang="en-US" sz="1750" b="1" dirty="0">
                <a:solidFill>
                  <a:srgbClr val="38512F"/>
                </a:solidFill>
                <a:latin typeface="Source Sans Pro" pitchFamily="34" charset="0"/>
                <a:ea typeface="Source Sans Pro" pitchFamily="34" charset="-122"/>
                <a:cs typeface="Source Sans Pro" pitchFamily="34" charset="-120"/>
              </a:rPr>
              <a:t> </a:t>
            </a:r>
            <a:endParaRPr lang="en-US" sz="1750" dirty="0"/>
          </a:p>
        </p:txBody>
      </p:sp>
      <p:sp>
        <p:nvSpPr>
          <p:cNvPr id="7" name="Text 4"/>
          <p:cNvSpPr/>
          <p:nvPr/>
        </p:nvSpPr>
        <p:spPr>
          <a:xfrm>
            <a:off x="6319599" y="4634270"/>
            <a:ext cx="7477601" cy="355402"/>
          </a:xfrm>
          <a:prstGeom prst="rect">
            <a:avLst/>
          </a:prstGeom>
          <a:noFill/>
          <a:ln/>
        </p:spPr>
        <p:txBody>
          <a:bodyPr wrap="none" rtlCol="0" anchor="t"/>
          <a:lstStyle/>
          <a:p>
            <a:pPr marL="0" indent="0">
              <a:lnSpc>
                <a:spcPts val="2799"/>
              </a:lnSpc>
              <a:buNone/>
            </a:pPr>
            <a:r>
              <a:rPr lang="en-US" sz="1750" b="1" dirty="0">
                <a:solidFill>
                  <a:srgbClr val="38512F"/>
                </a:solidFill>
                <a:latin typeface="Source Sans Pro" pitchFamily="34" charset="0"/>
                <a:ea typeface="Source Sans Pro" pitchFamily="34" charset="-122"/>
                <a:cs typeface="Source Sans Pro" pitchFamily="34" charset="-120"/>
              </a:rPr>
              <a:t>Mohammed Alsubaie – Data Engineer</a:t>
            </a:r>
            <a:endParaRPr lang="en-US" sz="1750" dirty="0"/>
          </a:p>
        </p:txBody>
      </p:sp>
      <p:sp>
        <p:nvSpPr>
          <p:cNvPr id="8" name="Text 5"/>
          <p:cNvSpPr/>
          <p:nvPr/>
        </p:nvSpPr>
        <p:spPr>
          <a:xfrm>
            <a:off x="6319599" y="5239583"/>
            <a:ext cx="7477601" cy="355402"/>
          </a:xfrm>
          <a:prstGeom prst="rect">
            <a:avLst/>
          </a:prstGeom>
          <a:noFill/>
          <a:ln/>
        </p:spPr>
        <p:txBody>
          <a:bodyPr wrap="none" rtlCol="0" anchor="t"/>
          <a:lstStyle/>
          <a:p>
            <a:pPr marL="0" indent="0">
              <a:lnSpc>
                <a:spcPts val="2799"/>
              </a:lnSpc>
              <a:buNone/>
            </a:pPr>
            <a:r>
              <a:rPr lang="en-US" sz="1750" b="1" dirty="0">
                <a:solidFill>
                  <a:srgbClr val="38512F"/>
                </a:solidFill>
                <a:latin typeface="Source Sans Pro" pitchFamily="34" charset="0"/>
                <a:ea typeface="Source Sans Pro" pitchFamily="34" charset="-122"/>
                <a:cs typeface="Source Sans Pro" pitchFamily="34" charset="-120"/>
              </a:rPr>
              <a:t>Anas Alwohaib – BI Developer &amp; Analyst</a:t>
            </a:r>
            <a:endParaRPr lang="en-US" sz="1750" dirty="0"/>
          </a:p>
        </p:txBody>
      </p:sp>
      <p:sp>
        <p:nvSpPr>
          <p:cNvPr id="9" name="Text 6"/>
          <p:cNvSpPr/>
          <p:nvPr/>
        </p:nvSpPr>
        <p:spPr>
          <a:xfrm>
            <a:off x="6319599" y="5844897"/>
            <a:ext cx="7477601" cy="355402"/>
          </a:xfrm>
          <a:prstGeom prst="rect">
            <a:avLst/>
          </a:prstGeom>
          <a:noFill/>
          <a:ln/>
        </p:spPr>
        <p:txBody>
          <a:bodyPr wrap="none" rtlCol="0" anchor="t"/>
          <a:lstStyle/>
          <a:p>
            <a:pPr marL="0" indent="0">
              <a:lnSpc>
                <a:spcPts val="2799"/>
              </a:lnSpc>
              <a:buNone/>
            </a:pPr>
            <a:r>
              <a:rPr lang="en-US" sz="1750" b="1" dirty="0">
                <a:solidFill>
                  <a:srgbClr val="38512F"/>
                </a:solidFill>
                <a:latin typeface="Source Sans Pro" pitchFamily="34" charset="0"/>
                <a:ea typeface="Source Sans Pro" pitchFamily="34" charset="-122"/>
                <a:cs typeface="Source Sans Pro" pitchFamily="34" charset="-120"/>
              </a:rPr>
              <a:t>Adel Al Wayili - Statistician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ar-SA"/>
          </a:p>
        </p:txBody>
      </p:sp>
      <p:sp>
        <p:nvSpPr>
          <p:cNvPr id="3" name="Shape 1"/>
          <p:cNvSpPr/>
          <p:nvPr/>
        </p:nvSpPr>
        <p:spPr>
          <a:xfrm>
            <a:off x="0" y="0"/>
            <a:ext cx="14630400" cy="8229600"/>
          </a:xfrm>
          <a:prstGeom prst="rect">
            <a:avLst/>
          </a:prstGeom>
          <a:solidFill>
            <a:srgbClr val="FEF5E7"/>
          </a:solidFill>
          <a:ln/>
        </p:spPr>
        <p:txBody>
          <a:bodyPr/>
          <a:lstStyle/>
          <a:p>
            <a:endParaRPr lang="ar-SA"/>
          </a:p>
        </p:txBody>
      </p:sp>
      <p:sp>
        <p:nvSpPr>
          <p:cNvPr id="4" name="Text 2"/>
          <p:cNvSpPr/>
          <p:nvPr/>
        </p:nvSpPr>
        <p:spPr>
          <a:xfrm>
            <a:off x="2348389" y="896183"/>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Agenda</a:t>
            </a:r>
            <a:endParaRPr lang="en-US" sz="4374" dirty="0"/>
          </a:p>
        </p:txBody>
      </p:sp>
      <p:sp>
        <p:nvSpPr>
          <p:cNvPr id="5" name="Shape 3"/>
          <p:cNvSpPr/>
          <p:nvPr/>
        </p:nvSpPr>
        <p:spPr>
          <a:xfrm>
            <a:off x="2667833" y="2034897"/>
            <a:ext cx="27742" cy="5298519"/>
          </a:xfrm>
          <a:prstGeom prst="rect">
            <a:avLst/>
          </a:prstGeom>
          <a:solidFill>
            <a:srgbClr val="38512F"/>
          </a:solidFill>
          <a:ln/>
        </p:spPr>
        <p:txBody>
          <a:bodyPr/>
          <a:lstStyle/>
          <a:p>
            <a:endParaRPr lang="ar-SA"/>
          </a:p>
        </p:txBody>
      </p:sp>
      <p:sp>
        <p:nvSpPr>
          <p:cNvPr id="6" name="Shape 4"/>
          <p:cNvSpPr/>
          <p:nvPr/>
        </p:nvSpPr>
        <p:spPr>
          <a:xfrm>
            <a:off x="2931616" y="2444532"/>
            <a:ext cx="777597" cy="27742"/>
          </a:xfrm>
          <a:prstGeom prst="rect">
            <a:avLst/>
          </a:prstGeom>
          <a:solidFill>
            <a:srgbClr val="38512F"/>
          </a:solidFill>
          <a:ln/>
        </p:spPr>
        <p:txBody>
          <a:bodyPr/>
          <a:lstStyle/>
          <a:p>
            <a:endParaRPr lang="ar-SA"/>
          </a:p>
        </p:txBody>
      </p:sp>
      <p:sp>
        <p:nvSpPr>
          <p:cNvPr id="7" name="Shape 5"/>
          <p:cNvSpPr/>
          <p:nvPr/>
        </p:nvSpPr>
        <p:spPr>
          <a:xfrm>
            <a:off x="2431673" y="2208490"/>
            <a:ext cx="499943" cy="499943"/>
          </a:xfrm>
          <a:prstGeom prst="roundRect">
            <a:avLst>
              <a:gd name="adj" fmla="val 13333"/>
            </a:avLst>
          </a:prstGeom>
          <a:solidFill>
            <a:srgbClr val="F6E9D5"/>
          </a:solidFill>
          <a:ln/>
        </p:spPr>
        <p:txBody>
          <a:bodyPr/>
          <a:lstStyle/>
          <a:p>
            <a:endParaRPr lang="ar-SA"/>
          </a:p>
        </p:txBody>
      </p:sp>
      <p:sp>
        <p:nvSpPr>
          <p:cNvPr id="8" name="Text 6"/>
          <p:cNvSpPr/>
          <p:nvPr/>
        </p:nvSpPr>
        <p:spPr>
          <a:xfrm>
            <a:off x="2620625" y="2250162"/>
            <a:ext cx="12192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1</a:t>
            </a:r>
            <a:endParaRPr lang="en-US" sz="2624" dirty="0"/>
          </a:p>
        </p:txBody>
      </p:sp>
      <p:sp>
        <p:nvSpPr>
          <p:cNvPr id="9" name="Text 7"/>
          <p:cNvSpPr/>
          <p:nvPr/>
        </p:nvSpPr>
        <p:spPr>
          <a:xfrm>
            <a:off x="3903702" y="2257068"/>
            <a:ext cx="2221944"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Dataset</a:t>
            </a:r>
            <a:endParaRPr lang="en-US" sz="2187" dirty="0"/>
          </a:p>
        </p:txBody>
      </p:sp>
      <p:sp>
        <p:nvSpPr>
          <p:cNvPr id="10" name="Text 8"/>
          <p:cNvSpPr/>
          <p:nvPr/>
        </p:nvSpPr>
        <p:spPr>
          <a:xfrm>
            <a:off x="3903702" y="2737485"/>
            <a:ext cx="8378190"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information about the dataset; fields, records..etc</a:t>
            </a:r>
            <a:endParaRPr lang="en-US" sz="1750" dirty="0"/>
          </a:p>
        </p:txBody>
      </p:sp>
      <p:sp>
        <p:nvSpPr>
          <p:cNvPr id="11" name="Shape 9"/>
          <p:cNvSpPr/>
          <p:nvPr/>
        </p:nvSpPr>
        <p:spPr>
          <a:xfrm>
            <a:off x="2931616" y="3946862"/>
            <a:ext cx="777597" cy="27742"/>
          </a:xfrm>
          <a:prstGeom prst="rect">
            <a:avLst/>
          </a:prstGeom>
          <a:solidFill>
            <a:srgbClr val="38512F"/>
          </a:solidFill>
          <a:ln/>
        </p:spPr>
        <p:txBody>
          <a:bodyPr/>
          <a:lstStyle/>
          <a:p>
            <a:endParaRPr lang="ar-SA"/>
          </a:p>
        </p:txBody>
      </p:sp>
      <p:sp>
        <p:nvSpPr>
          <p:cNvPr id="12" name="Shape 10"/>
          <p:cNvSpPr/>
          <p:nvPr/>
        </p:nvSpPr>
        <p:spPr>
          <a:xfrm>
            <a:off x="2431673" y="3710821"/>
            <a:ext cx="499943" cy="499943"/>
          </a:xfrm>
          <a:prstGeom prst="roundRect">
            <a:avLst>
              <a:gd name="adj" fmla="val 13333"/>
            </a:avLst>
          </a:prstGeom>
          <a:solidFill>
            <a:srgbClr val="F6E9D5"/>
          </a:solidFill>
          <a:ln/>
        </p:spPr>
        <p:txBody>
          <a:bodyPr/>
          <a:lstStyle/>
          <a:p>
            <a:endParaRPr lang="ar-SA"/>
          </a:p>
        </p:txBody>
      </p:sp>
      <p:sp>
        <p:nvSpPr>
          <p:cNvPr id="13" name="Text 11"/>
          <p:cNvSpPr/>
          <p:nvPr/>
        </p:nvSpPr>
        <p:spPr>
          <a:xfrm>
            <a:off x="2593955" y="3752493"/>
            <a:ext cx="17526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2</a:t>
            </a:r>
            <a:endParaRPr lang="en-US" sz="2624" dirty="0"/>
          </a:p>
        </p:txBody>
      </p:sp>
      <p:sp>
        <p:nvSpPr>
          <p:cNvPr id="14" name="Text 12"/>
          <p:cNvSpPr/>
          <p:nvPr/>
        </p:nvSpPr>
        <p:spPr>
          <a:xfrm>
            <a:off x="3903702" y="3759398"/>
            <a:ext cx="2221944"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Persona</a:t>
            </a:r>
            <a:endParaRPr lang="en-US" sz="2187" dirty="0"/>
          </a:p>
        </p:txBody>
      </p:sp>
      <p:sp>
        <p:nvSpPr>
          <p:cNvPr id="15" name="Text 13"/>
          <p:cNvSpPr/>
          <p:nvPr/>
        </p:nvSpPr>
        <p:spPr>
          <a:xfrm>
            <a:off x="3903702" y="4239816"/>
            <a:ext cx="8378190"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purpose or the person for whom we will create the presentation.</a:t>
            </a:r>
            <a:endParaRPr lang="en-US" sz="1750" dirty="0"/>
          </a:p>
        </p:txBody>
      </p:sp>
      <p:sp>
        <p:nvSpPr>
          <p:cNvPr id="16" name="Shape 14"/>
          <p:cNvSpPr/>
          <p:nvPr/>
        </p:nvSpPr>
        <p:spPr>
          <a:xfrm>
            <a:off x="2931616" y="5449193"/>
            <a:ext cx="777597" cy="27742"/>
          </a:xfrm>
          <a:prstGeom prst="rect">
            <a:avLst/>
          </a:prstGeom>
          <a:solidFill>
            <a:srgbClr val="38512F"/>
          </a:solidFill>
          <a:ln/>
        </p:spPr>
        <p:txBody>
          <a:bodyPr/>
          <a:lstStyle/>
          <a:p>
            <a:endParaRPr lang="ar-SA"/>
          </a:p>
        </p:txBody>
      </p:sp>
      <p:sp>
        <p:nvSpPr>
          <p:cNvPr id="17" name="Shape 15"/>
          <p:cNvSpPr/>
          <p:nvPr/>
        </p:nvSpPr>
        <p:spPr>
          <a:xfrm>
            <a:off x="2431673" y="5213152"/>
            <a:ext cx="499943" cy="499943"/>
          </a:xfrm>
          <a:prstGeom prst="roundRect">
            <a:avLst>
              <a:gd name="adj" fmla="val 13333"/>
            </a:avLst>
          </a:prstGeom>
          <a:solidFill>
            <a:srgbClr val="F6E9D5"/>
          </a:solidFill>
          <a:ln/>
        </p:spPr>
        <p:txBody>
          <a:bodyPr/>
          <a:lstStyle/>
          <a:p>
            <a:endParaRPr lang="ar-SA"/>
          </a:p>
        </p:txBody>
      </p:sp>
      <p:sp>
        <p:nvSpPr>
          <p:cNvPr id="18" name="Text 16"/>
          <p:cNvSpPr/>
          <p:nvPr/>
        </p:nvSpPr>
        <p:spPr>
          <a:xfrm>
            <a:off x="2590145" y="5254823"/>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3</a:t>
            </a:r>
            <a:endParaRPr lang="en-US" sz="2624" dirty="0"/>
          </a:p>
        </p:txBody>
      </p:sp>
      <p:sp>
        <p:nvSpPr>
          <p:cNvPr id="19" name="Text 17"/>
          <p:cNvSpPr/>
          <p:nvPr/>
        </p:nvSpPr>
        <p:spPr>
          <a:xfrm>
            <a:off x="3903702" y="5261729"/>
            <a:ext cx="2221944"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Dashboard</a:t>
            </a:r>
            <a:endParaRPr lang="en-US" sz="2187" dirty="0"/>
          </a:p>
        </p:txBody>
      </p:sp>
      <p:sp>
        <p:nvSpPr>
          <p:cNvPr id="20" name="Text 18"/>
          <p:cNvSpPr/>
          <p:nvPr/>
        </p:nvSpPr>
        <p:spPr>
          <a:xfrm>
            <a:off x="3903702" y="5742146"/>
            <a:ext cx="8378190"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general overview of the dashboard designed for the persona.</a:t>
            </a:r>
            <a:endParaRPr lang="en-US" sz="1750" dirty="0"/>
          </a:p>
        </p:txBody>
      </p:sp>
      <p:sp>
        <p:nvSpPr>
          <p:cNvPr id="21" name="Shape 19"/>
          <p:cNvSpPr/>
          <p:nvPr/>
        </p:nvSpPr>
        <p:spPr>
          <a:xfrm>
            <a:off x="2931616" y="6951524"/>
            <a:ext cx="777597" cy="27742"/>
          </a:xfrm>
          <a:prstGeom prst="rect">
            <a:avLst/>
          </a:prstGeom>
          <a:solidFill>
            <a:srgbClr val="38512F"/>
          </a:solidFill>
          <a:ln/>
        </p:spPr>
        <p:txBody>
          <a:bodyPr/>
          <a:lstStyle/>
          <a:p>
            <a:endParaRPr lang="ar-SA"/>
          </a:p>
        </p:txBody>
      </p:sp>
      <p:sp>
        <p:nvSpPr>
          <p:cNvPr id="22" name="Shape 20"/>
          <p:cNvSpPr/>
          <p:nvPr/>
        </p:nvSpPr>
        <p:spPr>
          <a:xfrm>
            <a:off x="2431673" y="6715482"/>
            <a:ext cx="499943" cy="499943"/>
          </a:xfrm>
          <a:prstGeom prst="roundRect">
            <a:avLst>
              <a:gd name="adj" fmla="val 13333"/>
            </a:avLst>
          </a:prstGeom>
          <a:solidFill>
            <a:srgbClr val="F6E9D5"/>
          </a:solidFill>
          <a:ln/>
        </p:spPr>
        <p:txBody>
          <a:bodyPr/>
          <a:lstStyle/>
          <a:p>
            <a:endParaRPr lang="ar-SA"/>
          </a:p>
        </p:txBody>
      </p:sp>
      <p:sp>
        <p:nvSpPr>
          <p:cNvPr id="23" name="Text 21"/>
          <p:cNvSpPr/>
          <p:nvPr/>
        </p:nvSpPr>
        <p:spPr>
          <a:xfrm>
            <a:off x="2590145" y="6757154"/>
            <a:ext cx="182880" cy="416481"/>
          </a:xfrm>
          <a:prstGeom prst="rect">
            <a:avLst/>
          </a:prstGeom>
          <a:noFill/>
          <a:ln/>
        </p:spPr>
        <p:txBody>
          <a:bodyPr wrap="none" rtlCol="0" anchor="t"/>
          <a:lstStyle/>
          <a:p>
            <a:pPr marL="0" indent="0" algn="ctr">
              <a:lnSpc>
                <a:spcPts val="3281"/>
              </a:lnSpc>
              <a:buNone/>
            </a:pPr>
            <a:r>
              <a:rPr lang="en-US" sz="2624" dirty="0">
                <a:solidFill>
                  <a:srgbClr val="38512F"/>
                </a:solidFill>
                <a:latin typeface="Lora" pitchFamily="34" charset="0"/>
                <a:ea typeface="Lora" pitchFamily="34" charset="-122"/>
                <a:cs typeface="Lora" pitchFamily="34" charset="-120"/>
              </a:rPr>
              <a:t>4</a:t>
            </a:r>
            <a:endParaRPr lang="en-US" sz="2624" dirty="0"/>
          </a:p>
        </p:txBody>
      </p:sp>
      <p:sp>
        <p:nvSpPr>
          <p:cNvPr id="24" name="Text 22"/>
          <p:cNvSpPr/>
          <p:nvPr/>
        </p:nvSpPr>
        <p:spPr>
          <a:xfrm>
            <a:off x="3903702" y="6764060"/>
            <a:ext cx="2221944"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Filter</a:t>
            </a: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ar-SA"/>
          </a:p>
        </p:txBody>
      </p:sp>
      <p:sp>
        <p:nvSpPr>
          <p:cNvPr id="3" name="Shape 1"/>
          <p:cNvSpPr/>
          <p:nvPr/>
        </p:nvSpPr>
        <p:spPr>
          <a:xfrm>
            <a:off x="0" y="0"/>
            <a:ext cx="14630400" cy="8229600"/>
          </a:xfrm>
          <a:prstGeom prst="rect">
            <a:avLst/>
          </a:prstGeom>
          <a:solidFill>
            <a:srgbClr val="FEF5E7"/>
          </a:solidFill>
          <a:ln/>
        </p:spPr>
        <p:txBody>
          <a:bodyPr/>
          <a:lstStyle/>
          <a:p>
            <a:endParaRPr lang="ar-SA"/>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26873" y="935498"/>
            <a:ext cx="3555087" cy="555427"/>
          </a:xfrm>
          <a:prstGeom prst="rect">
            <a:avLst/>
          </a:prstGeom>
          <a:noFill/>
          <a:ln/>
        </p:spPr>
        <p:txBody>
          <a:bodyPr wrap="none" rtlCol="0" anchor="t"/>
          <a:lstStyle/>
          <a:p>
            <a:pPr marL="0" indent="0">
              <a:lnSpc>
                <a:spcPts val="4374"/>
              </a:lnSpc>
              <a:buNone/>
            </a:pPr>
            <a:r>
              <a:rPr lang="en-US" sz="3499" dirty="0">
                <a:solidFill>
                  <a:srgbClr val="38512F"/>
                </a:solidFill>
                <a:latin typeface="Lora" pitchFamily="34" charset="0"/>
                <a:ea typeface="Lora" pitchFamily="34" charset="-122"/>
                <a:cs typeface="Lora" pitchFamily="34" charset="-120"/>
              </a:rPr>
              <a:t>Dataset</a:t>
            </a:r>
            <a:endParaRPr lang="en-US" sz="3499" dirty="0"/>
          </a:p>
        </p:txBody>
      </p:sp>
      <p:sp>
        <p:nvSpPr>
          <p:cNvPr id="6" name="Text 3"/>
          <p:cNvSpPr/>
          <p:nvPr/>
        </p:nvSpPr>
        <p:spPr>
          <a:xfrm>
            <a:off x="726873" y="1668534"/>
            <a:ext cx="7477601"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The dataset contains information about all transfer details in the Saudi League from 2000 to 2023, including costs, transfer movements, and other relevant information.</a:t>
            </a:r>
            <a:endParaRPr lang="en-US" sz="1750" dirty="0"/>
          </a:p>
        </p:txBody>
      </p:sp>
      <p:pic>
        <p:nvPicPr>
          <p:cNvPr id="9" name="صورة 8">
            <a:extLst>
              <a:ext uri="{FF2B5EF4-FFF2-40B4-BE49-F238E27FC236}">
                <a16:creationId xmlns:a16="http://schemas.microsoft.com/office/drawing/2014/main" id="{C7CE22AC-28A6-7DBA-F53E-F238C032EC89}"/>
              </a:ext>
            </a:extLst>
          </p:cNvPr>
          <p:cNvPicPr>
            <a:picLocks noChangeAspect="1"/>
          </p:cNvPicPr>
          <p:nvPr/>
        </p:nvPicPr>
        <p:blipFill rotWithShape="1">
          <a:blip r:embed="rId4"/>
          <a:srcRect l="8430" t="25581" b="9173"/>
          <a:stretch/>
        </p:blipFill>
        <p:spPr>
          <a:xfrm>
            <a:off x="223284" y="3776923"/>
            <a:ext cx="8314660" cy="40100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ar-SA"/>
          </a:p>
        </p:txBody>
      </p:sp>
      <p:sp>
        <p:nvSpPr>
          <p:cNvPr id="3" name="Shape 1"/>
          <p:cNvSpPr/>
          <p:nvPr/>
        </p:nvSpPr>
        <p:spPr>
          <a:xfrm>
            <a:off x="0" y="0"/>
            <a:ext cx="14630400" cy="8229600"/>
          </a:xfrm>
          <a:prstGeom prst="rect">
            <a:avLst/>
          </a:prstGeom>
          <a:solidFill>
            <a:srgbClr val="FEF5E7"/>
          </a:solidFill>
          <a:ln/>
        </p:spPr>
        <p:txBody>
          <a:bodyPr/>
          <a:lstStyle/>
          <a:p>
            <a:endParaRPr lang="ar-SA"/>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01327"/>
            <a:ext cx="3555087" cy="555427"/>
          </a:xfrm>
          <a:prstGeom prst="rect">
            <a:avLst/>
          </a:prstGeom>
          <a:noFill/>
          <a:ln/>
        </p:spPr>
        <p:txBody>
          <a:bodyPr wrap="none" rtlCol="0" anchor="t"/>
          <a:lstStyle/>
          <a:p>
            <a:pPr marL="0" indent="0">
              <a:lnSpc>
                <a:spcPts val="4374"/>
              </a:lnSpc>
              <a:buNone/>
            </a:pPr>
            <a:r>
              <a:rPr lang="en-US" sz="3499" dirty="0">
                <a:solidFill>
                  <a:srgbClr val="38512F"/>
                </a:solidFill>
                <a:latin typeface="Lora" pitchFamily="34" charset="0"/>
                <a:ea typeface="Lora" pitchFamily="34" charset="-122"/>
                <a:cs typeface="Lora" pitchFamily="34" charset="-120"/>
              </a:rPr>
              <a:t>Persona</a:t>
            </a:r>
            <a:endParaRPr lang="en-US" sz="3499" dirty="0"/>
          </a:p>
        </p:txBody>
      </p:sp>
      <p:sp>
        <p:nvSpPr>
          <p:cNvPr id="6" name="Text 3"/>
          <p:cNvSpPr/>
          <p:nvPr/>
        </p:nvSpPr>
        <p:spPr>
          <a:xfrm>
            <a:off x="833199" y="3806666"/>
            <a:ext cx="7477601" cy="1421606"/>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This presentation has been created for a manager at the PIF to assess the overall situation regarding transfers in the Saudi League. It requires general statistics, and based on the results, decisions will be made to determine the approach for future support for the clubs.</a:t>
            </a:r>
            <a:endParaRPr lang="en-US" sz="1750" dirty="0"/>
          </a:p>
        </p:txBody>
      </p:sp>
      <p:pic>
        <p:nvPicPr>
          <p:cNvPr id="7" name="Picture 6">
            <a:extLst>
              <a:ext uri="{FF2B5EF4-FFF2-40B4-BE49-F238E27FC236}">
                <a16:creationId xmlns:a16="http://schemas.microsoft.com/office/drawing/2014/main" id="{6D97E06A-73F9-3365-675D-786A9483DE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6096" y="410218"/>
            <a:ext cx="2304704" cy="29820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ar-SA"/>
          </a:p>
        </p:txBody>
      </p:sp>
      <p:sp>
        <p:nvSpPr>
          <p:cNvPr id="3" name="Shape 1"/>
          <p:cNvSpPr/>
          <p:nvPr/>
        </p:nvSpPr>
        <p:spPr>
          <a:xfrm>
            <a:off x="0" y="0"/>
            <a:ext cx="14630400" cy="8229600"/>
          </a:xfrm>
          <a:prstGeom prst="rect">
            <a:avLst/>
          </a:prstGeom>
          <a:solidFill>
            <a:srgbClr val="FEF5E7"/>
          </a:solidFill>
          <a:ln/>
        </p:spPr>
        <p:txBody>
          <a:bodyPr/>
          <a:lstStyle/>
          <a:p>
            <a:endParaRPr lang="ar-SA"/>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01327"/>
            <a:ext cx="3555087" cy="555427"/>
          </a:xfrm>
          <a:prstGeom prst="rect">
            <a:avLst/>
          </a:prstGeom>
          <a:noFill/>
          <a:ln/>
        </p:spPr>
        <p:txBody>
          <a:bodyPr wrap="none" rtlCol="0" anchor="t"/>
          <a:lstStyle/>
          <a:p>
            <a:pPr marL="0" indent="0">
              <a:lnSpc>
                <a:spcPts val="4374"/>
              </a:lnSpc>
              <a:buNone/>
            </a:pPr>
            <a:r>
              <a:rPr lang="en-US" sz="3499" dirty="0">
                <a:solidFill>
                  <a:srgbClr val="38512F"/>
                </a:solidFill>
                <a:latin typeface="Lora" pitchFamily="34" charset="0"/>
              </a:rPr>
              <a:t>Our Goal</a:t>
            </a:r>
            <a:endParaRPr lang="en-US" sz="3499" dirty="0"/>
          </a:p>
        </p:txBody>
      </p:sp>
      <p:sp>
        <p:nvSpPr>
          <p:cNvPr id="6" name="Text 3"/>
          <p:cNvSpPr/>
          <p:nvPr/>
        </p:nvSpPr>
        <p:spPr>
          <a:xfrm>
            <a:off x="833199" y="3806666"/>
            <a:ext cx="7477601" cy="1421606"/>
          </a:xfrm>
          <a:prstGeom prst="rect">
            <a:avLst/>
          </a:prstGeom>
          <a:noFill/>
          <a:ln/>
        </p:spPr>
        <p:txBody>
          <a:bodyPr wrap="square" rtlCol="0" anchor="t"/>
          <a:lstStyle/>
          <a:p>
            <a:pPr marL="0" indent="0" algn="just">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In the future we will build a Data Warehouse for Saudi league transfers including Players stats and all the transfer details.</a:t>
            </a:r>
            <a:endParaRPr lang="en-US" sz="1750" dirty="0"/>
          </a:p>
        </p:txBody>
      </p:sp>
      <p:pic>
        <p:nvPicPr>
          <p:cNvPr id="9" name="Picture 8" descr="A logo for a data warehouse&#10;&#10;Description automatically generated">
            <a:extLst>
              <a:ext uri="{FF2B5EF4-FFF2-40B4-BE49-F238E27FC236}">
                <a16:creationId xmlns:a16="http://schemas.microsoft.com/office/drawing/2014/main" id="{4598C5E4-4F83-E9F4-54D0-67DA02C592D4}"/>
              </a:ext>
            </a:extLst>
          </p:cNvPr>
          <p:cNvPicPr>
            <a:picLocks noChangeAspect="1"/>
          </p:cNvPicPr>
          <p:nvPr/>
        </p:nvPicPr>
        <p:blipFill>
          <a:blip r:embed="rId4"/>
          <a:stretch>
            <a:fillRect/>
          </a:stretch>
        </p:blipFill>
        <p:spPr>
          <a:xfrm>
            <a:off x="5486401" y="985283"/>
            <a:ext cx="2824399" cy="2353339"/>
          </a:xfrm>
          <a:prstGeom prst="rect">
            <a:avLst/>
          </a:prstGeom>
        </p:spPr>
      </p:pic>
    </p:spTree>
    <p:extLst>
      <p:ext uri="{BB962C8B-B14F-4D97-AF65-F5344CB8AC3E}">
        <p14:creationId xmlns:p14="http://schemas.microsoft.com/office/powerpoint/2010/main" val="251890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ar-SA"/>
          </a:p>
        </p:txBody>
      </p:sp>
      <p:sp>
        <p:nvSpPr>
          <p:cNvPr id="3" name="Shape 1"/>
          <p:cNvSpPr/>
          <p:nvPr/>
        </p:nvSpPr>
        <p:spPr>
          <a:xfrm>
            <a:off x="0" y="0"/>
            <a:ext cx="14630400" cy="8229600"/>
          </a:xfrm>
          <a:prstGeom prst="rect">
            <a:avLst/>
          </a:prstGeom>
          <a:solidFill>
            <a:srgbClr val="FEF5E7"/>
          </a:solidFill>
          <a:ln/>
        </p:spPr>
        <p:txBody>
          <a:bodyPr/>
          <a:lstStyle/>
          <a:p>
            <a:endParaRPr lang="ar-SA"/>
          </a:p>
        </p:txBody>
      </p:sp>
      <p:sp>
        <p:nvSpPr>
          <p:cNvPr id="4" name="Text 2"/>
          <p:cNvSpPr/>
          <p:nvPr/>
        </p:nvSpPr>
        <p:spPr>
          <a:xfrm>
            <a:off x="785403" y="345491"/>
            <a:ext cx="4443889" cy="694373"/>
          </a:xfrm>
          <a:prstGeom prst="rect">
            <a:avLst/>
          </a:prstGeom>
          <a:noFill/>
          <a:ln/>
        </p:spPr>
        <p:txBody>
          <a:bodyPr wrap="none" rtlCol="0" anchor="t"/>
          <a:lstStyle/>
          <a:p>
            <a:pPr marL="0" indent="0">
              <a:lnSpc>
                <a:spcPts val="5468"/>
              </a:lnSpc>
              <a:buNone/>
            </a:pPr>
            <a:r>
              <a:rPr lang="en-US" sz="4374" dirty="0">
                <a:solidFill>
                  <a:srgbClr val="38512F"/>
                </a:solidFill>
                <a:latin typeface="Lora" pitchFamily="34" charset="0"/>
                <a:ea typeface="Lora" pitchFamily="34" charset="-122"/>
                <a:cs typeface="Lora" pitchFamily="34" charset="-120"/>
              </a:rPr>
              <a:t>Dashboard</a:t>
            </a:r>
            <a:endParaRPr lang="en-US" sz="4374" dirty="0"/>
          </a:p>
        </p:txBody>
      </p:sp>
      <p:pic>
        <p:nvPicPr>
          <p:cNvPr id="6" name="Picture 5" descr="A screenshot of a graph&#10;&#10;Description automatically generated">
            <a:extLst>
              <a:ext uri="{FF2B5EF4-FFF2-40B4-BE49-F238E27FC236}">
                <a16:creationId xmlns:a16="http://schemas.microsoft.com/office/drawing/2014/main" id="{38897DD2-FE92-5D59-0974-83CE6463C851}"/>
              </a:ext>
            </a:extLst>
          </p:cNvPr>
          <p:cNvPicPr>
            <a:picLocks noChangeAspect="1"/>
          </p:cNvPicPr>
          <p:nvPr/>
        </p:nvPicPr>
        <p:blipFill>
          <a:blip r:embed="rId3"/>
          <a:stretch>
            <a:fillRect/>
          </a:stretch>
        </p:blipFill>
        <p:spPr>
          <a:xfrm>
            <a:off x="0" y="0"/>
            <a:ext cx="14630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182</Words>
  <Application>Microsoft Office PowerPoint</Application>
  <PresentationFormat>Custom</PresentationFormat>
  <Paragraphs>31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انس الوهيب</cp:lastModifiedBy>
  <cp:revision>9</cp:revision>
  <dcterms:created xsi:type="dcterms:W3CDTF">2023-12-28T14:15:33Z</dcterms:created>
  <dcterms:modified xsi:type="dcterms:W3CDTF">2024-07-01T22:57:03Z</dcterms:modified>
</cp:coreProperties>
</file>