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9144000" cy="51435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iiY/c5w3vSjYUdIyG2xxrnc20d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customschemas.google.com/relationships/presentationmetadata" Target="meta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138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9"/>
          <p:cNvSpPr/>
          <p:nvPr/>
        </p:nvSpPr>
        <p:spPr>
          <a:xfrm>
            <a:off x="-124" y="0"/>
            <a:ext cx="9144635" cy="4398645"/>
          </a:xfrm>
          <a:custGeom>
            <a:rect b="b" l="l" r="r" t="t"/>
            <a:pathLst>
              <a:path extrusionOk="0" h="4398645" w="9144635">
                <a:moveTo>
                  <a:pt x="0" y="4398099"/>
                </a:moveTo>
                <a:lnTo>
                  <a:pt x="0" y="0"/>
                </a:lnTo>
                <a:lnTo>
                  <a:pt x="9144249" y="0"/>
                </a:lnTo>
                <a:lnTo>
                  <a:pt x="9143999" y="1772849"/>
                </a:lnTo>
                <a:lnTo>
                  <a:pt x="0" y="43980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" name="Google Shape;17;p9"/>
          <p:cNvSpPr txBox="1"/>
          <p:nvPr>
            <p:ph type="ctrTitle"/>
          </p:nvPr>
        </p:nvSpPr>
        <p:spPr>
          <a:xfrm>
            <a:off x="384725" y="594462"/>
            <a:ext cx="8374549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type="title"/>
          </p:nvPr>
        </p:nvSpPr>
        <p:spPr>
          <a:xfrm>
            <a:off x="4778760" y="529246"/>
            <a:ext cx="3782695" cy="866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4778760" y="529246"/>
            <a:ext cx="3782695" cy="866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4778760" y="529246"/>
            <a:ext cx="3782695" cy="866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0" y="0"/>
            <a:ext cx="4314190" cy="5143500"/>
          </a:xfrm>
          <a:custGeom>
            <a:rect b="b" l="l" r="r" t="t"/>
            <a:pathLst>
              <a:path extrusionOk="0" h="5143500" w="4314190">
                <a:moveTo>
                  <a:pt x="431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313999" y="0"/>
                </a:lnTo>
                <a:lnTo>
                  <a:pt x="4313999" y="5143499"/>
                </a:lnTo>
                <a:close/>
              </a:path>
            </a:pathLst>
          </a:custGeom>
          <a:solidFill>
            <a:srgbClr val="3138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8"/>
          <p:cNvSpPr/>
          <p:nvPr/>
        </p:nvSpPr>
        <p:spPr>
          <a:xfrm>
            <a:off x="0" y="44124"/>
            <a:ext cx="4314190" cy="4399915"/>
          </a:xfrm>
          <a:custGeom>
            <a:rect b="b" l="l" r="r" t="t"/>
            <a:pathLst>
              <a:path extrusionOk="0" h="4399915" w="4314190">
                <a:moveTo>
                  <a:pt x="0" y="4399374"/>
                </a:moveTo>
                <a:lnTo>
                  <a:pt x="0" y="3924"/>
                </a:lnTo>
                <a:lnTo>
                  <a:pt x="4310474" y="0"/>
                </a:lnTo>
                <a:lnTo>
                  <a:pt x="4313624" y="3163524"/>
                </a:lnTo>
                <a:lnTo>
                  <a:pt x="0" y="4399374"/>
                </a:lnTo>
                <a:close/>
              </a:path>
            </a:pathLst>
          </a:custGeom>
          <a:solidFill>
            <a:srgbClr val="D9C4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8"/>
          <p:cNvSpPr/>
          <p:nvPr/>
        </p:nvSpPr>
        <p:spPr>
          <a:xfrm>
            <a:off x="-124" y="0"/>
            <a:ext cx="4317365" cy="4396105"/>
          </a:xfrm>
          <a:custGeom>
            <a:rect b="b" l="l" r="r" t="t"/>
            <a:pathLst>
              <a:path extrusionOk="0" h="4396105" w="4317365">
                <a:moveTo>
                  <a:pt x="0" y="4395599"/>
                </a:moveTo>
                <a:lnTo>
                  <a:pt x="0" y="149"/>
                </a:lnTo>
                <a:lnTo>
                  <a:pt x="4316899" y="0"/>
                </a:lnTo>
                <a:lnTo>
                  <a:pt x="4314049" y="3161049"/>
                </a:lnTo>
                <a:lnTo>
                  <a:pt x="0" y="4395599"/>
                </a:lnTo>
                <a:close/>
              </a:path>
            </a:pathLst>
          </a:custGeom>
          <a:solidFill>
            <a:srgbClr val="3138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8"/>
          <p:cNvSpPr txBox="1"/>
          <p:nvPr>
            <p:ph type="title"/>
          </p:nvPr>
        </p:nvSpPr>
        <p:spPr>
          <a:xfrm>
            <a:off x="4778760" y="529246"/>
            <a:ext cx="3782695" cy="866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8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/>
        </p:nvSpPr>
        <p:spPr>
          <a:xfrm>
            <a:off x="384725" y="594462"/>
            <a:ext cx="370967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2F4A"/>
                </a:solidFill>
                <a:latin typeface="Cambria"/>
                <a:ea typeface="Cambria"/>
                <a:cs typeface="Cambria"/>
                <a:sym typeface="Cambria"/>
              </a:rPr>
              <a:t>Hotline Fortress</a:t>
            </a:r>
            <a:endParaRPr sz="3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435016" y="1942441"/>
            <a:ext cx="2773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  <a:t>Теперь сыграем в боевик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/>
        </p:nvSpPr>
        <p:spPr>
          <a:xfrm>
            <a:off x="384750" y="559725"/>
            <a:ext cx="29203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О чём эта игра?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" name="Google Shape;55;p2"/>
          <p:cNvSpPr txBox="1"/>
          <p:nvPr>
            <p:ph type="title"/>
          </p:nvPr>
        </p:nvSpPr>
        <p:spPr>
          <a:xfrm>
            <a:off x="4717700" y="537627"/>
            <a:ext cx="3971290" cy="937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Эта игра представляет из себя шутер с видом  сверху. Ваша задача зачистить локацию от  противников и пройти на следующий уровень, при  этом самому стараясь не умереть.</a:t>
            </a:r>
            <a:endParaRPr sz="1300"/>
          </a:p>
        </p:txBody>
      </p:sp>
      <p:pic>
        <p:nvPicPr>
          <p:cNvPr id="56" name="Google Shape;5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126" y="2013635"/>
            <a:ext cx="4322448" cy="2431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/>
        </p:nvSpPr>
        <p:spPr>
          <a:xfrm>
            <a:off x="384750" y="561249"/>
            <a:ext cx="3467735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Как мы сделали это?  Хронология фич: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2" name="Google Shape;62;p3"/>
          <p:cNvSpPr txBox="1"/>
          <p:nvPr>
            <p:ph type="title"/>
          </p:nvPr>
        </p:nvSpPr>
        <p:spPr>
          <a:xfrm>
            <a:off x="4789193" y="329105"/>
            <a:ext cx="337756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1.	Класс окон интерфейса и кнопки</a:t>
            </a:r>
            <a:endParaRPr sz="1500"/>
          </a:p>
        </p:txBody>
      </p:sp>
      <p:sp>
        <p:nvSpPr>
          <p:cNvPr id="63" name="Google Shape;63;p3"/>
          <p:cNvSpPr txBox="1"/>
          <p:nvPr/>
        </p:nvSpPr>
        <p:spPr>
          <a:xfrm>
            <a:off x="4682223" y="557704"/>
            <a:ext cx="39060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-386080" lvl="0" marL="504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AutoNum type="arabicPeriod" startAt="2"/>
            </a:pPr>
            <a:r>
              <a:rPr lang="en-US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Класс самой игры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86080" lvl="0" marL="504825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AutoNum type="arabicPeriod" startAt="2"/>
            </a:pPr>
            <a:r>
              <a:rPr lang="en-US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Камера всегда смотрит на игрока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86080" lvl="0" marL="504825" marR="20129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AutoNum type="arabicPeriod" startAt="2"/>
            </a:pPr>
            <a:r>
              <a:rPr lang="en-US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Вращение игрока в зависимости от  мыши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86080" lvl="0" marL="50482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AutoNum type="arabicPeriod" startAt="2"/>
            </a:pPr>
            <a:r>
              <a:rPr lang="en-US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Уровни имеют клеточную структуру и  загружаются из файла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86080" lvl="0" marL="504825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AutoNum type="arabicPeriod" startAt="2"/>
            </a:pPr>
            <a:r>
              <a:rPr lang="en-US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Коллизия стен (Об этом потом)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86080" lvl="0" marL="504825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AutoNum type="arabicPeriod" startAt="2"/>
            </a:pPr>
            <a:r>
              <a:rPr lang="en-US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Стрельба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86080" lvl="0" marL="504825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AutoNum type="arabicPeriod" startAt="2"/>
            </a:pPr>
            <a:r>
              <a:rPr lang="en-US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Первые наброски противников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86080" lvl="0" marL="504825" marR="19177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AutoNum type="arabicPeriod" startAt="2"/>
            </a:pPr>
            <a:r>
              <a:rPr lang="en-US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Враги умеют замечать и стрелять в  игрока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492758" lvl="0" marL="504825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AutoNum type="arabicPeriod" startAt="2"/>
            </a:pPr>
            <a:r>
              <a:rPr lang="en-US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Преследование игрока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492758" lvl="0" marL="504825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AutoNum type="arabicPeriod" startAt="2"/>
            </a:pPr>
            <a:r>
              <a:rPr lang="en-US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Случайное поведение врагов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492758" lvl="0" marL="504825" marR="38925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AutoNum type="arabicPeriod" startAt="2"/>
            </a:pPr>
            <a:r>
              <a:rPr lang="en-US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Запись и сохранение прогресса в  файлы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492758" lvl="0" marL="504825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AutoNum type="arabicPeriod" startAt="2"/>
            </a:pPr>
            <a:r>
              <a:rPr lang="en-US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Анимации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/>
        </p:nvSpPr>
        <p:spPr>
          <a:xfrm>
            <a:off x="384750" y="559725"/>
            <a:ext cx="314896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Что было самым  трудным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" name="Google Shape;69;p4"/>
          <p:cNvSpPr txBox="1"/>
          <p:nvPr>
            <p:ph type="title"/>
          </p:nvPr>
        </p:nvSpPr>
        <p:spPr>
          <a:xfrm>
            <a:off x="4717700" y="537627"/>
            <a:ext cx="3543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Физику и коллизию. Сделать коллизию через  маску - отдельное приключение</a:t>
            </a:r>
            <a:endParaRPr sz="1300"/>
          </a:p>
        </p:txBody>
      </p:sp>
      <p:pic>
        <p:nvPicPr>
          <p:cNvPr id="70" name="Google Shape;7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453" y="1095027"/>
            <a:ext cx="3483788" cy="3857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type="title"/>
          </p:nvPr>
        </p:nvSpPr>
        <p:spPr>
          <a:xfrm>
            <a:off x="384750" y="559725"/>
            <a:ext cx="2495550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Это база,	это  знать надо!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4645025" y="670350"/>
            <a:ext cx="3869054" cy="3144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100">
            <a:spAutoFit/>
          </a:bodyPr>
          <a:lstStyle/>
          <a:p>
            <a:pPr indent="457200" lvl="0" marL="12700" marR="111760" rtl="0" algn="l">
              <a:lnSpc>
                <a:spcPct val="114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Осной частью проекта является  класс Entity и наследуемые от него  классы. Всё, что движется,  наследуется от него, даже пули.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457200" lvl="0" marL="12700" marR="5080" rtl="0" algn="l">
              <a:lnSpc>
                <a:spcPct val="114058"/>
              </a:lnSpc>
              <a:spcBef>
                <a:spcPts val="1195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Entity даёт возможность  сталкиваться со стенами и вращать  спрайт под определённым углом. Все  остальные фишки, вроде  преследования игрока делаются  непосредственно в классе  наследуемого от Entity. Так можно  очень хорошо оптимизировать код.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/>
        </p:nvSpPr>
        <p:spPr>
          <a:xfrm>
            <a:off x="384750" y="559725"/>
            <a:ext cx="3166110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Чему нас научил  этот проект?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2" name="Google Shape;82;p6"/>
          <p:cNvSpPr txBox="1"/>
          <p:nvPr>
            <p:ph type="title"/>
          </p:nvPr>
        </p:nvSpPr>
        <p:spPr>
          <a:xfrm>
            <a:off x="4778760" y="529246"/>
            <a:ext cx="3782695" cy="866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96240" lvl="0" marL="40830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	Разработка игр как таковых. Это  совершенно другой опыт, другой  подход к разработке и архитектуре</a:t>
            </a:r>
            <a:endParaRPr/>
          </a:p>
        </p:txBody>
      </p:sp>
      <p:sp>
        <p:nvSpPr>
          <p:cNvPr id="83" name="Google Shape;83;p6"/>
          <p:cNvSpPr txBox="1"/>
          <p:nvPr/>
        </p:nvSpPr>
        <p:spPr>
          <a:xfrm>
            <a:off x="4778760" y="1370493"/>
            <a:ext cx="3768725" cy="1147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875">
            <a:spAutoFit/>
          </a:bodyPr>
          <a:lstStyle/>
          <a:p>
            <a:pPr indent="-396240" lvl="0" marL="4083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AutoNum type="arabicPeriod" startAt="2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Нахождение и исправление багов.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96240" lvl="0" marL="40830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AutoNum type="arabicPeriod" startAt="2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Командная работа, распределение  обязательств и целей на проект.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96240" lvl="0" marL="408305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AutoNum type="arabicPeriod" startAt="2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Соблюдение дедлайнов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/>
          <p:nvPr/>
        </p:nvSpPr>
        <p:spPr>
          <a:xfrm>
            <a:off x="0" y="0"/>
            <a:ext cx="4583430" cy="5143500"/>
          </a:xfrm>
          <a:custGeom>
            <a:rect b="b" l="l" r="r" t="t"/>
            <a:pathLst>
              <a:path extrusionOk="0" h="5143500" w="4583430">
                <a:moveTo>
                  <a:pt x="45833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83399" y="0"/>
                </a:lnTo>
                <a:lnTo>
                  <a:pt x="4583399" y="5143499"/>
                </a:lnTo>
                <a:close/>
              </a:path>
            </a:pathLst>
          </a:custGeom>
          <a:solidFill>
            <a:srgbClr val="3138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" name="Google Shape;89;p7"/>
          <p:cNvSpPr txBox="1"/>
          <p:nvPr/>
        </p:nvSpPr>
        <p:spPr>
          <a:xfrm>
            <a:off x="1581060" y="2266442"/>
            <a:ext cx="284035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Спасибо	за</a:t>
            </a:r>
            <a:endParaRPr sz="3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" name="Google Shape;90;p7"/>
          <p:cNvSpPr txBox="1"/>
          <p:nvPr>
            <p:ph type="title"/>
          </p:nvPr>
        </p:nvSpPr>
        <p:spPr>
          <a:xfrm>
            <a:off x="4753381" y="2266442"/>
            <a:ext cx="26777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внимание</a:t>
            </a:r>
            <a:r>
              <a:rPr lang="en-US" sz="3600">
                <a:solidFill>
                  <a:srgbClr val="434343"/>
                </a:solidFill>
              </a:rPr>
              <a:t>!</a:t>
            </a:r>
            <a:endParaRPr sz="3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2023-01-20T11:14:21Z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