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sldIdLst>
    <p:sldId id="289" r:id="rId2"/>
    <p:sldId id="282" r:id="rId3"/>
    <p:sldId id="261" r:id="rId4"/>
    <p:sldId id="262" r:id="rId5"/>
    <p:sldId id="291" r:id="rId6"/>
    <p:sldId id="306" r:id="rId7"/>
    <p:sldId id="307" r:id="rId8"/>
    <p:sldId id="308" r:id="rId9"/>
    <p:sldId id="292" r:id="rId10"/>
    <p:sldId id="293" r:id="rId11"/>
    <p:sldId id="294" r:id="rId12"/>
    <p:sldId id="295" r:id="rId13"/>
    <p:sldId id="297" r:id="rId14"/>
    <p:sldId id="296" r:id="rId15"/>
    <p:sldId id="301" r:id="rId16"/>
    <p:sldId id="302" r:id="rId17"/>
    <p:sldId id="303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3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03009-0741-424B-924A-19BAE139F1A5}" type="datetimeFigureOut">
              <a:rPr lang="ru-RU" smtClean="0"/>
              <a:t>05.09.2020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6379-F076-4F6D-A075-563177DB65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A6E7DBF-E559-407E-BC1B-C07F01E5AD4D}" type="slidenum">
              <a:rPr lang="ru-RU" altLang="en-US"/>
              <a:pPr/>
              <a:t>1</a:t>
            </a:fld>
            <a:endParaRPr lang="ru-RU" altLang="en-US"/>
          </a:p>
        </p:txBody>
      </p:sp>
      <p:sp>
        <p:nvSpPr>
          <p:cNvPr id="133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215900" indent="-214313" eaLnBrk="1"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endParaRPr lang="ru-RU" altLang="en-US" sz="200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3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49515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98055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42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281" y="6381750"/>
            <a:ext cx="806547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000000"/>
              </a:solidFill>
            </a:endParaRPr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52754" y="5991226"/>
          <a:ext cx="68433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Image" r:id="rId3" imgW="2539683" imgH="2539683" progId="">
                  <p:embed/>
                </p:oleObj>
              </mc:Choice>
              <mc:Fallback>
                <p:oleObj name="Image" r:id="rId3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4" y="5991226"/>
                        <a:ext cx="68433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13151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8139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9638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87858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55062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4261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6593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7116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Нижний Новгород, 2015 г.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>
                <a:solidFill>
                  <a:srgbClr val="000000"/>
                </a:solidFill>
              </a:rPr>
              <a:t>Введение в алгоритмы биоинформатики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2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5400">
                <a:latin typeface="Calibri" panose="020F0502020204030204" pitchFamily="34" charset="0"/>
                <a:cs typeface="Calibri" panose="020F0502020204030204" pitchFamily="34" charset="0"/>
              </a:rPr>
              <a:t>Заголовок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 sz="3600">
                <a:latin typeface="Calibri" panose="020F0502020204030204" pitchFamily="34" charset="0"/>
                <a:cs typeface="Calibri" panose="020F0502020204030204" pitchFamily="34" charset="0"/>
              </a:rPr>
              <a:t>Подзаголовок презентации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1" b="3571"/>
          <a:stretch>
            <a:fillRect/>
          </a:stretch>
        </p:blipFill>
        <p:spPr bwMode="auto">
          <a:xfrm>
            <a:off x="0" y="1484313"/>
            <a:ext cx="9144000" cy="407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571" b="357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en-US" sz="3200" b="1">
                <a:cs typeface="Arial" panose="020B0604020202020204" pitchFamily="34" charset="0"/>
              </a:rPr>
              <a:t>Цифровая 3D-медицина</a:t>
            </a:r>
          </a:p>
          <a:p>
            <a:pPr algn="ctr">
              <a:lnSpc>
                <a:spcPct val="100000"/>
              </a:lnSpc>
            </a:pPr>
            <a:endParaRPr lang="ru-RU" altLang="en-US" sz="1400">
              <a:cs typeface="Arial" panose="020B0604020202020204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468313" y="3648075"/>
            <a:ext cx="82232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altLang="en-US">
                <a:cs typeface="Arial" panose="020B0604020202020204" pitchFamily="34" charset="0"/>
              </a:rPr>
              <a:t>Результаты в области компьютерной графики и геометрического моделирования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5029200"/>
            <a:ext cx="9144000" cy="1828800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1185863"/>
          </a:xfrm>
          <a:prstGeom prst="rect">
            <a:avLst/>
          </a:prstGeom>
          <a:solidFill>
            <a:srgbClr val="006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1173163"/>
            <a:ext cx="9144000" cy="4389437"/>
          </a:xfrm>
          <a:prstGeom prst="rect">
            <a:avLst/>
          </a:prstGeom>
          <a:solidFill>
            <a:srgbClr val="1381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68313" y="2605088"/>
            <a:ext cx="82232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sz="4800" dirty="0">
                <a:solidFill>
                  <a:schemeClr val="bg1"/>
                </a:solidFill>
              </a:rPr>
              <a:t>Введение в алгоритмы </a:t>
            </a:r>
            <a:br>
              <a:rPr lang="ru-RU" sz="4800" dirty="0">
                <a:solidFill>
                  <a:schemeClr val="bg1"/>
                </a:solidFill>
              </a:rPr>
            </a:br>
            <a:r>
              <a:rPr lang="ru-RU" sz="4800" dirty="0" err="1">
                <a:solidFill>
                  <a:schemeClr val="bg1"/>
                </a:solidFill>
              </a:rPr>
              <a:t>биоинформатики</a:t>
            </a:r>
            <a:r>
              <a:rPr lang="ru-RU" sz="4800" dirty="0">
                <a:solidFill>
                  <a:schemeClr val="bg1"/>
                </a:solidFill>
              </a:rPr>
              <a:t> </a:t>
            </a:r>
            <a:endParaRPr lang="ru-RU" altLang="en-US" sz="4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endParaRPr lang="ru-RU" altLang="en-US" sz="1400" dirty="0">
              <a:cs typeface="Arial" panose="020B0604020202020204" pitchFamily="34" charset="0"/>
            </a:endParaRP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269875"/>
            <a:ext cx="2174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6652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Скрытое Сообщение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10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73022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области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oriC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должно быть какое-то «скрытое сообщение», сигнализирующее клетке о необходимости начать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репликацию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</a:t>
            </a:r>
            <a:r>
              <a:rPr lang="ru-RU" dirty="0" smtClean="0"/>
              <a:t>нициирование </a:t>
            </a:r>
            <a:r>
              <a:rPr lang="ru-RU" dirty="0"/>
              <a:t>репликации опосредуется </a:t>
            </a:r>
            <a:r>
              <a:rPr lang="ru-RU" i="1" dirty="0" err="1"/>
              <a:t>DnaA</a:t>
            </a:r>
            <a:r>
              <a:rPr lang="ru-RU" dirty="0"/>
              <a:t>, белком, который связывается с коротким сегментом в </a:t>
            </a:r>
            <a:r>
              <a:rPr lang="ru-RU" i="1" dirty="0" err="1"/>
              <a:t>oriC</a:t>
            </a:r>
            <a:r>
              <a:rPr lang="ru-RU" dirty="0"/>
              <a:t>, известным как </a:t>
            </a:r>
            <a:r>
              <a:rPr lang="ru-RU" i="1" dirty="0" err="1" smtClean="0"/>
              <a:t>DnaA</a:t>
            </a:r>
            <a:r>
              <a:rPr lang="ru-RU" dirty="0" smtClean="0"/>
              <a:t>-бокс (</a:t>
            </a:r>
            <a:r>
              <a:rPr lang="ru-RU" dirty="0"/>
              <a:t>м</a:t>
            </a:r>
            <a:r>
              <a:rPr lang="ru-RU" dirty="0" smtClean="0"/>
              <a:t>ожно </a:t>
            </a:r>
            <a:r>
              <a:rPr lang="ru-RU" dirty="0"/>
              <a:t>представить себе </a:t>
            </a:r>
            <a:r>
              <a:rPr lang="ru-RU" i="1" dirty="0" err="1"/>
              <a:t>DnaA</a:t>
            </a:r>
            <a:r>
              <a:rPr lang="ru-RU" dirty="0"/>
              <a:t>-бокс как сообщение в последовательности ДНК, сигнализирующее белку </a:t>
            </a:r>
            <a:r>
              <a:rPr lang="ru-RU" i="1" dirty="0" err="1"/>
              <a:t>DnaA</a:t>
            </a:r>
            <a:r>
              <a:rPr lang="ru-RU" dirty="0"/>
              <a:t>: «Связывать здесь»</a:t>
            </a:r>
            <a:r>
              <a:rPr lang="ru-RU" dirty="0" smtClean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71800" y="417855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Что такое скрытое сообщение?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8" y="4628892"/>
            <a:ext cx="9426450" cy="13952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3708" y="6085572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Пергамент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обнаруженный Уильямом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Леграном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 истории Эдгара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Аллана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По «Золотой жук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63708" y="2795257"/>
            <a:ext cx="7920880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Задача.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Поиск скрытого сообщения.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Вход: строка, представляющая источник генерации генома.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  <a:spcAft>
                <a:spcPts val="6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Выход: скрытое сообщение.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3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Скрытое Сообщение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11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168" y="919805"/>
            <a:ext cx="885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последовательных символа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;48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появляются с удивительной частотой на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пергаменте: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8424936" cy="12469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2659744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Пергамент был написан людьми, говорившими по-английски: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59743"/>
            <a:ext cx="8468644" cy="125343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30904" y="4797152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Аналогичным способом можно посмотреть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найдутся ли какие-нибудь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частые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«слова» в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oriC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Vibrio</a:t>
            </a:r>
            <a:r>
              <a:rPr lang="ru-RU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cholerae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Pattern Count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3344" y="945594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Нужно искать наиболее часто встречаемые подстроки ДНК (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k-</a:t>
            </a:r>
            <a:r>
              <a:rPr 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меры). </a:t>
            </a:r>
          </a:p>
          <a:p>
            <a:r>
              <a:rPr 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Для этого будем решать простую задачу о нахождении количества вхождений подстроки </a:t>
            </a:r>
            <a:r>
              <a:rPr lang="en-US" i="1" dirty="0"/>
              <a:t>Pattern</a:t>
            </a:r>
            <a:r>
              <a:rPr lang="en-US" dirty="0"/>
              <a:t> </a:t>
            </a:r>
            <a:r>
              <a:rPr lang="ru-RU" dirty="0" smtClean="0"/>
              <a:t>(</a:t>
            </a:r>
            <a:r>
              <a:rPr lang="en-US" i="1" dirty="0" smtClean="0"/>
              <a:t>k</a:t>
            </a:r>
            <a:r>
              <a:rPr lang="ru-RU" dirty="0" smtClean="0"/>
              <a:t>-мер) </a:t>
            </a:r>
            <a:r>
              <a:rPr lang="ru-RU" dirty="0"/>
              <a:t>в </a:t>
            </a:r>
            <a:r>
              <a:rPr lang="ru-RU" dirty="0" smtClean="0"/>
              <a:t>строку </a:t>
            </a:r>
            <a:r>
              <a:rPr lang="en-US" i="1" dirty="0"/>
              <a:t>Text</a:t>
            </a:r>
            <a:r>
              <a:rPr 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(ДНК)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353820" cy="33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2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Frequent Words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3344" y="94559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Как найти наиболее часто встречающийся </a:t>
            </a:r>
            <a:r>
              <a:rPr lang="en-US" i="1" dirty="0" smtClean="0"/>
              <a:t>Pattern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i="1" dirty="0" smtClean="0"/>
              <a:t>k</a:t>
            </a:r>
            <a:r>
              <a:rPr lang="ru-RU" dirty="0" smtClean="0"/>
              <a:t>-мер) </a:t>
            </a:r>
            <a:r>
              <a:rPr lang="ru-RU" dirty="0"/>
              <a:t>в </a:t>
            </a:r>
            <a:r>
              <a:rPr lang="ru-RU" dirty="0" smtClean="0"/>
              <a:t>строке </a:t>
            </a:r>
            <a:r>
              <a:rPr lang="en-US" i="1" dirty="0"/>
              <a:t>Text</a:t>
            </a:r>
            <a:r>
              <a:rPr lang="ru-RU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(ДНК), используя </a:t>
            </a:r>
            <a:r>
              <a:rPr lang="en-US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PatternCount</a:t>
            </a:r>
            <a:r>
              <a:rPr lang="en-US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520" y="2161312"/>
            <a:ext cx="8136904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9-мер </a:t>
            </a: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ATGATCAAG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появляется три раза в области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oriC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Vibrio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cholerae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89" y="2779067"/>
            <a:ext cx="7528132" cy="24585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5945" y="5272923"/>
            <a:ext cx="8424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актериальные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DnaA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-боксы обычно имеют длину в </a:t>
            </a: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нуклеотидов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sz="3200" dirty="0" smtClean="0"/>
              <a:t>Frequent Words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6772"/>
            <a:ext cx="3828692" cy="266429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204" y="3212977"/>
            <a:ext cx="4502929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06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Схема нуклеотида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6962" y="980728"/>
            <a:ext cx="6559294" cy="343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Начало и конец нити ДНК обозначаются 5' и 3' соответственно.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Сахарный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 нуклеотида имеет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пространственную последовательность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из пяти атомов углерода, которые обозначены как 1', 2', 3 ', 4' и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5‘.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 атом соединен с фосфатной группой в нуклеотиде и, в итоге, с 3' концом соседнего нуклеотида. 3' атом соединен с другим соседним нуклеотидом в цепи нуклеиновой кислоты. В результате два конца нуклеотида называются 5' концом и 3' концом.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046968"/>
              </p:ext>
            </p:extLst>
          </p:nvPr>
        </p:nvGraphicFramePr>
        <p:xfrm>
          <a:off x="3289412" y="4057201"/>
          <a:ext cx="2934042" cy="272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Bitmap Image" r:id="rId3" imgW="2580952" imgH="2400635" progId="Paint.Picture">
                  <p:embed/>
                </p:oleObj>
              </mc:Choice>
              <mc:Fallback>
                <p:oleObj name="Bitmap Image" r:id="rId3" imgW="2580952" imgH="240063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412" y="4057201"/>
                        <a:ext cx="2934042" cy="2721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4" descr="C:\Users\Alex\YandexDisk\Скриншоты\2015-02-23 19-11-40 Скриншот экран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463" y="1084934"/>
            <a:ext cx="2294537" cy="297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Схема Спирали ДНК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018039"/>
            <a:ext cx="8208912" cy="152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юбой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 ДНК ориентирован 3' атомом на одном конце и 5' атомом на другом конце.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качестве стандарта нить ДНК всегда считывается в направлении 5'→ 3'.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риентации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противоположны друг другу в комплементарных цепях.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728997"/>
              </p:ext>
            </p:extLst>
          </p:nvPr>
        </p:nvGraphicFramePr>
        <p:xfrm>
          <a:off x="2555776" y="2478141"/>
          <a:ext cx="3744416" cy="4321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Bitmap Image" r:id="rId3" imgW="4048690" imgH="4667902" progId="Paint.Picture">
                  <p:embed/>
                </p:oleObj>
              </mc:Choice>
              <mc:Fallback>
                <p:oleObj name="Bitmap Image" r:id="rId3" imgW="4048690" imgH="4667902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478141"/>
                        <a:ext cx="3744416" cy="43218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7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Комплементарные</a:t>
            </a:r>
            <a:r>
              <a:rPr lang="en-US" sz="3200" dirty="0" smtClean="0"/>
              <a:t> </a:t>
            </a:r>
            <a:r>
              <a:rPr lang="ru-RU" sz="3200" dirty="0" smtClean="0"/>
              <a:t>нити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018039"/>
            <a:ext cx="8208912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Комплементарные</a:t>
            </a:r>
            <a:r>
              <a:rPr lang="ru-RU" dirty="0" smtClean="0"/>
              <a:t> </a:t>
            </a:r>
            <a:r>
              <a:rPr lang="ru-RU" dirty="0"/>
              <a:t>нити проходят в противоположных направлениях. </a:t>
            </a:r>
            <a:endParaRPr lang="ru-RU" dirty="0" smtClean="0"/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Каждая </a:t>
            </a:r>
            <a:r>
              <a:rPr lang="ru-RU" dirty="0"/>
              <a:t>нить считывается в направлении 5'→ 3'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1212" y="1965540"/>
            <a:ext cx="11354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87766"/>
              </p:ext>
            </p:extLst>
          </p:nvPr>
        </p:nvGraphicFramePr>
        <p:xfrm>
          <a:off x="1619672" y="1965540"/>
          <a:ext cx="5655096" cy="2959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Bitmap Image" r:id="rId3" imgW="7171429" imgH="3761905" progId="Paint.Picture">
                  <p:embed/>
                </p:oleObj>
              </mc:Choice>
              <mc:Fallback>
                <p:oleObj name="Bitmap Image" r:id="rId3" imgW="7171429" imgH="376190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1965540"/>
                        <a:ext cx="5655096" cy="2959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907704" y="5517232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айти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обратно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комплементарную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нить ДНК?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en-US" dirty="0"/>
              <a:t>Reverse </a:t>
            </a:r>
            <a:r>
              <a:rPr lang="en-US" dirty="0" smtClean="0"/>
              <a:t>Complemen</a:t>
            </a:r>
            <a:r>
              <a:rPr lang="en-US" dirty="0"/>
              <a:t>t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1212" y="1965540"/>
            <a:ext cx="1135400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1" y="1685925"/>
            <a:ext cx="6219403" cy="33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2400" cy="774763"/>
          </a:xfrm>
        </p:spPr>
        <p:txBody>
          <a:bodyPr/>
          <a:lstStyle/>
          <a:p>
            <a:r>
              <a:rPr lang="ru-RU" sz="3200" dirty="0" smtClean="0"/>
              <a:t>Полезное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2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9552" y="1443841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Литература:</a:t>
            </a:r>
          </a:p>
          <a:p>
            <a:r>
              <a:rPr lang="en-US" dirty="0"/>
              <a:t>[</a:t>
            </a:r>
            <a:r>
              <a:rPr lang="ru-RU" dirty="0"/>
              <a:t>1</a:t>
            </a:r>
            <a:r>
              <a:rPr lang="en-US" dirty="0"/>
              <a:t>] N.C. Jones, P.A. </a:t>
            </a:r>
            <a:r>
              <a:rPr lang="en-US" dirty="0" err="1"/>
              <a:t>Pevzner</a:t>
            </a:r>
            <a:r>
              <a:rPr lang="en-US" dirty="0"/>
              <a:t>. Introduction to Bioinformatics Algorithms. The MIT Press, Cambridge, MA 2004.</a:t>
            </a:r>
          </a:p>
          <a:p>
            <a:r>
              <a:rPr lang="en-US" dirty="0"/>
              <a:t>[</a:t>
            </a:r>
            <a:r>
              <a:rPr lang="ru-RU" dirty="0"/>
              <a:t>2</a:t>
            </a:r>
            <a:r>
              <a:rPr lang="en-US" dirty="0"/>
              <a:t>] P.A. </a:t>
            </a:r>
            <a:r>
              <a:rPr lang="en-US" dirty="0" err="1"/>
              <a:t>Pevzner</a:t>
            </a:r>
            <a:r>
              <a:rPr lang="en-US" dirty="0"/>
              <a:t>., P. </a:t>
            </a:r>
            <a:r>
              <a:rPr lang="en-US" dirty="0" err="1"/>
              <a:t>Compeau</a:t>
            </a:r>
            <a:r>
              <a:rPr lang="en-US" dirty="0"/>
              <a:t>. Bioinformatics Algorithms: An Active Learning Approach, Active Learning Publishers, 2014.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Контакты:</a:t>
            </a:r>
          </a:p>
          <a:p>
            <a:r>
              <a:rPr lang="en-US" dirty="0"/>
              <a:t>yusipov.igor@gmail.com</a:t>
            </a:r>
            <a:endParaRPr lang="ru-R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140968"/>
            <a:ext cx="3057524" cy="188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-115495"/>
            <a:ext cx="7772400" cy="160934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ДНК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3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Alex\Pictures\330px-Friedrich_Mies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696" y="3074047"/>
            <a:ext cx="1508125" cy="206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475654" y="5229200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Фридрих </a:t>
            </a:r>
            <a:r>
              <a:rPr lang="ru-RU" sz="1600" b="1" dirty="0" err="1"/>
              <a:t>Мишер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1272857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ДНК открыта в 1869г. Фридрихом </a:t>
            </a:r>
            <a:r>
              <a:rPr lang="ru-RU" dirty="0" err="1" smtClean="0"/>
              <a:t>Мишером</a:t>
            </a:r>
            <a:r>
              <a:rPr lang="ru-RU" dirty="0" smtClean="0"/>
              <a:t>, когда он изолировал вещество, которое он назвал «нуклеин» из ядра лейкоцитов.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ДНК находится в ядре клетки в составе </a:t>
            </a:r>
            <a:r>
              <a:rPr lang="ru-RU" dirty="0" smtClean="0"/>
              <a:t>хромосом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химической точки зрения ДНК — это длинная молекула, состоящая из повторяющихся блоков — нуклеотидов</a:t>
            </a:r>
            <a:r>
              <a:rPr lang="ru-RU" dirty="0" smtClean="0"/>
              <a:t>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0" name="Picture 2" descr="C:\Users\Alex\YandexDisk\Скриншоты\2015-02-23 19-22-36 Скриншот экран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58" y="2643428"/>
            <a:ext cx="4076830" cy="333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5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Структура ДНК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4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C:\Users\Alex\YandexDisk\Скриншоты\2015-02-23 19-11-40 Скриншот экран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611" y="188640"/>
            <a:ext cx="3473533" cy="449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212" y="947502"/>
            <a:ext cx="525658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нуклеотид состоит из азотистого основания, сахара и фосфатной группы (последние два нужны для связи нуклеотидов</a:t>
            </a:r>
            <a:r>
              <a:rPr lang="ru-RU" dirty="0" smtClean="0"/>
              <a:t>).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ДНК </a:t>
            </a:r>
            <a:r>
              <a:rPr lang="ru-RU" dirty="0"/>
              <a:t>состоит из двух цепей, закрученных по винтовой линии и ориентированных азотистыми основаниями друг к </a:t>
            </a:r>
            <a:r>
              <a:rPr lang="ru-RU" dirty="0" smtClean="0"/>
              <a:t>другу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</a:t>
            </a:r>
            <a:r>
              <a:rPr lang="ru-RU" dirty="0" smtClean="0"/>
              <a:t>етыре </a:t>
            </a:r>
            <a:r>
              <a:rPr lang="ru-RU" dirty="0"/>
              <a:t>вида азотистых оснований (</a:t>
            </a:r>
            <a:r>
              <a:rPr lang="ru-RU" dirty="0" err="1"/>
              <a:t>аденин</a:t>
            </a:r>
            <a:r>
              <a:rPr lang="ru-RU" dirty="0"/>
              <a:t>, гуанин, </a:t>
            </a:r>
            <a:r>
              <a:rPr lang="ru-RU" dirty="0" err="1"/>
              <a:t>тимин</a:t>
            </a:r>
            <a:r>
              <a:rPr lang="ru-RU" dirty="0"/>
              <a:t> и </a:t>
            </a:r>
            <a:r>
              <a:rPr lang="ru-RU" dirty="0" err="1" smtClean="0"/>
              <a:t>цитозин</a:t>
            </a:r>
            <a:r>
              <a:rPr lang="ru-RU" dirty="0" smtClean="0"/>
              <a:t>)</a:t>
            </a:r>
            <a:r>
              <a:rPr lang="en-US" dirty="0"/>
              <a:t> </a:t>
            </a:r>
            <a:r>
              <a:rPr lang="ru-RU" dirty="0" smtClean="0"/>
              <a:t>соединены согласно </a:t>
            </a:r>
            <a:r>
              <a:rPr lang="ru-RU" dirty="0"/>
              <a:t>принципу </a:t>
            </a:r>
            <a:r>
              <a:rPr lang="ru-RU" dirty="0" err="1" smtClean="0"/>
              <a:t>комплементарности</a:t>
            </a:r>
            <a:r>
              <a:rPr lang="ru-RU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ctr"/>
            <a:r>
              <a:rPr lang="en-US" sz="2400" dirty="0" smtClean="0"/>
              <a:t>A = T</a:t>
            </a:r>
          </a:p>
          <a:p>
            <a:pPr algn="ctr"/>
            <a:r>
              <a:rPr lang="en-US" sz="2400" dirty="0" smtClean="0"/>
              <a:t>C ≡ G</a:t>
            </a:r>
          </a:p>
        </p:txBody>
      </p:sp>
      <p:pic>
        <p:nvPicPr>
          <p:cNvPr id="9" name="Picture 2" descr="C:\Users\Alex\YandexDisk\Скриншоты\2015-02-23 19-31-02 Скриншот экран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52659"/>
            <a:ext cx="4315484" cy="10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131840" y="5283327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Направление ДНК: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Репликация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5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73022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Прежде чем клетка сможет делиться, она должна сначала продублировать свой геном, чтобы каждая из двух дочерних клеток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отнаследовала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свою собственную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копию.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Джеймс Уотсон и </a:t>
            </a:r>
            <a:r>
              <a:rPr lang="ru-RU" dirty="0" err="1"/>
              <a:t>Фрэнсис</a:t>
            </a:r>
            <a:r>
              <a:rPr lang="ru-RU" dirty="0"/>
              <a:t> </a:t>
            </a:r>
            <a:r>
              <a:rPr lang="ru-RU" dirty="0" smtClean="0"/>
              <a:t>Крик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1953 году предположили, что две нити родительской молекулы ДНК разматываются во время репликации, а затем каждая родительская нить действует как шаблон для синтеза новой </a:t>
            </a:r>
            <a:r>
              <a:rPr lang="ru-RU" dirty="0" smtClean="0"/>
              <a:t>нити: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688804"/>
              </p:ext>
            </p:extLst>
          </p:nvPr>
        </p:nvGraphicFramePr>
        <p:xfrm>
          <a:off x="1606542" y="2924944"/>
          <a:ext cx="641737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Bitmap Image" r:id="rId3" imgW="6620799" imgH="3123810" progId="Paint.Picture">
                  <p:embed/>
                </p:oleObj>
              </mc:Choice>
              <mc:Fallback>
                <p:oleObj name="Bitmap Image" r:id="rId3" imgW="6620799" imgH="31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42" y="2924944"/>
                        <a:ext cx="6417378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64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Модели Репликации ДНК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6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918293"/>
            <a:ext cx="8568952" cy="1124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Нуклеотиды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являются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комплементарными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друг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другу,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также как </a:t>
            </a:r>
            <a:r>
              <a:rPr lang="ru-RU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Имея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одну нить и источник «свободных плавающих» нуклеотидов, можно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по-разному представить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синтез комплементарной цепи на шаблонной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нити:</a:t>
            </a:r>
            <a:endParaRPr lang="en-US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59491" y="2636912"/>
          <a:ext cx="7608994" cy="259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Bitmap Image" r:id="rId3" imgW="8183117" imgH="2800741" progId="Paint.Picture">
                  <p:embed/>
                </p:oleObj>
              </mc:Choice>
              <mc:Fallback>
                <p:oleObj name="Bitmap Image" r:id="rId3" imgW="8183117" imgH="2800741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91" y="2636912"/>
                        <a:ext cx="7608994" cy="2594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1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Модели Репликации ДНК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7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59632" y="947502"/>
          <a:ext cx="6600882" cy="2251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Bitmap Image" r:id="rId3" imgW="8183117" imgH="2800741" progId="Paint.Picture">
                  <p:embed/>
                </p:oleObj>
              </mc:Choice>
              <mc:Fallback>
                <p:oleObj name="Bitmap Image" r:id="rId3" imgW="8183117" imgH="2800741" progId="Paint.Picture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947502"/>
                        <a:ext cx="6600882" cy="22510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07504" y="3284984"/>
            <a:ext cx="8928992" cy="3190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Эксперимент </a:t>
            </a:r>
            <a:r>
              <a:rPr lang="ru-RU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Мезельсона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Шталя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(1958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основывался на том факте, что один изотоп азота, азот-14 (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N), легче и более распространен, чем азот-15 (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N). </a:t>
            </a:r>
            <a:endParaRPr lang="ru-RU" dirty="0" smtClean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Молекулярная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ДНК содержит 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поэтому ДНК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для многих эпизодов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репликации выращивали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среде 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пока они не будут им насыщены.</a:t>
            </a:r>
            <a:endParaRPr lang="ru-RU" dirty="0" smtClean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После этого они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переносили эти тяжелые клетки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ДНК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 менее плотную среду 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ся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новая синтезированная ДНК будет содержать исключительно 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N, а три существующих гипотезы для репликации ДНК предсказали разные результаты для того, как этот изотоп </a:t>
            </a:r>
            <a:r>
              <a:rPr lang="ru-RU" baseline="30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 будет включен в ДНК. 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Модели Репликации ДНК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8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63700" y="2204864"/>
            <a:ext cx="10958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5036"/>
            <a:ext cx="7730029" cy="36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51520" y="70538"/>
            <a:ext cx="7772400" cy="876964"/>
          </a:xfrm>
        </p:spPr>
        <p:txBody>
          <a:bodyPr/>
          <a:lstStyle/>
          <a:p>
            <a:pPr marL="342900" indent="-342900"/>
            <a:r>
              <a:rPr lang="ru-RU" sz="3200" dirty="0" smtClean="0"/>
              <a:t>Источник Репликации</a:t>
            </a:r>
            <a:endParaRPr lang="ru-RU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50288" y="6408738"/>
            <a:ext cx="493712" cy="449262"/>
          </a:xfrm>
        </p:spPr>
        <p:txBody>
          <a:bodyPr/>
          <a:lstStyle/>
          <a:p>
            <a:fld id="{903B4427-6696-4A09-B791-98CB6266C507}" type="slidenum">
              <a:rPr lang="ru-RU" smtClean="0">
                <a:solidFill>
                  <a:srgbClr val="000000"/>
                </a:solidFill>
              </a:rPr>
              <a:pPr/>
              <a:t>9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74833" y="1268760"/>
            <a:ext cx="7763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ru-RU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73022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Репликация начинается в геномной области, которая называется источником репликации (обозначается </a:t>
            </a:r>
            <a:r>
              <a:rPr lang="ru-RU" b="1" i="1" dirty="0" err="1"/>
              <a:t>oriC</a:t>
            </a:r>
            <a:r>
              <a:rPr lang="ru-RU" dirty="0"/>
              <a:t>) и выполняется молекулярными копировальными машинами, называемыми ДНК-полимеразами</a:t>
            </a:r>
            <a:r>
              <a:rPr lang="ru-RU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2015474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уклеотидная последовательность, присутствующая в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oriC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Vibrio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cholerae</a:t>
            </a:r>
            <a:r>
              <a:rPr lang="ru-RU" i="1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/>
              <a:t>патогенной бактерии, вызывающей холеру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0" y="2742313"/>
            <a:ext cx="7717000" cy="25202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5536" y="5459021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ак 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бактериальная клетка узнает, что нужно начать репликацию именно в этой короткой области гораздо большей хромосомы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Vibrio</a:t>
            </a:r>
            <a:r>
              <a:rPr lang="ru-RU" i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cholerae</a:t>
            </a:r>
            <a:r>
              <a:rPr lang="ru-RU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которая состоит из </a:t>
            </a:r>
            <a:r>
              <a:rPr lang="ru-RU" dirty="0" smtClean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1 108 250 нуклеотидов?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3611</TotalTime>
  <Words>849</Words>
  <Application>Microsoft Office PowerPoint</Application>
  <PresentationFormat>On-screen Show (4:3)</PresentationFormat>
  <Paragraphs>100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Microsoft YaHei</vt:lpstr>
      <vt:lpstr>Arial</vt:lpstr>
      <vt:lpstr>Calibri</vt:lpstr>
      <vt:lpstr>Cambria</vt:lpstr>
      <vt:lpstr>Rockwell</vt:lpstr>
      <vt:lpstr>Rockwell Condensed</vt:lpstr>
      <vt:lpstr>Times New Roman</vt:lpstr>
      <vt:lpstr>Wingdings</vt:lpstr>
      <vt:lpstr>Wood Type</vt:lpstr>
      <vt:lpstr>Image</vt:lpstr>
      <vt:lpstr>Bitmap Image</vt:lpstr>
      <vt:lpstr>PowerPoint Presentation</vt:lpstr>
      <vt:lpstr>Полезное</vt:lpstr>
      <vt:lpstr>ДНК</vt:lpstr>
      <vt:lpstr>Структура ДНК</vt:lpstr>
      <vt:lpstr>Репликация</vt:lpstr>
      <vt:lpstr>Модели Репликации ДНК</vt:lpstr>
      <vt:lpstr>Модели Репликации ДНК</vt:lpstr>
      <vt:lpstr>Модели Репликации ДНК</vt:lpstr>
      <vt:lpstr>Источник Репликации</vt:lpstr>
      <vt:lpstr>Скрытое Сообщение</vt:lpstr>
      <vt:lpstr>Скрытое Сообщение</vt:lpstr>
      <vt:lpstr>Pattern Count</vt:lpstr>
      <vt:lpstr>Frequent Words</vt:lpstr>
      <vt:lpstr>Frequent Words</vt:lpstr>
      <vt:lpstr>Схема нуклеотида</vt:lpstr>
      <vt:lpstr>Схема Спирали ДНК</vt:lpstr>
      <vt:lpstr>Комплементарные нити</vt:lpstr>
      <vt:lpstr>Reverse Complement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алгоритмы  биоинформатики</dc:title>
  <dc:creator>Alex</dc:creator>
  <cp:lastModifiedBy>Omega Callista</cp:lastModifiedBy>
  <cp:revision>60</cp:revision>
  <dcterms:created xsi:type="dcterms:W3CDTF">2015-02-23T15:47:50Z</dcterms:created>
  <dcterms:modified xsi:type="dcterms:W3CDTF">2020-09-05T10:13:12Z</dcterms:modified>
</cp:coreProperties>
</file>