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6"/>
  </p:notesMasterIdLst>
  <p:sldIdLst>
    <p:sldId id="289" r:id="rId2"/>
    <p:sldId id="262" r:id="rId3"/>
    <p:sldId id="306" r:id="rId4"/>
    <p:sldId id="307" r:id="rId5"/>
    <p:sldId id="308" r:id="rId6"/>
    <p:sldId id="291" r:id="rId7"/>
    <p:sldId id="309" r:id="rId8"/>
    <p:sldId id="295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19" r:id="rId17"/>
    <p:sldId id="320" r:id="rId18"/>
    <p:sldId id="321" r:id="rId19"/>
    <p:sldId id="324" r:id="rId20"/>
    <p:sldId id="325" r:id="rId21"/>
    <p:sldId id="323" r:id="rId22"/>
    <p:sldId id="322" r:id="rId23"/>
    <p:sldId id="326" r:id="rId24"/>
    <p:sldId id="32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1322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0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 smtClean="0">
                <a:solidFill>
                  <a:schemeClr val="bg1"/>
                </a:solidFill>
              </a:rPr>
              <a:t>Peptide </a:t>
            </a:r>
            <a:r>
              <a:rPr lang="en-US" sz="4800" dirty="0">
                <a:solidFill>
                  <a:schemeClr val="bg1"/>
                </a:solidFill>
              </a:rPr>
              <a:t>Sequencing </a:t>
            </a:r>
            <a:endParaRPr lang="ru-RU" altLang="en-US" sz="1400" dirty="0">
              <a:cs typeface="Arial" panose="020B0604020202020204" pitchFamily="34" charset="0"/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Peptide</a:t>
            </a:r>
            <a:r>
              <a:rPr lang="ru-RU" sz="3200" dirty="0" smtClean="0"/>
              <a:t> </a:t>
            </a:r>
            <a:r>
              <a:rPr lang="en-US" sz="3200" dirty="0" smtClean="0"/>
              <a:t>Encoding 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94124"/>
              </p:ext>
            </p:extLst>
          </p:nvPr>
        </p:nvGraphicFramePr>
        <p:xfrm>
          <a:off x="1815157" y="917493"/>
          <a:ext cx="5453620" cy="3261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Bitmap Image" r:id="rId3" imgW="5485714" imgH="3285714" progId="Paint.Picture">
                  <p:embed/>
                </p:oleObj>
              </mc:Choice>
              <mc:Fallback>
                <p:oleObj name="Bitmap Image" r:id="rId3" imgW="5485714" imgH="3285714" progId="Paint.Picture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157" y="917493"/>
                        <a:ext cx="5453620" cy="3261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1487" y="4333557"/>
                <a:ext cx="8640960" cy="2399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Строка ДНК </a:t>
                </a:r>
                <a:r>
                  <a:rPr lang="en-US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кодирует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аминокислотную последовательность </a:t>
                </a:r>
                <a:r>
                  <a:rPr lang="en-US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Peptide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если строка РНК, транскрибируемая либо с помощью </a:t>
                </a:r>
                <a:r>
                  <a:rPr lang="en-US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либо его обратного комплемента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𝑃𝑎𝑡𝑡𝑒𝑟𝑛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транслируется в </a:t>
                </a:r>
                <a:r>
                  <a:rPr lang="en-US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Peptide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Пример: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ДНК-последовательность GAAACT транскрибируется в GAAACU и транслируется в ET. Обратный комплемент этой ДНК-строки, AGTTTC, транскрибируется в AGUUUC и транслируется в SF. Таким образом, GAAACT </a:t>
                </a:r>
                <a:r>
                  <a:rPr lang="ru-RU" b="1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кодирует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как ET, так и SF.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87" y="4333557"/>
                <a:ext cx="8640960" cy="2399118"/>
              </a:xfrm>
              <a:prstGeom prst="rect">
                <a:avLst/>
              </a:prstGeom>
              <a:blipFill>
                <a:blip r:embed="rId5"/>
                <a:stretch>
                  <a:fillRect l="-564" t="-1018" r="-564" b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Peptide</a:t>
            </a:r>
            <a:r>
              <a:rPr lang="ru-RU" sz="3200" dirty="0" smtClean="0"/>
              <a:t> </a:t>
            </a:r>
            <a:r>
              <a:rPr lang="en-US" sz="3200" dirty="0" smtClean="0"/>
              <a:t>Encoding 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0" y="1243735"/>
            <a:ext cx="8954794" cy="43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Циклические пептиды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821638"/>
            <a:ext cx="8943691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После решения задачи </a:t>
            </a:r>
            <a:r>
              <a:rPr lang="en-US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PeptideEncoding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Tyrocidine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B1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можно попробовать найти 30-мер в геноме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Bacillus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brevis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кодирующий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Tyrocidine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B1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но такой 30-мер не существует.</a:t>
            </a: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Тироцидины</a:t>
            </a:r>
            <a:r>
              <a:rPr lang="ru-RU" dirty="0" smtClean="0"/>
              <a:t> на </a:t>
            </a:r>
            <a:r>
              <a:rPr lang="ru-RU" dirty="0"/>
              <a:t>самом деле являются циклическими </a:t>
            </a:r>
            <a:r>
              <a:rPr lang="ru-RU" dirty="0" smtClean="0"/>
              <a:t>пептидами</a:t>
            </a:r>
            <a:r>
              <a:rPr lang="ru-RU" dirty="0"/>
              <a:t>:</a:t>
            </a: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54686"/>
              </p:ext>
            </p:extLst>
          </p:nvPr>
        </p:nvGraphicFramePr>
        <p:xfrm>
          <a:off x="-13284" y="2324020"/>
          <a:ext cx="9017551" cy="321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Bitmap Image" r:id="rId3" imgW="8019048" imgH="2857899" progId="Paint.Picture">
                  <p:embed/>
                </p:oleObj>
              </mc:Choice>
              <mc:Fallback>
                <p:oleObj name="Bitmap Image" r:id="rId3" imgW="8019048" imgH="285789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284" y="2324020"/>
                        <a:ext cx="9017551" cy="3212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07929" y="5756360"/>
            <a:ext cx="892814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 err="1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сли</a:t>
            </a:r>
            <a:r>
              <a:rPr lang="ru-RU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попытаться решить задачу </a:t>
            </a:r>
            <a:r>
              <a:rPr lang="en-US" i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PeptideEncoding</a:t>
            </a:r>
            <a:r>
              <a:rPr lang="en-US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для каждой из десяти </a:t>
            </a:r>
            <a:r>
              <a:rPr lang="ru-RU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строк, </a:t>
            </a:r>
            <a:r>
              <a:rPr lang="ru-RU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обнаружится 30-мера в геноме </a:t>
            </a:r>
            <a:r>
              <a:rPr lang="ru-RU" i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Bacillus</a:t>
            </a:r>
            <a:r>
              <a:rPr lang="ru-RU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brevis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кодирующего </a:t>
            </a:r>
            <a:r>
              <a:rPr lang="ru-RU" i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Tyrocidine</a:t>
            </a:r>
            <a:r>
              <a:rPr lang="ru-RU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B1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err="1"/>
              <a:t>нерибосомальные</a:t>
            </a:r>
            <a:r>
              <a:rPr lang="ru-RU" sz="3200" dirty="0"/>
              <a:t> пептиды (</a:t>
            </a:r>
            <a:r>
              <a:rPr lang="en-US" sz="3200" dirty="0"/>
              <a:t>NRP)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935219"/>
            <a:ext cx="8943691" cy="375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Центральная догма молекулярной биологии подразумевает, что все пептиды должны кодироваться </a:t>
            </a:r>
            <a:r>
              <a:rPr lang="ru-RU" dirty="0" smtClean="0"/>
              <a:t>геномом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Тироцидины</a:t>
            </a:r>
            <a:r>
              <a:rPr lang="ru-RU" dirty="0"/>
              <a:t> </a:t>
            </a:r>
            <a:r>
              <a:rPr lang="ru-RU" dirty="0" smtClean="0"/>
              <a:t>представляют </a:t>
            </a:r>
            <a:r>
              <a:rPr lang="ru-RU" dirty="0"/>
              <a:t>собой </a:t>
            </a:r>
            <a:r>
              <a:rPr lang="ru-RU" dirty="0" err="1"/>
              <a:t>нерибосомальные</a:t>
            </a:r>
            <a:r>
              <a:rPr lang="ru-RU" dirty="0"/>
              <a:t> пептиды (</a:t>
            </a:r>
            <a:r>
              <a:rPr lang="ru-RU" i="1" dirty="0"/>
              <a:t>NRP</a:t>
            </a:r>
            <a:r>
              <a:rPr lang="ru-RU" dirty="0"/>
              <a:t>), синтезированные не рибосомой, а гигантским белком под названием </a:t>
            </a:r>
            <a:r>
              <a:rPr lang="ru-RU" i="1" dirty="0"/>
              <a:t>NRP-</a:t>
            </a:r>
            <a:r>
              <a:rPr lang="ru-RU" i="1" dirty="0" err="1"/>
              <a:t>synthetase</a:t>
            </a:r>
            <a:r>
              <a:rPr lang="ru-RU" dirty="0"/>
              <a:t>. Этот фермент объединяет антибиотические пептиды без какой-либо зависимости от РНК или генетического кода. </a:t>
            </a:r>
            <a:endParaRPr lang="ru-RU" dirty="0" smtClean="0"/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тандартные </a:t>
            </a:r>
            <a:r>
              <a:rPr lang="ru-RU" dirty="0"/>
              <a:t>инструменты для </a:t>
            </a:r>
            <a:r>
              <a:rPr lang="ru-RU" dirty="0" err="1"/>
              <a:t>секвенирования</a:t>
            </a:r>
            <a:r>
              <a:rPr lang="ru-RU" dirty="0"/>
              <a:t> линейных пептидов не применимы к анализу </a:t>
            </a:r>
            <a:r>
              <a:rPr lang="ru-RU" i="1" dirty="0" smtClean="0"/>
              <a:t>NRP, </a:t>
            </a:r>
            <a:r>
              <a:rPr lang="ru-RU" dirty="0"/>
              <a:t>п</a:t>
            </a:r>
            <a:r>
              <a:rPr lang="ru-RU" dirty="0" smtClean="0"/>
              <a:t>оскольку они не </a:t>
            </a:r>
            <a:r>
              <a:rPr lang="ru-RU" dirty="0"/>
              <a:t>придерживаются Центральной </a:t>
            </a:r>
            <a:r>
              <a:rPr lang="ru-RU" dirty="0" smtClean="0"/>
              <a:t>Догмы (</a:t>
            </a:r>
            <a:r>
              <a:rPr lang="ru-RU" b="1" dirty="0"/>
              <a:t>ДНК</a:t>
            </a:r>
            <a:r>
              <a:rPr lang="ru-RU" dirty="0"/>
              <a:t> делает </a:t>
            </a:r>
            <a:r>
              <a:rPr lang="ru-RU" b="1" dirty="0"/>
              <a:t>РНК</a:t>
            </a:r>
            <a:r>
              <a:rPr lang="ru-RU" dirty="0"/>
              <a:t> делает </a:t>
            </a:r>
            <a:r>
              <a:rPr lang="ru-RU" b="1" dirty="0" smtClean="0"/>
              <a:t>белок</a:t>
            </a:r>
            <a:r>
              <a:rPr lang="ru-RU" dirty="0" smtClean="0"/>
              <a:t>) и </a:t>
            </a:r>
            <a:r>
              <a:rPr lang="ru-RU" dirty="0"/>
              <a:t>их не получится вывести из генома. Что еще более затрудняет </a:t>
            </a:r>
            <a:r>
              <a:rPr lang="ru-RU" dirty="0" err="1"/>
              <a:t>секвенирование</a:t>
            </a:r>
            <a:r>
              <a:rPr lang="ru-RU" dirty="0"/>
              <a:t> этих пептидов, так это то, что многие </a:t>
            </a:r>
            <a:r>
              <a:rPr lang="ru-RU" i="1" dirty="0"/>
              <a:t>NRP</a:t>
            </a:r>
            <a:r>
              <a:rPr lang="ru-RU" dirty="0"/>
              <a:t> (включая </a:t>
            </a:r>
            <a:r>
              <a:rPr lang="ru-RU" dirty="0" err="1" smtClean="0"/>
              <a:t>тироцидины</a:t>
            </a:r>
            <a:r>
              <a:rPr lang="ru-RU" dirty="0" smtClean="0"/>
              <a:t>) </a:t>
            </a:r>
            <a:r>
              <a:rPr lang="ru-RU" dirty="0"/>
              <a:t>являются циклическими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Масс-Спектрометрия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930061"/>
            <a:ext cx="8943691" cy="279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Основу пептидного </a:t>
            </a:r>
            <a:r>
              <a:rPr lang="ru-RU" dirty="0" err="1"/>
              <a:t>секвенирования</a:t>
            </a:r>
            <a:r>
              <a:rPr lang="ru-RU" dirty="0"/>
              <a:t> представляет </a:t>
            </a:r>
            <a:r>
              <a:rPr lang="ru-RU" b="1" dirty="0"/>
              <a:t>масс-спектрометр</a:t>
            </a:r>
            <a:r>
              <a:rPr lang="ru-RU" dirty="0"/>
              <a:t>, дорогой молекулярный прибор, который разрушает молекулы на части, а затем взвешивает полученные фрагменты. </a:t>
            </a:r>
            <a:endParaRPr lang="ru-RU" dirty="0" smtClean="0"/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Масс-спектрометр </a:t>
            </a:r>
            <a:r>
              <a:rPr lang="ru-RU" dirty="0"/>
              <a:t>измеряет массу молекулы в дальтонах (Да); 1 Да приблизительно равен массе одной ядерной частицы (т.е. протона или нейтрона</a:t>
            </a:r>
            <a:r>
              <a:rPr lang="ru-RU" dirty="0" smtClean="0"/>
              <a:t>)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ea typeface="Times New Roman" panose="02020603050405020304" pitchFamily="18" charset="0"/>
              </a:rPr>
              <a:t>Пример: </a:t>
            </a:r>
            <a:r>
              <a:rPr lang="ru-RU" dirty="0" smtClean="0"/>
              <a:t>аминокислота </a:t>
            </a:r>
            <a:r>
              <a:rPr lang="ru-RU" dirty="0"/>
              <a:t>глицин, имеющая химическую формулу </a:t>
            </a:r>
            <a:r>
              <a:rPr lang="ru-RU" b="1" dirty="0"/>
              <a:t>C</a:t>
            </a:r>
            <a:r>
              <a:rPr lang="ru-RU" b="1" baseline="-25000" dirty="0"/>
              <a:t>2</a:t>
            </a:r>
            <a:r>
              <a:rPr lang="ru-RU" b="1" dirty="0"/>
              <a:t>H</a:t>
            </a:r>
            <a:r>
              <a:rPr lang="ru-RU" b="1" baseline="-25000" dirty="0"/>
              <a:t>3</a:t>
            </a:r>
            <a:r>
              <a:rPr lang="ru-RU" b="1" dirty="0"/>
              <a:t>ON</a:t>
            </a:r>
            <a:r>
              <a:rPr lang="ru-RU" dirty="0"/>
              <a:t>, имеет целую массу 57, так как 2 · 12 + 3 · 1 + 1 · 16 + 1 · 14 = 57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043483"/>
              </p:ext>
            </p:extLst>
          </p:nvPr>
        </p:nvGraphicFramePr>
        <p:xfrm>
          <a:off x="2185183" y="4223588"/>
          <a:ext cx="5142499" cy="165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Bitmap Image" r:id="rId3" imgW="3780952" imgH="1219370" progId="Paint.Picture">
                  <p:embed/>
                </p:oleObj>
              </mc:Choice>
              <mc:Fallback>
                <p:oleObj name="Bitmap Image" r:id="rId3" imgW="3780952" imgH="121937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183" y="4223588"/>
                        <a:ext cx="5142499" cy="1657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065240" y="6048756"/>
            <a:ext cx="3013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Таблица масс аминокислот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Масс-Спектрометрия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644160"/>
            <a:ext cx="89436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err="1"/>
              <a:t>Tyrocidine</a:t>
            </a:r>
            <a:r>
              <a:rPr lang="ru-RU" i="1" dirty="0"/>
              <a:t> B1</a:t>
            </a:r>
            <a:r>
              <a:rPr lang="ru-RU" dirty="0"/>
              <a:t>, который представлен последовательностью VKLFPWFNQY, имеет общую массу 1322 Да (99 + 128 + 113 + 147 + 97 + 186 + 147 + 114 + 128 + 163 = 1322</a:t>
            </a:r>
            <a:r>
              <a:rPr lang="ru-RU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Масс-спектрометр разрушает каждую молекулу </a:t>
            </a:r>
            <a:r>
              <a:rPr lang="ru-RU" i="1" dirty="0" err="1"/>
              <a:t>Tyrocidine</a:t>
            </a:r>
            <a:r>
              <a:rPr lang="ru-RU" i="1" dirty="0"/>
              <a:t> B1 </a:t>
            </a:r>
            <a:r>
              <a:rPr lang="ru-RU" dirty="0"/>
              <a:t>на два линейных фрагмента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аждая молекула </a:t>
            </a:r>
            <a:r>
              <a:rPr lang="ru-RU" dirty="0"/>
              <a:t>разделена по-своему. Один экземпляр может разбиться на LFP и WFNQYVK (с соответствующими массами 357 и 965), тогда как другой может разделиться на PWFN и QYVKLF.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Цель</a:t>
            </a:r>
            <a:r>
              <a:rPr lang="ru-RU" dirty="0" smtClean="0"/>
              <a:t> </a:t>
            </a:r>
            <a:r>
              <a:rPr lang="ru-RU" dirty="0"/>
              <a:t>– использовать массы этих и других фрагментов для </a:t>
            </a:r>
            <a:r>
              <a:rPr lang="ru-RU" dirty="0" err="1"/>
              <a:t>секвенирования</a:t>
            </a:r>
            <a:r>
              <a:rPr lang="ru-RU" dirty="0"/>
              <a:t> пептида.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Набор </a:t>
            </a:r>
            <a:r>
              <a:rPr lang="ru-RU" dirty="0"/>
              <a:t>всех масс фрагментов, создаваемых масс-спектрометром, называется </a:t>
            </a:r>
            <a:r>
              <a:rPr lang="ru-RU" b="1" dirty="0"/>
              <a:t>экспериментальным спектром</a:t>
            </a:r>
            <a:endParaRPr lang="en-US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Масс-Спектрометрия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644160"/>
            <a:ext cx="89436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Предположения: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</a:t>
            </a:r>
            <a:r>
              <a:rPr lang="ru-RU" dirty="0" smtClean="0"/>
              <a:t>асс-спектрометр </a:t>
            </a:r>
            <a:r>
              <a:rPr lang="ru-RU" dirty="0"/>
              <a:t>разрушает копии циклического пептида по всем возможным парам </a:t>
            </a:r>
            <a:r>
              <a:rPr lang="ru-RU" dirty="0" smtClean="0"/>
              <a:t>связей.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Полученный </a:t>
            </a:r>
            <a:r>
              <a:rPr lang="ru-RU" dirty="0"/>
              <a:t>экспериментальный спектр содержит массы всех возможных линейных фрагментов пептида, называемых </a:t>
            </a:r>
            <a:r>
              <a:rPr lang="ru-RU" b="1" dirty="0" err="1" smtClean="0"/>
              <a:t>субпептидами</a:t>
            </a:r>
            <a:r>
              <a:rPr lang="ru-RU" dirty="0"/>
              <a:t>.</a:t>
            </a:r>
            <a:endParaRPr lang="ru-RU" b="1" dirty="0" smtClean="0"/>
          </a:p>
          <a:p>
            <a:r>
              <a:rPr lang="ru-RU" dirty="0" smtClean="0"/>
              <a:t>	Пример: циклический </a:t>
            </a:r>
            <a:r>
              <a:rPr lang="ru-RU" dirty="0"/>
              <a:t>пептид NQEL имеет 12 </a:t>
            </a:r>
            <a:r>
              <a:rPr lang="ru-RU" dirty="0" err="1"/>
              <a:t>субпептидов</a:t>
            </a:r>
            <a:r>
              <a:rPr lang="ru-RU" dirty="0"/>
              <a:t>: N, Q, E, L, NQ, QE, EL, </a:t>
            </a:r>
            <a:r>
              <a:rPr lang="ru-RU" dirty="0" smtClean="0"/>
              <a:t>	LN</a:t>
            </a:r>
            <a:r>
              <a:rPr lang="ru-RU" dirty="0"/>
              <a:t>, NQE, QEL, ELN и </a:t>
            </a:r>
            <a:r>
              <a:rPr lang="ru-RU" dirty="0" smtClean="0"/>
              <a:t>LNQ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</a:t>
            </a:r>
            <a:r>
              <a:rPr lang="ru-RU" dirty="0" err="1" smtClean="0"/>
              <a:t>убпептиды</a:t>
            </a:r>
            <a:r>
              <a:rPr lang="ru-RU" dirty="0" smtClean="0"/>
              <a:t> </a:t>
            </a:r>
            <a:r>
              <a:rPr lang="ru-RU" dirty="0"/>
              <a:t>могут встречаться более одного раза, если аминокислота встречается несколько раз в </a:t>
            </a:r>
            <a:r>
              <a:rPr lang="ru-RU" dirty="0" smtClean="0"/>
              <a:t>пептиде.</a:t>
            </a:r>
          </a:p>
          <a:p>
            <a:r>
              <a:rPr lang="ru-RU" dirty="0" smtClean="0"/>
              <a:t>	Пример: </a:t>
            </a:r>
            <a:r>
              <a:rPr lang="ru-RU" dirty="0"/>
              <a:t>ELEL также имеет 12 </a:t>
            </a:r>
            <a:r>
              <a:rPr lang="ru-RU" dirty="0" err="1"/>
              <a:t>субпептидов</a:t>
            </a:r>
            <a:r>
              <a:rPr lang="ru-RU" dirty="0"/>
              <a:t>: E, L, E, L, EL, LE, EL, LE, ELE, LEL, ELE </a:t>
            </a:r>
            <a:r>
              <a:rPr lang="ru-RU" dirty="0" smtClean="0"/>
              <a:t>	и </a:t>
            </a:r>
            <a:r>
              <a:rPr lang="ru-RU" dirty="0"/>
              <a:t>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err="1"/>
              <a:t>Subpeptides</a:t>
            </a:r>
            <a:r>
              <a:rPr lang="en-US" sz="3200" dirty="0"/>
              <a:t> Count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0" y="1296014"/>
            <a:ext cx="8243945" cy="33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Теоретический </a:t>
            </a:r>
            <a:r>
              <a:rPr lang="ru-RU" sz="3200" dirty="0" smtClean="0"/>
              <a:t>спектр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348782"/>
            <a:ext cx="89436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Теоретический спектр циклического пептида </a:t>
            </a:r>
            <a:r>
              <a:rPr lang="en-US" i="1" dirty="0"/>
              <a:t>Peptide</a:t>
            </a:r>
            <a:r>
              <a:rPr lang="ru-RU" dirty="0"/>
              <a:t>, обозначенного </a:t>
            </a:r>
            <a:r>
              <a:rPr lang="ru-RU" i="1" dirty="0" err="1"/>
              <a:t>Cyclospectrum</a:t>
            </a:r>
            <a:r>
              <a:rPr lang="ru-RU" dirty="0"/>
              <a:t>(</a:t>
            </a:r>
            <a:r>
              <a:rPr lang="en-US" i="1" dirty="0"/>
              <a:t>Peptide</a:t>
            </a:r>
            <a:r>
              <a:rPr lang="ru-RU" dirty="0"/>
              <a:t>), представляет собой совокупность всех масс его </a:t>
            </a:r>
            <a:r>
              <a:rPr lang="ru-RU" dirty="0" err="1"/>
              <a:t>субпептидов</a:t>
            </a:r>
            <a:r>
              <a:rPr lang="ru-RU" dirty="0"/>
              <a:t>, а также масса 0 и масса всего пептида.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Массы </a:t>
            </a:r>
            <a:r>
              <a:rPr lang="ru-RU" dirty="0"/>
              <a:t>упорядочены от наименьшей к наибольшей.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Будем </a:t>
            </a:r>
            <a:r>
              <a:rPr lang="ru-RU" dirty="0"/>
              <a:t>считать, что теоретический спектр может содержать повторяющиеся </a:t>
            </a:r>
            <a:r>
              <a:rPr lang="ru-RU" dirty="0" smtClean="0"/>
              <a:t>элементы</a:t>
            </a:r>
            <a:endParaRPr lang="en-US" b="1" dirty="0"/>
          </a:p>
          <a:p>
            <a:r>
              <a:rPr lang="en-US" b="1" dirty="0"/>
              <a:t>	</a:t>
            </a:r>
            <a:r>
              <a:rPr lang="ru-RU" dirty="0" smtClean="0"/>
              <a:t>Пример: </a:t>
            </a:r>
            <a:r>
              <a:rPr lang="ru-RU" dirty="0"/>
              <a:t>NQEL </a:t>
            </a:r>
            <a:endParaRPr lang="en-US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652367"/>
              </p:ext>
            </p:extLst>
          </p:nvPr>
        </p:nvGraphicFramePr>
        <p:xfrm>
          <a:off x="467544" y="4122370"/>
          <a:ext cx="8084052" cy="99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Bitmap Image" r:id="rId3" imgW="5266667" imgH="647619" progId="Paint.Picture">
                  <p:embed/>
                </p:oleObj>
              </mc:Choice>
              <mc:Fallback>
                <p:oleObj name="Bitmap Image" r:id="rId3" imgW="5266667" imgH="64761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22370"/>
                        <a:ext cx="8084052" cy="993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095230" y="5700084"/>
            <a:ext cx="682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сформировать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теоретический спектр циклического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пептида?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Теоретический </a:t>
            </a:r>
            <a:r>
              <a:rPr lang="ru-RU" sz="3200" dirty="0" smtClean="0"/>
              <a:t>спектр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348782"/>
            <a:ext cx="89436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Теоретический спектр циклического пептида </a:t>
            </a:r>
            <a:r>
              <a:rPr lang="en-US" i="1" dirty="0"/>
              <a:t>Peptide</a:t>
            </a:r>
            <a:r>
              <a:rPr lang="ru-RU" dirty="0"/>
              <a:t>, обозначенного </a:t>
            </a:r>
            <a:r>
              <a:rPr lang="ru-RU" i="1" dirty="0" err="1"/>
              <a:t>Cyclospectrum</a:t>
            </a:r>
            <a:r>
              <a:rPr lang="ru-RU" dirty="0"/>
              <a:t>(</a:t>
            </a:r>
            <a:r>
              <a:rPr lang="en-US" i="1" dirty="0"/>
              <a:t>Peptide</a:t>
            </a:r>
            <a:r>
              <a:rPr lang="ru-RU" dirty="0"/>
              <a:t>), представляет собой совокупность всех масс его </a:t>
            </a:r>
            <a:r>
              <a:rPr lang="ru-RU" dirty="0" err="1"/>
              <a:t>субпептидов</a:t>
            </a:r>
            <a:r>
              <a:rPr lang="ru-RU" dirty="0"/>
              <a:t>, а также масса 0 и масса всего пептида.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Массы </a:t>
            </a:r>
            <a:r>
              <a:rPr lang="ru-RU" dirty="0"/>
              <a:t>упорядочены от наименьшей к наибольшей.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Будем </a:t>
            </a:r>
            <a:r>
              <a:rPr lang="ru-RU" dirty="0"/>
              <a:t>считать, что теоретический спектр может содержать повторяющиеся </a:t>
            </a:r>
            <a:r>
              <a:rPr lang="ru-RU" dirty="0" smtClean="0"/>
              <a:t>элементы</a:t>
            </a:r>
            <a:endParaRPr lang="en-US" b="1" dirty="0"/>
          </a:p>
          <a:p>
            <a:r>
              <a:rPr lang="en-US" b="1" dirty="0"/>
              <a:t>	</a:t>
            </a:r>
            <a:r>
              <a:rPr lang="ru-RU" dirty="0" smtClean="0"/>
              <a:t>Пример: </a:t>
            </a:r>
            <a:r>
              <a:rPr lang="ru-RU" dirty="0"/>
              <a:t>NQEL </a:t>
            </a:r>
            <a:endParaRPr lang="en-US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67544" y="4122370"/>
          <a:ext cx="8084052" cy="99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Bitmap Image" r:id="rId3" imgW="5266667" imgH="647619" progId="Paint.Picture">
                  <p:embed/>
                </p:oleObj>
              </mc:Choice>
              <mc:Fallback>
                <p:oleObj name="Bitmap Image" r:id="rId3" imgW="5266667" imgH="647619" progId="Paint.Picture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22370"/>
                        <a:ext cx="8084052" cy="993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095230" y="5700084"/>
            <a:ext cx="682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сформировать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теоретический спектр циклического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пептида?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275" y="4509120"/>
            <a:ext cx="8712968" cy="197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Флеминг опубликовал свое открытие в 1929 году, его статья не имела немедленного отклика. Последующие эксперименты пытались выделить антибиотический агент (т.е. соединение, которое фактически убило бактерии) из гриба. В результате Флеминг в конце концов пришел к выводу, что пенициллин не может быть применен на практике для лечения бактериальных инфекций и отказался от исследований по антибиотикам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15362" name="Picture 2" descr="Image result for Ð°Ð»ÐµÐºÑÐ°Ð½Ð´Ñ ÑÐ»ÐµÐ¼Ð¸Ð½Ð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340768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0275" y="947502"/>
            <a:ext cx="5760640" cy="3587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 августе 1928 года, перед отъездом в отпуск, шотландский микробиолог Александр Флеминг поместил свои культуры вызывающих инфекцию бактерий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Staphylococcus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на лабораторный стенд. Когда он вернулся на работу через несколько недель, Флеминг заметил, что одна культура была заражена грибом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Penicillium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и что колония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Staphylococcus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окружающая его, была уничтожена. Флеминг назвал вещество, убивающее бактерии, пенициллином, и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предположил, что его можно использовать для лечения бактериальных инфекций у людей.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Теоретический </a:t>
            </a:r>
            <a:r>
              <a:rPr lang="ru-RU" sz="3200" dirty="0" smtClean="0"/>
              <a:t>спектр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154" y="1348782"/>
            <a:ext cx="8943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аменим </a:t>
            </a:r>
            <a:r>
              <a:rPr lang="ru-RU" dirty="0"/>
              <a:t>алфавит из 20 аминокислот алфавитом из 18 целых чисел, так как две пары аминокислот имеют одну и ту же целую </a:t>
            </a:r>
            <a:r>
              <a:rPr lang="ru-RU" dirty="0" smtClean="0"/>
              <a:t>массу.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388098"/>
              </p:ext>
            </p:extLst>
          </p:nvPr>
        </p:nvGraphicFramePr>
        <p:xfrm>
          <a:off x="336611" y="2399819"/>
          <a:ext cx="8470776" cy="90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Bitmap Image" r:id="rId4" imgW="6458852" imgH="695238" progId="Paint.Picture">
                  <p:embed/>
                </p:oleObj>
              </mc:Choice>
              <mc:Fallback>
                <p:oleObj name="Bitmap Image" r:id="rId4" imgW="6458852" imgH="69523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11" y="2399819"/>
                        <a:ext cx="8470776" cy="905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9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3200" dirty="0"/>
              <a:t>Generating Theoretical Spectrum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2" y="1340768"/>
            <a:ext cx="8951108" cy="34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err="1"/>
              <a:t>секвенирования</a:t>
            </a:r>
            <a:r>
              <a:rPr lang="ru-RU" sz="3200" dirty="0"/>
              <a:t> </a:t>
            </a:r>
            <a:r>
              <a:rPr lang="ru-RU" sz="3200" dirty="0" err="1"/>
              <a:t>циклопептида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04" y="1138898"/>
            <a:ext cx="86483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Задача по формированию теоретического спектра известного пептида проста, но </a:t>
            </a:r>
            <a:r>
              <a:rPr lang="ru-RU" b="1" dirty="0"/>
              <a:t>цель – решить обратную </a:t>
            </a:r>
            <a:r>
              <a:rPr lang="ru-RU" b="1" dirty="0" smtClean="0"/>
              <a:t>задачу</a:t>
            </a:r>
            <a:r>
              <a:rPr lang="en-US" b="1" dirty="0"/>
              <a:t> </a:t>
            </a:r>
            <a:r>
              <a:rPr lang="ru-RU" b="1" dirty="0" smtClean="0"/>
              <a:t>– восстановления </a:t>
            </a:r>
            <a:r>
              <a:rPr lang="ru-RU" b="1" dirty="0"/>
              <a:t>неизвестного пептида из его экспериментального спектра</a:t>
            </a:r>
            <a:r>
              <a:rPr lang="ru-RU" dirty="0"/>
              <a:t>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Предположим, что </a:t>
            </a:r>
            <a:r>
              <a:rPr lang="ru-RU" dirty="0" smtClean="0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экспериментальный </a:t>
            </a:r>
            <a:r>
              <a:rPr lang="ru-RU" dirty="0" smtClean="0"/>
              <a:t>спектр идеален и </a:t>
            </a:r>
            <a:r>
              <a:rPr lang="ru-RU" dirty="0"/>
              <a:t>совпадает с теоретическим спектром пептида.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284" y="1821914"/>
            <a:ext cx="123724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3120" y="3040833"/>
            <a:ext cx="7200800" cy="287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b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Cyclopeptide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Sequencing 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</a:t>
            </a:r>
            <a:r>
              <a:rPr lang="ru-RU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заданного идеального спектра найти циклический пептид, теоретический спектр которого соответствует экспериментальному спектру.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457200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Вход: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Коллекция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(возможно повторяющихся) целых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чисел 	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Spectrum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соответствующая идеальному спектру.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457200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Выход: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Аминокислотная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последовательность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Peptide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для 	которой </a:t>
            </a:r>
            <a:r>
              <a:rPr lang="ru-RU" i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Cyclospectrum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Peptide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)=</a:t>
            </a:r>
            <a:r>
              <a:rPr lang="ru-RU" i="1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Spectrum</a:t>
            </a:r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(если такая 	последовательность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существует).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8892480" cy="876964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b="1" dirty="0"/>
              <a:t>Counting</a:t>
            </a:r>
            <a:r>
              <a:rPr lang="en-US" sz="3200" b="1" dirty="0"/>
              <a:t> Peptides with Given </a:t>
            </a:r>
            <a:r>
              <a:rPr lang="en-US" sz="3200" b="1" dirty="0" smtClean="0"/>
              <a:t>Mass</a:t>
            </a:r>
            <a:endParaRPr lang="ru-RU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04" y="1138898"/>
            <a:ext cx="8648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Прежде чем пытаться решать задачу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Cyclopeptide</a:t>
            </a:r>
            <a:r>
              <a:rPr lang="en-US" b="1" dirty="0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Sequencing </a:t>
            </a:r>
            <a:r>
              <a:rPr lang="en-US" b="1" dirty="0" smtClean="0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 smtClean="0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попробуем ответить на вопрос: </a:t>
            </a:r>
            <a:r>
              <a:rPr lang="ru-RU" i="1" dirty="0"/>
              <a:t>сколько пептидов имеет массу, равную </a:t>
            </a:r>
            <a:r>
              <a:rPr lang="ru-RU" i="1" dirty="0" smtClean="0"/>
              <a:t>заданной?</a:t>
            </a:r>
            <a:endParaRPr lang="en-US" i="1" dirty="0"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2" y="2173162"/>
            <a:ext cx="7815370" cy="44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8892480" cy="876964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b="1" dirty="0"/>
              <a:t>Counting</a:t>
            </a:r>
            <a:r>
              <a:rPr lang="en-US" sz="3200" b="1" dirty="0"/>
              <a:t> Peptides with Given </a:t>
            </a:r>
            <a:r>
              <a:rPr lang="en-US" sz="3200" b="1" dirty="0" smtClean="0"/>
              <a:t>Mass</a:t>
            </a:r>
            <a:endParaRPr lang="ru-RU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3" y="3940761"/>
            <a:ext cx="10095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552" y="951543"/>
            <a:ext cx="172819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510575"/>
              </p:ext>
            </p:extLst>
          </p:nvPr>
        </p:nvGraphicFramePr>
        <p:xfrm>
          <a:off x="395536" y="1196752"/>
          <a:ext cx="8032065" cy="506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Bitmap Image" r:id="rId3" imgW="6961905" imgH="4390476" progId="Paint.Picture">
                  <p:embed/>
                </p:oleObj>
              </mc:Choice>
              <mc:Fallback>
                <p:oleObj name="Bitmap Image" r:id="rId3" imgW="6961905" imgH="439047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96752"/>
                        <a:ext cx="8032065" cy="5069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274" y="947502"/>
            <a:ext cx="85481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процессе поиска новых лекарств для лечения раненых солдат, американские и британские правительства активизировали исследования антибиотиков после начала Второй мировой войны; однако проблема массового производства антибиотиков осталась. В марте 1942 года половина общего количества пенициллина, принадлежащего фармацевтическому гиганту </a:t>
            </a:r>
            <a:r>
              <a:rPr lang="ru-RU" dirty="0" err="1"/>
              <a:t>Merck</a:t>
            </a:r>
            <a:r>
              <a:rPr lang="ru-RU" dirty="0"/>
              <a:t>, использовалась для лечения одного инфицированного пациента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1760" y="2852937"/>
            <a:ext cx="43486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Также в 1942 году российские биологи Георгий </a:t>
            </a:r>
            <a:r>
              <a:rPr lang="ru-RU" dirty="0" err="1"/>
              <a:t>Гауз</a:t>
            </a:r>
            <a:r>
              <a:rPr lang="ru-RU" dirty="0"/>
              <a:t> и Мария </a:t>
            </a:r>
            <a:r>
              <a:rPr lang="ru-RU" dirty="0" err="1"/>
              <a:t>Бражникова</a:t>
            </a:r>
            <a:r>
              <a:rPr lang="ru-RU" dirty="0"/>
              <a:t> заметили, что бактерия </a:t>
            </a:r>
            <a:r>
              <a:rPr lang="ru-RU" i="1" dirty="0" err="1"/>
              <a:t>Bacillus</a:t>
            </a:r>
            <a:r>
              <a:rPr lang="ru-RU" i="1" dirty="0"/>
              <a:t> </a:t>
            </a:r>
            <a:r>
              <a:rPr lang="ru-RU" i="1" dirty="0" err="1"/>
              <a:t>brevis</a:t>
            </a:r>
            <a:r>
              <a:rPr lang="ru-RU" dirty="0"/>
              <a:t> убила патогенную бактерию </a:t>
            </a:r>
            <a:r>
              <a:rPr lang="ru-RU" i="1" dirty="0" err="1"/>
              <a:t>Staphylococcus</a:t>
            </a:r>
            <a:r>
              <a:rPr lang="ru-RU" i="1" dirty="0"/>
              <a:t> </a:t>
            </a:r>
            <a:r>
              <a:rPr lang="ru-RU" i="1" dirty="0" err="1"/>
              <a:t>aureus</a:t>
            </a:r>
            <a:r>
              <a:rPr lang="ru-RU" dirty="0"/>
              <a:t>. В отличии от усилий Флеминга с пенициллином, они успешно изолировали соединение антибиотиков из </a:t>
            </a:r>
            <a:r>
              <a:rPr lang="ru-RU" i="1" dirty="0" err="1"/>
              <a:t>Bacillus</a:t>
            </a:r>
            <a:r>
              <a:rPr lang="ru-RU" i="1" dirty="0"/>
              <a:t> </a:t>
            </a:r>
            <a:r>
              <a:rPr lang="ru-RU" i="1" dirty="0" err="1"/>
              <a:t>brevis</a:t>
            </a:r>
            <a:r>
              <a:rPr lang="ru-RU" dirty="0"/>
              <a:t> и назвали его </a:t>
            </a:r>
            <a:r>
              <a:rPr lang="ru-RU" i="1" dirty="0" err="1"/>
              <a:t>Gramicidin</a:t>
            </a:r>
            <a:r>
              <a:rPr lang="ru-RU" i="1" dirty="0"/>
              <a:t> </a:t>
            </a:r>
            <a:r>
              <a:rPr lang="ru-RU" i="1" dirty="0" err="1"/>
              <a:t>Soviet</a:t>
            </a:r>
            <a:r>
              <a:rPr lang="ru-RU" dirty="0"/>
              <a:t>. Через год этот антибиотик был распространен по советским военным госпиталям.</a:t>
            </a:r>
            <a:endParaRPr lang="en-US" dirty="0"/>
          </a:p>
        </p:txBody>
      </p:sp>
      <p:pic>
        <p:nvPicPr>
          <p:cNvPr id="16386" name="Picture 2" descr="ÐÐ°ÑÐ·Ðµ ÐÐµÐ¾ÑÐ³Ð¸Ð¹ Ð¤ÑÐ°Ð½ÑÐµÐ²Ð¸Ñ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2" y="3133840"/>
            <a:ext cx="1872208" cy="242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Ð. Ð. ÐÑÐ°Ð¶Ð½Ð¸ÐºÐ¾Ð²Ð°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133840"/>
            <a:ext cx="2190555" cy="258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7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1" y="926277"/>
            <a:ext cx="64807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Между тем, американские ученые исследовали различные продовольственные рынки на наличие гнилых продуктов и нашли заплесневелую канталупу в штате Иллинойс с высокой концентрацией пенициллина. Это открытие позволило Соединенным Штатам произвести 2 миллиона доз пенициллина во время вторжения союзников в Нормандию в 1944 году, тем самым спася тысячи раненых солдат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3303618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Гауз</a:t>
            </a:r>
            <a:r>
              <a:rPr lang="ru-RU" dirty="0"/>
              <a:t> продолжил свое исследование </a:t>
            </a:r>
            <a:r>
              <a:rPr lang="ru-RU" i="1" dirty="0" err="1"/>
              <a:t>Gramicidin</a:t>
            </a:r>
            <a:r>
              <a:rPr lang="ru-RU" i="1" dirty="0"/>
              <a:t> </a:t>
            </a:r>
            <a:r>
              <a:rPr lang="ru-RU" i="1" dirty="0" err="1"/>
              <a:t>Soviet</a:t>
            </a:r>
            <a:r>
              <a:rPr lang="ru-RU" dirty="0"/>
              <a:t> после Второй мировой войны, но не смог прояснить его химическую структуру. Эстафету у </a:t>
            </a:r>
            <a:r>
              <a:rPr lang="ru-RU" dirty="0" err="1"/>
              <a:t>Гауза</a:t>
            </a:r>
            <a:r>
              <a:rPr lang="ru-RU" dirty="0"/>
              <a:t> принял английский биохимик Ричард </a:t>
            </a:r>
            <a:r>
              <a:rPr lang="ru-RU" dirty="0" err="1"/>
              <a:t>Синге</a:t>
            </a:r>
            <a:r>
              <a:rPr lang="ru-RU" dirty="0"/>
              <a:t>, который изучил </a:t>
            </a:r>
            <a:r>
              <a:rPr lang="ru-RU" i="1" dirty="0" err="1"/>
              <a:t>Gramicidin</a:t>
            </a:r>
            <a:r>
              <a:rPr lang="ru-RU" i="1" dirty="0"/>
              <a:t> </a:t>
            </a:r>
            <a:r>
              <a:rPr lang="ru-RU" i="1" dirty="0" err="1"/>
              <a:t>Soviet</a:t>
            </a:r>
            <a:r>
              <a:rPr lang="ru-RU" dirty="0"/>
              <a:t> и множество других антибиотиков, произведенных </a:t>
            </a:r>
            <a:r>
              <a:rPr lang="ru-RU" i="1" dirty="0" err="1"/>
              <a:t>Bacillus</a:t>
            </a:r>
            <a:r>
              <a:rPr lang="ru-RU" i="1" dirty="0"/>
              <a:t> </a:t>
            </a:r>
            <a:r>
              <a:rPr lang="ru-RU" i="1" dirty="0" err="1"/>
              <a:t>brevis</a:t>
            </a:r>
            <a:r>
              <a:rPr lang="ru-RU" dirty="0"/>
              <a:t>. Через несколько лет после окончания Второй мировой войны он продемонстрировал, что они представляют собой </a:t>
            </a:r>
            <a:r>
              <a:rPr lang="ru-RU" b="1" dirty="0"/>
              <a:t>короткие аминокислотные </a:t>
            </a:r>
            <a:r>
              <a:rPr lang="ru-RU" b="1" dirty="0" smtClean="0"/>
              <a:t>последовательности (то есть мини-белки), называемые </a:t>
            </a:r>
            <a:r>
              <a:rPr lang="ru-RU" b="1" dirty="0"/>
              <a:t>пептидами</a:t>
            </a:r>
            <a:r>
              <a:rPr lang="ru-RU" dirty="0"/>
              <a:t>. </a:t>
            </a:r>
            <a:r>
              <a:rPr lang="ru-RU" dirty="0" err="1"/>
              <a:t>Гауз</a:t>
            </a:r>
            <a:r>
              <a:rPr lang="ru-RU" dirty="0"/>
              <a:t> получил Сталинскую премию в 1946 году, а </a:t>
            </a:r>
            <a:r>
              <a:rPr lang="ru-RU" dirty="0" err="1"/>
              <a:t>Синге</a:t>
            </a:r>
            <a:r>
              <a:rPr lang="ru-RU" dirty="0"/>
              <a:t> выиграл Нобелевскую премию в 1952 году. Первая награда оказалась более ценной, поскольку она защищала </a:t>
            </a:r>
            <a:r>
              <a:rPr lang="ru-RU" dirty="0" err="1"/>
              <a:t>Гауза</a:t>
            </a:r>
            <a:r>
              <a:rPr lang="ru-RU" dirty="0"/>
              <a:t> от казни в период </a:t>
            </a:r>
            <a:r>
              <a:rPr lang="ru-RU" dirty="0" err="1"/>
              <a:t>Лысенкоизма</a:t>
            </a:r>
            <a:r>
              <a:rPr lang="ru-RU" dirty="0"/>
              <a:t>, советской кампании против «буржуазных» генетиков, которая усилилась в послевоенную эпоху.</a:t>
            </a:r>
            <a:endParaRPr lang="en-US" dirty="0"/>
          </a:p>
        </p:txBody>
      </p:sp>
      <p:pic>
        <p:nvPicPr>
          <p:cNvPr id="17410" name="Picture 2" descr="Image result for richard sy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77" y="764704"/>
            <a:ext cx="1696255" cy="239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1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1" y="926277"/>
            <a:ext cx="72007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Массовое производство антибиотиков инициировало эволюционную гонку вооружений между фармацевтическими компаниями и патогенными бактериями. Первые работали над разработкой новых антибиотиков, в то время как вторые вырабатывали резистентность к этим препаратам. Хотя современная медицина выигрывала все битвы в течение шести десятилетий, последние десять лет стали свидетелями тревожного роста устойчивых к антибиотикам бактериальных инфекций, которые нельзя лечить даже самыми мощными антибиотиками. </a:t>
            </a:r>
            <a:endParaRPr lang="en-US" dirty="0"/>
          </a:p>
        </p:txBody>
      </p:sp>
      <p:pic>
        <p:nvPicPr>
          <p:cNvPr id="18434" name="Picture 2" descr="Human neutrophil ingesting MR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35" y="980728"/>
            <a:ext cx="1882994" cy="24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520" y="3647416"/>
            <a:ext cx="8892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частности, бактерия </a:t>
            </a:r>
            <a:r>
              <a:rPr lang="ru-RU" i="1" dirty="0" err="1"/>
              <a:t>Staphylococcus</a:t>
            </a:r>
            <a:r>
              <a:rPr lang="ru-RU" i="1" dirty="0"/>
              <a:t> </a:t>
            </a:r>
            <a:r>
              <a:rPr lang="ru-RU" i="1" dirty="0" err="1"/>
              <a:t>aureus</a:t>
            </a:r>
            <a:r>
              <a:rPr lang="ru-RU" dirty="0"/>
              <a:t>, которую </a:t>
            </a:r>
            <a:r>
              <a:rPr lang="ru-RU" dirty="0" err="1"/>
              <a:t>Гауз</a:t>
            </a:r>
            <a:r>
              <a:rPr lang="ru-RU" dirty="0"/>
              <a:t> изучил в 1942 году, мутировала в резистентный штамм, известный как устойчивый к </a:t>
            </a:r>
            <a:r>
              <a:rPr lang="ru-RU" dirty="0" err="1"/>
              <a:t>метициллину</a:t>
            </a:r>
            <a:r>
              <a:rPr lang="ru-RU" dirty="0"/>
              <a:t> </a:t>
            </a:r>
            <a:r>
              <a:rPr lang="ru-RU" i="1" dirty="0" err="1"/>
              <a:t>Methicillin-resistant</a:t>
            </a:r>
            <a:r>
              <a:rPr lang="ru-RU" dirty="0"/>
              <a:t> </a:t>
            </a:r>
            <a:r>
              <a:rPr lang="ru-RU" i="1" dirty="0" err="1"/>
              <a:t>Staphylococcus</a:t>
            </a:r>
            <a:r>
              <a:rPr lang="ru-RU" i="1" dirty="0"/>
              <a:t> </a:t>
            </a:r>
            <a:r>
              <a:rPr lang="ru-RU" i="1" dirty="0" err="1"/>
              <a:t>aureus</a:t>
            </a:r>
            <a:r>
              <a:rPr lang="ru-RU" dirty="0"/>
              <a:t> (</a:t>
            </a:r>
            <a:r>
              <a:rPr lang="ru-RU" i="1" dirty="0"/>
              <a:t>MRSA</a:t>
            </a:r>
            <a:r>
              <a:rPr lang="ru-RU" dirty="0"/>
              <a:t>). </a:t>
            </a:r>
            <a:r>
              <a:rPr lang="ru-RU" i="1" dirty="0"/>
              <a:t>MRSA</a:t>
            </a:r>
            <a:r>
              <a:rPr lang="ru-RU" dirty="0"/>
              <a:t> сейчас является основной причиной смерти от инфекций в больницах, превышающей даже смертность от СПИДа в Соединенных Штатах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С появлением </a:t>
            </a:r>
            <a:r>
              <a:rPr lang="ru-RU" i="1" dirty="0"/>
              <a:t>MRSA</a:t>
            </a:r>
            <a:r>
              <a:rPr lang="ru-RU" dirty="0"/>
              <a:t>, разработка новых антибиотиков представляет собой главный вызов современной медицине. Трудной задачей в исследованиях антибиотиков является </a:t>
            </a:r>
            <a:r>
              <a:rPr lang="ru-RU" b="1" dirty="0" err="1"/>
              <a:t>секвенирование</a:t>
            </a:r>
            <a:r>
              <a:rPr lang="ru-RU" dirty="0"/>
              <a:t> недавно обнаруженных </a:t>
            </a:r>
            <a:r>
              <a:rPr lang="ru-RU" dirty="0" smtClean="0"/>
              <a:t>антибиотиков, то есть </a:t>
            </a:r>
            <a:r>
              <a:rPr lang="ru-RU" b="1" dirty="0" smtClean="0"/>
              <a:t>определение </a:t>
            </a:r>
            <a:r>
              <a:rPr lang="ru-RU" b="1" dirty="0"/>
              <a:t>порядка аминокислот</a:t>
            </a:r>
            <a:r>
              <a:rPr lang="ru-RU" dirty="0"/>
              <a:t>, составляющих антибиотический пептид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Центральная догма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8426" y="505945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ДНК</a:t>
            </a:r>
            <a:r>
              <a:rPr lang="ru-RU" dirty="0"/>
              <a:t> делает </a:t>
            </a:r>
            <a:r>
              <a:rPr lang="ru-RU" b="1" dirty="0"/>
              <a:t>РНК</a:t>
            </a:r>
            <a:r>
              <a:rPr lang="ru-RU" dirty="0"/>
              <a:t> делает </a:t>
            </a:r>
            <a:r>
              <a:rPr lang="ru-RU" b="1" dirty="0"/>
              <a:t>белок</a:t>
            </a:r>
            <a:endParaRPr lang="en-US" b="1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513075"/>
              </p:ext>
            </p:extLst>
          </p:nvPr>
        </p:nvGraphicFramePr>
        <p:xfrm>
          <a:off x="5628976" y="1018039"/>
          <a:ext cx="3009057" cy="411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Bitmap Image" r:id="rId3" imgW="2914286" imgH="3982006" progId="Paint.Picture">
                  <p:embed/>
                </p:oleObj>
              </mc:Choice>
              <mc:Fallback>
                <p:oleObj name="Bitmap Image" r:id="rId3" imgW="2914286" imgH="3982006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976" y="1018039"/>
                        <a:ext cx="3009057" cy="4112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9974" y="1242926"/>
            <a:ext cx="5472608" cy="279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Ген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из генома сначала транскрибируется в нить РНК, состоящей из четырех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рибонуклеотидов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аденина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гуанина,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цитозина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урацила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Нить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РНК может быть представлена как строка РНК, образованная над четырехбуквенным алфавитом {A, C, G, U}. </a:t>
            </a:r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Затем РНК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транслируется в аминокислотную последовательность белка.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2094" name="Picture 46" descr="Что такое РНК? | PROTO.. | Яндекс Дзе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" y="4581128"/>
            <a:ext cx="5524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6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Трансляция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512" y="1412776"/>
            <a:ext cx="4757488" cy="406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/>
              <a:t>РНК транслируется в аминокислотную последовательность следующим образом: </a:t>
            </a:r>
            <a:endParaRPr lang="ru-RU" dirty="0" smtClean="0"/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AutoNum type="arabicParenR"/>
            </a:pPr>
            <a:r>
              <a:rPr lang="ru-RU" dirty="0" smtClean="0"/>
              <a:t>во </a:t>
            </a:r>
            <a:r>
              <a:rPr lang="ru-RU" dirty="0"/>
              <a:t>время трансляции цепь РНК разделяется на неперекрывающиеся 3-меры, называемыми кодонами; </a:t>
            </a:r>
            <a:endParaRPr lang="ru-RU" dirty="0" smtClean="0"/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AutoNum type="arabicParenR"/>
            </a:pPr>
            <a:r>
              <a:rPr lang="ru-RU" dirty="0" smtClean="0"/>
              <a:t>каждый </a:t>
            </a:r>
            <a:r>
              <a:rPr lang="ru-RU" dirty="0"/>
              <a:t>кодон превращается в одну из 20 аминокислот в соответствии с генетическим кодом (результирующая последовательность может быть представлена ​​в виде аминокислотной строки, образованной над 20-буквенным алфавитом)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54370"/>
              </p:ext>
            </p:extLst>
          </p:nvPr>
        </p:nvGraphicFramePr>
        <p:xfrm>
          <a:off x="5004048" y="1340768"/>
          <a:ext cx="4087813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Bitmap Image" r:id="rId3" imgW="6657143" imgH="6687483" progId="Paint.Picture">
                  <p:embed/>
                </p:oleObj>
              </mc:Choice>
              <mc:Fallback>
                <p:oleObj name="Bitmap Image" r:id="rId3" imgW="6657143" imgH="668748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340768"/>
                        <a:ext cx="4087813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25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Protein Translation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8" y="1556792"/>
            <a:ext cx="7980698" cy="31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/>
              <a:t>Peptide</a:t>
            </a:r>
            <a:r>
              <a:rPr lang="ru-RU" sz="3200" dirty="0"/>
              <a:t> </a:t>
            </a:r>
            <a:r>
              <a:rPr lang="en-US" sz="3200" dirty="0"/>
              <a:t>Encoding 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4048" y="9300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9020" y="836712"/>
            <a:ext cx="876546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Tyrocidine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B1</a:t>
            </a:r>
            <a:r>
              <a:rPr lang="en-US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антибиотик, производимый бактерией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Bacillus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brevis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определяется последовательностью в 10 аминокислот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пептидом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15865"/>
            <a:ext cx="9937104" cy="82157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23156" y="3205342"/>
            <a:ext cx="3848718" cy="271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три разных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способа разделить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цепочку ДНК на кодоны для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трансляции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рамки считывания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начиная с каждой из первых трех начальных позиций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строки.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ДНК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двухцепочечна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у генома есть шесть рамок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считывания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432" y="2427416"/>
            <a:ext cx="8852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Тысячи различных 30-меров ДНК могли бы кодировать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Tyrocidine</a:t>
            </a:r>
            <a:r>
              <a:rPr lang="ru-RU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B1.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Какой из них появляется в геноме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Bacillus</a:t>
            </a:r>
            <a:r>
              <a:rPr lang="ru-RU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brevis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30663" y="35069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830226"/>
              </p:ext>
            </p:extLst>
          </p:nvPr>
        </p:nvGraphicFramePr>
        <p:xfrm>
          <a:off x="3997399" y="3049731"/>
          <a:ext cx="5146601" cy="307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Bitmap Image" r:id="rId4" imgW="5485714" imgH="3285714" progId="Paint.Picture">
                  <p:embed/>
                </p:oleObj>
              </mc:Choice>
              <mc:Fallback>
                <p:oleObj name="Bitmap Image" r:id="rId4" imgW="5485714" imgH="328571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99" y="3049731"/>
                        <a:ext cx="5146601" cy="3077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3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8278</TotalTime>
  <Words>1441</Words>
  <Application>Microsoft Office PowerPoint</Application>
  <PresentationFormat>On-screen Show (4:3)</PresentationFormat>
  <Paragraphs>121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Microsoft YaHei</vt:lpstr>
      <vt:lpstr>Arial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Image</vt:lpstr>
      <vt:lpstr>Bitmap Image</vt:lpstr>
      <vt:lpstr>PowerPoint Presentation</vt:lpstr>
      <vt:lpstr>Немного Истории</vt:lpstr>
      <vt:lpstr>Немного Истории</vt:lpstr>
      <vt:lpstr>Немного Истории</vt:lpstr>
      <vt:lpstr>Немного Истории</vt:lpstr>
      <vt:lpstr>Центральная догма</vt:lpstr>
      <vt:lpstr>Трансляция</vt:lpstr>
      <vt:lpstr>Protein Translation</vt:lpstr>
      <vt:lpstr>Peptide Encoding </vt:lpstr>
      <vt:lpstr>Peptide Encoding </vt:lpstr>
      <vt:lpstr>Peptide Encoding </vt:lpstr>
      <vt:lpstr>Циклические пептиды</vt:lpstr>
      <vt:lpstr>нерибосомальные пептиды (NRP)</vt:lpstr>
      <vt:lpstr>Масс-Спектрометрия</vt:lpstr>
      <vt:lpstr>Масс-Спектрометрия</vt:lpstr>
      <vt:lpstr>Масс-Спектрометрия</vt:lpstr>
      <vt:lpstr>Subpeptides Count Problem</vt:lpstr>
      <vt:lpstr>Теоретический спектр</vt:lpstr>
      <vt:lpstr>Теоретический спектр</vt:lpstr>
      <vt:lpstr>Теоретический спектр</vt:lpstr>
      <vt:lpstr>Generating Theoretical Spectrum</vt:lpstr>
      <vt:lpstr>секвенирования циклопептида</vt:lpstr>
      <vt:lpstr>Counting Peptides with Given Mass</vt:lpstr>
      <vt:lpstr>Counting Peptides with Given Mass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100</cp:revision>
  <dcterms:created xsi:type="dcterms:W3CDTF">2015-02-23T15:47:50Z</dcterms:created>
  <dcterms:modified xsi:type="dcterms:W3CDTF">2020-09-11T17:07:57Z</dcterms:modified>
</cp:coreProperties>
</file>