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9"/>
  </p:notesMasterIdLst>
  <p:sldIdLst>
    <p:sldId id="289" r:id="rId2"/>
    <p:sldId id="329" r:id="rId3"/>
    <p:sldId id="322" r:id="rId4"/>
    <p:sldId id="339" r:id="rId5"/>
    <p:sldId id="328" r:id="rId6"/>
    <p:sldId id="331" r:id="rId7"/>
    <p:sldId id="332" r:id="rId8"/>
    <p:sldId id="333" r:id="rId9"/>
    <p:sldId id="334" r:id="rId10"/>
    <p:sldId id="335" r:id="rId11"/>
    <p:sldId id="355" r:id="rId12"/>
    <p:sldId id="336" r:id="rId13"/>
    <p:sldId id="337" r:id="rId14"/>
    <p:sldId id="338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9" r:id="rId23"/>
    <p:sldId id="350" r:id="rId24"/>
    <p:sldId id="351" r:id="rId25"/>
    <p:sldId id="352" r:id="rId26"/>
    <p:sldId id="353" r:id="rId27"/>
    <p:sldId id="35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2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03009-0741-424B-924A-19BAE139F1A5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6379-F076-4F6D-A075-563177DB6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8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6E7DBF-E559-407E-BC1B-C07F01E5AD4D}" type="slidenum">
              <a:rPr lang="ru-RU" altLang="en-US"/>
              <a:pPr/>
              <a:t>1</a:t>
            </a:fld>
            <a:endParaRPr lang="ru-RU" alt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9515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805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042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52754" y="5991226"/>
          <a:ext cx="68433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Image" r:id="rId3" imgW="2539683" imgH="2539683" progId="">
                  <p:embed/>
                </p:oleObj>
              </mc:Choice>
              <mc:Fallback>
                <p:oleObj name="Image" r:id="rId3" imgW="2539683" imgH="253968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4" y="5991226"/>
                        <a:ext cx="68433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3151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8139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638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7858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5062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4261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6593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11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2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11.png"/><Relationship Id="rId4" Type="http://schemas.openxmlformats.org/officeDocument/2006/relationships/image" Target="../media/image34.png"/><Relationship Id="rId9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png"/><Relationship Id="rId5" Type="http://schemas.openxmlformats.org/officeDocument/2006/relationships/image" Target="../media/image15.png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png"/><Relationship Id="rId5" Type="http://schemas.openxmlformats.org/officeDocument/2006/relationships/image" Target="../media/image15.png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5400">
                <a:latin typeface="Calibri" panose="020F0502020204030204" pitchFamily="34" charset="0"/>
                <a:cs typeface="Calibri" panose="020F0502020204030204" pitchFamily="34" charset="0"/>
              </a:rPr>
              <a:t>Заголовок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3600">
                <a:latin typeface="Calibri" panose="020F0502020204030204" pitchFamily="34" charset="0"/>
                <a:cs typeface="Calibri" panose="020F0502020204030204" pitchFamily="34" charset="0"/>
              </a:rPr>
              <a:t>Подзаголовок презентации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b="3571"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571" b="357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en-US" sz="3200" b="1">
                <a:cs typeface="Arial" panose="020B0604020202020204" pitchFamily="34" charset="0"/>
              </a:rPr>
              <a:t>Цифровая 3D-медицина</a:t>
            </a:r>
          </a:p>
          <a:p>
            <a:pPr algn="ctr">
              <a:lnSpc>
                <a:spcPct val="100000"/>
              </a:lnSpc>
            </a:pPr>
            <a:endParaRPr lang="ru-RU" altLang="en-US" sz="1400">
              <a:cs typeface="Arial" panose="020B0604020202020204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>
                <a:cs typeface="Arial" panose="020B0604020202020204" pitchFamily="34" charset="0"/>
              </a:rPr>
              <a:t>Результаты в области компьютерной графики и геометрического моделирования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5029200"/>
            <a:ext cx="9144000" cy="1828800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1185863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173163"/>
            <a:ext cx="9144000" cy="4389437"/>
          </a:xfrm>
          <a:prstGeom prst="rect">
            <a:avLst/>
          </a:prstGeom>
          <a:solidFill>
            <a:srgbClr val="1381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60375" y="16779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4800" dirty="0" smtClean="0">
                <a:solidFill>
                  <a:schemeClr val="bg1"/>
                </a:solidFill>
              </a:rPr>
              <a:t>Peptide Sequencing:</a:t>
            </a:r>
          </a:p>
          <a:p>
            <a:pPr algn="ctr">
              <a:lnSpc>
                <a:spcPct val="115000"/>
              </a:lnSpc>
            </a:pPr>
            <a:r>
              <a:rPr lang="en-US" altLang="en-US" sz="4800" dirty="0" smtClean="0">
                <a:solidFill>
                  <a:schemeClr val="bg1"/>
                </a:solidFill>
                <a:cs typeface="Arial" panose="020B0604020202020204" pitchFamily="34" charset="0"/>
              </a:rPr>
              <a:t>Brute Force</a:t>
            </a:r>
          </a:p>
          <a:p>
            <a:pPr algn="ctr">
              <a:lnSpc>
                <a:spcPct val="115000"/>
              </a:lnSpc>
            </a:pPr>
            <a:r>
              <a:rPr lang="en-US" altLang="en-US" sz="4800" dirty="0" smtClean="0">
                <a:solidFill>
                  <a:schemeClr val="bg1"/>
                </a:solidFill>
                <a:cs typeface="Arial" panose="020B0604020202020204" pitchFamily="34" charset="0"/>
              </a:rPr>
              <a:t>VS</a:t>
            </a:r>
          </a:p>
          <a:p>
            <a:pPr algn="ctr">
              <a:lnSpc>
                <a:spcPct val="115000"/>
              </a:lnSpc>
            </a:pPr>
            <a:r>
              <a:rPr lang="en-US" altLang="en-US" sz="4800" dirty="0" smtClean="0">
                <a:solidFill>
                  <a:schemeClr val="bg1"/>
                </a:solidFill>
                <a:cs typeface="Arial" panose="020B0604020202020204" pitchFamily="34" charset="0"/>
              </a:rPr>
              <a:t>Branch and Bound</a:t>
            </a:r>
            <a:endParaRPr lang="ru-RU" altLang="en-US" sz="1400" dirty="0">
              <a:cs typeface="Arial" panose="020B0604020202020204" pitchFamily="34" charset="0"/>
            </a:endParaRP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69875"/>
            <a:ext cx="2174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6652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Спектры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0200" y="908720"/>
                <a:ext cx="8496944" cy="3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 </a:t>
                </a:r>
                <a:r>
                  <a:rPr lang="ru-RU" i="1" dirty="0"/>
                  <a:t>циклического</a:t>
                </a:r>
                <a:r>
                  <a:rPr lang="ru-RU" dirty="0"/>
                  <a:t> </a:t>
                </a:r>
                <a:r>
                  <a:rPr lang="ru-RU" dirty="0" smtClean="0"/>
                  <a:t>пептида </a:t>
                </a:r>
                <a:r>
                  <a:rPr lang="ru-RU" i="1" dirty="0" smtClean="0"/>
                  <a:t>Tyrocidine B1</a:t>
                </a:r>
                <a:r>
                  <a:rPr lang="en-US" dirty="0" smtClean="0"/>
                  <a:t> (</a:t>
                </a:r>
                <a:r>
                  <a:rPr lang="ru-RU" dirty="0" smtClean="0"/>
                  <a:t>VKLFPWFNQY</a:t>
                </a:r>
                <a:r>
                  <a:rPr lang="en-US" dirty="0" smtClean="0"/>
                  <a:t>)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0" y="908720"/>
                <a:ext cx="8496944" cy="383182"/>
              </a:xfrm>
              <a:prstGeom prst="rect">
                <a:avLst/>
              </a:prstGeom>
              <a:blipFill>
                <a:blip r:embed="rId2"/>
                <a:stretch>
                  <a:fillRect l="-215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340768"/>
            <a:ext cx="8250336" cy="2672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00200" y="4365104"/>
                <a:ext cx="84202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i="1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Линейный 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пептид VKF 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0, 99, 128, 147, 227, 275, 374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 согласуется со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𝑺𝒑𝒆𝒄𝒕𝒓𝒖𝒎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0" y="4365104"/>
                <a:ext cx="8420272" cy="369332"/>
              </a:xfrm>
              <a:prstGeom prst="rect">
                <a:avLst/>
              </a:prstGeom>
              <a:blipFill>
                <a:blip r:embed="rId4"/>
                <a:stretch>
                  <a:fillRect l="-65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0200" y="4925255"/>
                <a:ext cx="849694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Линейный 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пептид </a:t>
                </a:r>
                <a:r>
                  <a:rPr lang="ru-RU" dirty="0"/>
                  <a:t>VKY 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ru-RU" dirty="0"/>
                  <a:t>0, 99, 128, 163, 227, 291, 390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согласуется со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𝑺𝒑𝒆𝒄𝒕𝒓𝒖𝒎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0" y="4925255"/>
                <a:ext cx="8496944" cy="369332"/>
              </a:xfrm>
              <a:prstGeom prst="rect">
                <a:avLst/>
              </a:prstGeom>
              <a:blipFill>
                <a:blip r:embed="rId5"/>
                <a:stretch>
                  <a:fillRect l="-64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7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Branch and Bound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41376" y="877901"/>
                <a:ext cx="8208912" cy="47243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заданного экспериментального спектра </a:t>
                </a:r>
                <a14:m>
                  <m:oMath xmlns:m="http://schemas.openxmlformats.org/officeDocument/2006/math">
                    <m:r>
                      <a:rPr lang="ru-RU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𝑺𝒑𝒆𝒄𝒕𝒓𝒖𝒎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сформируем набор </a:t>
                </a:r>
                <a14:m>
                  <m:oMath xmlns:m="http://schemas.openxmlformats.org/officeDocument/2006/math">
                    <m:r>
                      <a:rPr lang="ru-RU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𝑷𝒆𝒑𝒕𝒊𝒅𝒆𝒔</m:t>
                    </m:r>
                  </m:oMath>
                </a14:m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потенциальных линейных </a:t>
                </a:r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пептидов:</a:t>
                </a: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Первоначально </a:t>
                </a:r>
                <a14:m>
                  <m:oMath xmlns:m="http://schemas.openxmlformats.org/officeDocument/2006/math">
                    <m:r>
                      <a:rPr lang="ru-RU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𝑷𝒆𝒑𝒕𝒊𝒅𝒆𝒔</m:t>
                    </m:r>
                  </m:oMath>
                </a14:m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состоят </a:t>
                </a:r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из пустого пептида, который представляет собой просто пустую строку (обозначенную "") c массой 0. </a:t>
                </a:r>
                <a:endParaRPr lang="ru-RU" sz="16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 </a:t>
                </a:r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следующем шаге будем расширять </a:t>
                </a:r>
                <a14:m>
                  <m:oMath xmlns:m="http://schemas.openxmlformats.org/officeDocument/2006/math">
                    <m:r>
                      <a:rPr lang="ru-RU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𝑷𝒆𝒑𝒕𝒊𝒅𝒆𝒔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чтобы они содержали все линейные пептиды длиной 1</a:t>
                </a:r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Продолжим </a:t>
                </a:r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этот процесс, создавая 18 новых пептидов длиной </a:t>
                </a:r>
                <a14:m>
                  <m:oMath xmlns:m="http://schemas.openxmlformats.org/officeDocument/2006/math">
                    <m:r>
                      <a:rPr lang="ru-RU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ru-RU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ru-RU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для каждой аминокислотной последовательности </a:t>
                </a:r>
                <a14:m>
                  <m:oMath xmlns:m="http://schemas.openxmlformats.org/officeDocument/2006/math">
                    <m:r>
                      <a:rPr lang="ru-RU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𝑷𝒆𝒑𝒕𝒊𝒅𝒆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длиной </a:t>
                </a:r>
                <a14:m>
                  <m:oMath xmlns:m="http://schemas.openxmlformats.org/officeDocument/2006/math">
                    <m:r>
                      <a:rPr lang="ru-RU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𝑷𝒆𝒑𝒕𝒊𝒅𝒆𝒔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добавляя все возможные аминокислотные массы </a:t>
                </a:r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 конец </a:t>
                </a:r>
                <a14:m>
                  <m:oMath xmlns:m="http://schemas.openxmlformats.org/officeDocument/2006/math">
                    <m:r>
                      <a:rPr lang="ru-RU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𝑷𝒆𝒑𝒕𝒊𝒅𝒆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ea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Чтобы количество пептидов-кандидатов не увеличивалось экспоненциально, каждый раз, когда расширяется </a:t>
                </a:r>
                <a14:m>
                  <m:oMath xmlns:m="http://schemas.openxmlformats.org/officeDocument/2006/math">
                    <m:r>
                      <a:rPr lang="ru-RU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𝑷𝒆𝒑𝒕𝒊𝒅𝒆𝒔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будем обрезать данный массив, сохраняя только те линейные пептиды, </a:t>
                </a:r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которые</a:t>
                </a:r>
                <a:r>
                  <a:rPr lang="en-US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b="1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согласуются</a:t>
                </a:r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 экспериментальным спектром. </a:t>
                </a:r>
                <a:endParaRPr lang="ru-RU" sz="16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Проверяем</a:t>
                </a:r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имеет ли какой-либо из этих новых линейных пептидов массу, равную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𝑷𝒂𝒓𝒆𝒏𝒕𝑴</m:t>
                    </m:r>
                    <m:r>
                      <a:rPr lang="ru-RU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𝒂𝒔𝒔</m:t>
                    </m:r>
                    <m:r>
                      <a:rPr lang="ru-RU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600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𝑺𝒑𝒆𝒄𝒕𝒓𝒖𝒎</m:t>
                    </m:r>
                    <m:r>
                      <a:rPr lang="ru-RU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76" y="877901"/>
                <a:ext cx="8208912" cy="4724370"/>
              </a:xfrm>
              <a:prstGeom prst="rect">
                <a:avLst/>
              </a:prstGeom>
              <a:blipFill>
                <a:blip r:embed="rId2"/>
                <a:stretch>
                  <a:fillRect l="-371" t="-129" r="-371" b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3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Cyclopeptide</a:t>
            </a:r>
            <a:r>
              <a:rPr lang="ru-RU" sz="3200" dirty="0" smtClean="0"/>
              <a:t> </a:t>
            </a:r>
            <a:r>
              <a:rPr lang="en-US" sz="3200" dirty="0" smtClean="0"/>
              <a:t>Sequencing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0200" y="908720"/>
            <a:ext cx="8496944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/>
              <a:t>Для данного текущего набора </a:t>
            </a:r>
            <a:r>
              <a:rPr lang="ru-RU" i="1" dirty="0"/>
              <a:t>линейных</a:t>
            </a:r>
            <a:r>
              <a:rPr lang="ru-RU" dirty="0"/>
              <a:t> пептидов </a:t>
            </a:r>
            <a:r>
              <a:rPr lang="ru-RU" b="1" i="1" dirty="0" err="1"/>
              <a:t>Peptides</a:t>
            </a:r>
            <a:r>
              <a:rPr lang="ru-RU" dirty="0"/>
              <a:t>, определим </a:t>
            </a:r>
            <a:r>
              <a:rPr lang="ru-RU" b="1" i="1" dirty="0" err="1"/>
              <a:t>Expand</a:t>
            </a:r>
            <a:r>
              <a:rPr lang="ru-RU" b="1" dirty="0"/>
              <a:t>(</a:t>
            </a:r>
            <a:r>
              <a:rPr lang="ru-RU" b="1" i="1" dirty="0" err="1"/>
              <a:t>Peptides</a:t>
            </a:r>
            <a:r>
              <a:rPr lang="ru-RU" b="1" dirty="0"/>
              <a:t>)</a:t>
            </a:r>
            <a:r>
              <a:rPr lang="ru-RU" dirty="0"/>
              <a:t> как новый набор, содержащий все возможные расширения пептидов в </a:t>
            </a:r>
            <a:r>
              <a:rPr lang="ru-RU" b="1" i="1" dirty="0" err="1"/>
              <a:t>Peptides</a:t>
            </a:r>
            <a:r>
              <a:rPr lang="ru-RU" dirty="0"/>
              <a:t> при добавлении одной массы </a:t>
            </a:r>
            <a:r>
              <a:rPr lang="ru-RU" dirty="0" smtClean="0"/>
              <a:t>аминокислоты.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124328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86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Cyclopeptide</a:t>
            </a:r>
            <a:r>
              <a:rPr lang="ru-RU" sz="3200" dirty="0" smtClean="0"/>
              <a:t> </a:t>
            </a:r>
            <a:r>
              <a:rPr lang="en-US" sz="3200" dirty="0" smtClean="0"/>
              <a:t>Sequencing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36712"/>
            <a:ext cx="860195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Пример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356" y="23247"/>
            <a:ext cx="3932644" cy="2207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20660" y="1392554"/>
                <a:ext cx="4230216" cy="72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Запустим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𝑪𝒚𝒄𝒍𝒐𝒑𝒆𝒑𝒕𝒊𝒅𝒆𝑺𝒆𝒒𝒖𝒆𝒏𝒄𝒊𝒏𝒈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 следующем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60" y="1392554"/>
                <a:ext cx="4230216" cy="729430"/>
              </a:xfrm>
              <a:prstGeom prst="rect">
                <a:avLst/>
              </a:prstGeom>
              <a:blipFill>
                <a:blip r:embed="rId3"/>
                <a:stretch>
                  <a:fillRect l="-1297" t="-2500" r="-57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28" y="2235363"/>
            <a:ext cx="4752528" cy="7296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0660" y="3079305"/>
                <a:ext cx="8499811" cy="72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𝑪𝒚𝒄𝒍𝒐𝒑𝒆𝒑𝒕𝒊𝒅𝒆𝑺𝒆𝒒𝒖𝒆𝒏𝒄𝒊𝒏𝒈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сначала </a:t>
                </a:r>
                <a:r>
                  <a:rPr lang="ru-RU" i="1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расширяет</a:t>
                </a:r>
                <a:r>
                  <a:rPr lang="ru-RU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набор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𝑷𝒆𝒑𝒕𝒊𝒅𝒆𝒔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до множества всех 1-меров, соответствующих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60" y="3079305"/>
                <a:ext cx="8499811" cy="729430"/>
              </a:xfrm>
              <a:prstGeom prst="rect">
                <a:avLst/>
              </a:prstGeom>
              <a:blipFill>
                <a:blip r:embed="rId5"/>
                <a:stretch>
                  <a:fillRect l="-646" t="-2500" r="-57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28" y="3837921"/>
            <a:ext cx="2333625" cy="733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0660" y="4605323"/>
                <a:ext cx="8127903" cy="72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На этом этапе </a:t>
                </a:r>
                <a:r>
                  <a:rPr lang="ru-RU" i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удаления</a:t>
                </a:r>
                <a:r>
                  <a:rPr lang="ru-RU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не происходит, так как текущие массы </a:t>
                </a:r>
                <a:r>
                  <a:rPr lang="ru-RU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согласуются</a:t>
                </a:r>
                <a:r>
                  <a:rPr lang="ru-RU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со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60" y="4605323"/>
                <a:ext cx="8127903" cy="729430"/>
              </a:xfrm>
              <a:prstGeom prst="rect">
                <a:avLst/>
              </a:prstGeom>
              <a:blipFill>
                <a:blip r:embed="rId7"/>
                <a:stretch>
                  <a:fillRect l="-675" t="-2500" r="-6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6846" y="5465165"/>
                <a:ext cx="880715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Затем алгоритм добавляет каждую из 18 аминокислотных масс к каждому из 1-меров </a:t>
                </a:r>
                <a:r>
                  <a:rPr lang="ru-RU" dirty="0" smtClean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выше (шаг </a:t>
                </a:r>
                <a:r>
                  <a:rPr lang="ru-RU" i="1" dirty="0" smtClean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расширения</a:t>
                </a:r>
                <a:r>
                  <a:rPr lang="ru-RU" dirty="0" smtClean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𝑬𝒙𝒑𝒂𝒏𝒅</m:t>
                    </m:r>
                  </m:oMath>
                </a14:m>
                <a:r>
                  <a:rPr lang="ru-RU" dirty="0" smtClean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).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6" y="5465165"/>
                <a:ext cx="8807153" cy="646331"/>
              </a:xfrm>
              <a:prstGeom prst="rect">
                <a:avLst/>
              </a:prstGeom>
              <a:blipFill>
                <a:blip r:embed="rId8"/>
                <a:stretch>
                  <a:fillRect l="-554" t="-660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Пример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24" y="632191"/>
            <a:ext cx="3932644" cy="2207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1972" y="1115822"/>
                <a:ext cx="51038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После шага удаления остается только 10 пептидов, которые </a:t>
                </a:r>
                <a:r>
                  <a:rPr lang="ru-RU" b="1" dirty="0" smtClean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согласуются</a:t>
                </a:r>
                <a:r>
                  <a:rPr lang="ru-RU" dirty="0" smtClean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со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2" y="1115822"/>
                <a:ext cx="5103852" cy="646331"/>
              </a:xfrm>
              <a:prstGeom prst="rect">
                <a:avLst/>
              </a:prstGeom>
              <a:blipFill>
                <a:blip r:embed="rId4"/>
                <a:stretch>
                  <a:fillRect l="-1075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824" y="2839511"/>
            <a:ext cx="3932644" cy="6037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37" y="1790488"/>
            <a:ext cx="5047922" cy="1444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8994" y="3403674"/>
                <a:ext cx="8784976" cy="72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После 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следующей итерации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расширения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ru-RU" i="1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удаления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набор пептидов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𝑷𝒆𝒑𝒕𝒊𝒅𝒆𝒔</m:t>
                    </m:r>
                  </m:oMath>
                </a14:m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содержит 15 последовательных 3-меров:</a:t>
                </a:r>
                <a:endParaRPr lang="en-US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4" y="3403674"/>
                <a:ext cx="8784976" cy="729430"/>
              </a:xfrm>
              <a:prstGeom prst="rect">
                <a:avLst/>
              </a:prstGeom>
              <a:blipFill>
                <a:blip r:embed="rId7"/>
                <a:stretch>
                  <a:fillRect l="-625" t="-2500" r="-20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78" y="4133104"/>
            <a:ext cx="6255895" cy="2607465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243319"/>
              </p:ext>
            </p:extLst>
          </p:nvPr>
        </p:nvGraphicFramePr>
        <p:xfrm>
          <a:off x="3995936" y="92621"/>
          <a:ext cx="5050033" cy="53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Bitmap Image" r:id="rId9" imgW="6458852" imgH="695238" progId="Paint.Picture">
                  <p:embed/>
                </p:oleObj>
              </mc:Choice>
              <mc:Fallback>
                <p:oleObj name="Bitmap Image" r:id="rId9" imgW="6458852" imgH="695238" progId="Paint.Picture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92621"/>
                        <a:ext cx="5050033" cy="539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4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Пример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24" y="632191"/>
            <a:ext cx="3932644" cy="2207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61746" y="1892010"/>
                <a:ext cx="510385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После еще одной итерации набор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𝑷𝒆𝒑𝒕𝒊𝒅𝒆𝒔</m:t>
                    </m:r>
                  </m:oMath>
                </a14:m>
                <a:r>
                  <a:rPr lang="ru-RU" dirty="0"/>
                  <a:t> содержит десять последовательных 4-меров. Шесть 3-меров, выделенных красным, не смогли расширить ни одного </a:t>
                </a:r>
                <a:r>
                  <a:rPr lang="ru-RU" dirty="0" smtClean="0"/>
                  <a:t>4-мера</a:t>
                </a:r>
                <a:r>
                  <a:rPr lang="ru-RU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6" y="1892010"/>
                <a:ext cx="5103852" cy="1200329"/>
              </a:xfrm>
              <a:prstGeom prst="rect">
                <a:avLst/>
              </a:prstGeom>
              <a:blipFill>
                <a:blip r:embed="rId4"/>
                <a:stretch>
                  <a:fillRect l="-1075" t="-3046" b="-6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824" y="2839511"/>
            <a:ext cx="3932644" cy="603767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995936" y="92621"/>
          <a:ext cx="5050033" cy="53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Bitmap Image" r:id="rId6" imgW="6458852" imgH="695238" progId="Paint.Picture">
                  <p:embed/>
                </p:oleObj>
              </mc:Choice>
              <mc:Fallback>
                <p:oleObj name="Bitmap Image" r:id="rId6" imgW="6458852" imgH="695238" progId="Paint.Picture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92621"/>
                        <a:ext cx="5050033" cy="539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219" y="3784019"/>
            <a:ext cx="7265561" cy="20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Пример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24" y="632191"/>
            <a:ext cx="3932644" cy="220732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61746" y="1892010"/>
            <a:ext cx="4626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последней итерации генерируется 10 5-меров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824" y="2839511"/>
            <a:ext cx="3932644" cy="603767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995936" y="92621"/>
          <a:ext cx="5050033" cy="53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Bitmap Image" r:id="rId5" imgW="6458852" imgH="695238" progId="Paint.Picture">
                  <p:embed/>
                </p:oleObj>
              </mc:Choice>
              <mc:Fallback>
                <p:oleObj name="Bitmap Image" r:id="rId5" imgW="6458852" imgH="695238" progId="Paint.Picture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92621"/>
                        <a:ext cx="5050033" cy="539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457" y="3717032"/>
            <a:ext cx="7467085" cy="18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/>
              <a:t>Cyclopeptide</a:t>
            </a:r>
            <a:r>
              <a:rPr lang="ru-RU" sz="3200" dirty="0"/>
              <a:t> </a:t>
            </a:r>
            <a:r>
              <a:rPr lang="en-US" sz="3200" dirty="0"/>
              <a:t>Sequencing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0200" y="1022485"/>
                <a:ext cx="849694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А</a:t>
                </a:r>
                <a:r>
                  <a:rPr lang="ru-RU" dirty="0" smtClean="0"/>
                  <a:t>лгоритм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𝑪𝒚𝒄𝒍𝒐𝒑𝒆𝒑𝒕𝒊𝒅𝒆𝑺𝒆𝒒𝒖𝒆𝒏𝒄𝒊𝒏𝒈</m:t>
                    </m:r>
                  </m:oMath>
                </a14:m>
                <a:r>
                  <a:rPr lang="ru-RU" dirty="0"/>
                  <a:t> успешно реконструировал </a:t>
                </a:r>
                <a:r>
                  <a:rPr lang="ru-RU" i="1" dirty="0"/>
                  <a:t>Tyrocidine B1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0" y="1022485"/>
                <a:ext cx="8496944" cy="369332"/>
              </a:xfrm>
              <a:prstGeom prst="rect">
                <a:avLst/>
              </a:prstGeom>
              <a:blipFill>
                <a:blip r:embed="rId2"/>
                <a:stretch>
                  <a:fillRect l="-64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987824" y="2901964"/>
            <a:ext cx="2709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Недостатки алгоритма?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/>
              <a:t>Cyclopeptide</a:t>
            </a:r>
            <a:r>
              <a:rPr lang="ru-RU" sz="3200" dirty="0"/>
              <a:t> </a:t>
            </a:r>
            <a:r>
              <a:rPr lang="en-US" sz="3200" dirty="0"/>
              <a:t>Sequencing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0200" y="1022485"/>
                <a:ext cx="8496944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А</a:t>
                </a:r>
                <a:r>
                  <a:rPr lang="ru-RU" dirty="0" smtClean="0"/>
                  <a:t>лгоритм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𝑪𝒚𝒄𝒍𝒐𝒑𝒆𝒑𝒕𝒊𝒅𝒆𝑺𝒆𝒒𝒖𝒆𝒏𝒄𝒊𝒏𝒈</m:t>
                    </m:r>
                  </m:oMath>
                </a14:m>
                <a:r>
                  <a:rPr lang="ru-RU" dirty="0"/>
                  <a:t> работает только в случае </a:t>
                </a:r>
                <a:r>
                  <a:rPr lang="ru-RU" i="1" dirty="0"/>
                  <a:t>идеального</a:t>
                </a:r>
                <a:r>
                  <a:rPr lang="ru-RU" dirty="0"/>
                  <a:t> спектра, т.е. когда </a:t>
                </a:r>
                <a:r>
                  <a:rPr lang="ru-RU" i="1" dirty="0"/>
                  <a:t>экспериментальный</a:t>
                </a:r>
                <a:r>
                  <a:rPr lang="ru-RU" dirty="0"/>
                  <a:t> спектр пептида точно совпадает с его </a:t>
                </a:r>
                <a:r>
                  <a:rPr lang="ru-RU" i="1" dirty="0"/>
                  <a:t>теоретическим</a:t>
                </a:r>
                <a:r>
                  <a:rPr lang="ru-RU" dirty="0"/>
                  <a:t> спектром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Эта </a:t>
                </a:r>
                <a:r>
                  <a:rPr lang="ru-RU" dirty="0"/>
                  <a:t>негибкость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𝑪𝒚𝒄𝒍𝒐𝒑𝒆𝒑𝒕𝒊𝒅𝒆𝑺𝒆𝒒𝒖𝒆𝒏𝒄𝒊𝒏𝒈</m:t>
                    </m:r>
                  </m:oMath>
                </a14:m>
                <a:r>
                  <a:rPr lang="ru-RU" dirty="0"/>
                  <a:t> представляет собой практический барьер, поскольку масс-спектрометры генерируют «шумные» спектры, которые далеки от идеала – они характеризуются наличием </a:t>
                </a:r>
                <a:r>
                  <a:rPr lang="ru-RU" b="1" dirty="0"/>
                  <a:t>ложных</a:t>
                </a:r>
                <a:r>
                  <a:rPr lang="ru-RU" dirty="0"/>
                  <a:t> и </a:t>
                </a:r>
                <a:r>
                  <a:rPr lang="ru-RU" b="1" dirty="0"/>
                  <a:t>недостающих</a:t>
                </a:r>
                <a:r>
                  <a:rPr lang="ru-RU" dirty="0"/>
                  <a:t> масс. </a:t>
                </a:r>
                <a:endParaRPr lang="ru-RU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b="1" dirty="0" smtClean="0"/>
                  <a:t>Ложная</a:t>
                </a:r>
                <a:r>
                  <a:rPr lang="ru-RU" dirty="0" smtClean="0"/>
                  <a:t> </a:t>
                </a:r>
                <a:r>
                  <a:rPr lang="ru-RU" dirty="0"/>
                  <a:t>масса присутствует в </a:t>
                </a:r>
                <a:r>
                  <a:rPr lang="ru-RU" i="1" dirty="0"/>
                  <a:t>экспериментальном</a:t>
                </a:r>
                <a:r>
                  <a:rPr lang="ru-RU" dirty="0"/>
                  <a:t> спектре, но отсутствует в </a:t>
                </a:r>
                <a:r>
                  <a:rPr lang="ru-RU" i="1" dirty="0" smtClean="0"/>
                  <a:t>теоретическом</a:t>
                </a:r>
                <a:r>
                  <a:rPr lang="ru-RU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b="1" dirty="0"/>
                  <a:t>Н</a:t>
                </a:r>
                <a:r>
                  <a:rPr lang="ru-RU" b="1" dirty="0" smtClean="0"/>
                  <a:t>едостающая</a:t>
                </a:r>
                <a:r>
                  <a:rPr lang="ru-RU" dirty="0" smtClean="0"/>
                  <a:t> </a:t>
                </a:r>
                <a:r>
                  <a:rPr lang="ru-RU" dirty="0"/>
                  <a:t>масса присутствует в </a:t>
                </a:r>
                <a:r>
                  <a:rPr lang="ru-RU" i="1" dirty="0"/>
                  <a:t>теоретическом</a:t>
                </a:r>
                <a:r>
                  <a:rPr lang="ru-RU" dirty="0"/>
                  <a:t> спектре, но отсутствует в </a:t>
                </a:r>
                <a:r>
                  <a:rPr lang="ru-RU" i="1" dirty="0"/>
                  <a:t>экспериментальном</a:t>
                </a:r>
                <a:r>
                  <a:rPr lang="ru-RU" dirty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r>
                  <a:rPr lang="ru-RU" dirty="0"/>
                  <a:t>С</a:t>
                </a:r>
                <a:r>
                  <a:rPr lang="ru-RU" dirty="0" smtClean="0"/>
                  <a:t>равним </a:t>
                </a:r>
                <a:r>
                  <a:rPr lang="ru-RU" dirty="0"/>
                  <a:t>следующие </a:t>
                </a:r>
                <a:r>
                  <a:rPr lang="ru-RU" dirty="0" smtClean="0"/>
                  <a:t>теоретический </a:t>
                </a:r>
                <a:r>
                  <a:rPr lang="ru-RU" dirty="0"/>
                  <a:t>и </a:t>
                </a:r>
                <a:r>
                  <a:rPr lang="ru-RU" dirty="0" smtClean="0"/>
                  <a:t>экспериментальный спектры </a:t>
                </a:r>
                <a:r>
                  <a:rPr lang="ru-RU" dirty="0"/>
                  <a:t>циклического пептида </a:t>
                </a:r>
                <a:r>
                  <a:rPr lang="ru-RU" dirty="0" smtClean="0"/>
                  <a:t>NQEL: </a:t>
                </a:r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r>
                  <a:rPr lang="ru-RU" dirty="0" smtClean="0"/>
                  <a:t>Массы</a:t>
                </a:r>
                <a:r>
                  <a:rPr lang="ru-RU" dirty="0"/>
                  <a:t>, отсутствующие в экспериментальном спектре, показаны синим цветом, а ложные массы в экспериментальном спектре показаны зеленым цветом.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0" y="1022485"/>
                <a:ext cx="8496944" cy="5632311"/>
              </a:xfrm>
              <a:prstGeom prst="rect">
                <a:avLst/>
              </a:prstGeom>
              <a:blipFill>
                <a:blip r:embed="rId2"/>
                <a:stretch>
                  <a:fillRect l="-646" t="-758" r="-861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81" y="4942497"/>
            <a:ext cx="8801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n-US" sz="3200" dirty="0"/>
              <a:t>Generating Theoretical Spectrum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2" y="1340768"/>
            <a:ext cx="8951108" cy="34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/>
              <a:t>scoring function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7504" y="1022485"/>
                <a:ext cx="8789640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Для обобщения проблемы </a:t>
                </a:r>
                <a:r>
                  <a:rPr lang="ru-RU" dirty="0"/>
                  <a:t>секвенирования циклопептидов для обработки зашумленных спектров, необходимо отменить требование, чтобы теоретический спектр кандидата пептида точно соответствовал экспериментальному </a:t>
                </a:r>
                <a:r>
                  <a:rPr lang="ru-RU" dirty="0" smtClean="0"/>
                  <a:t>спектру.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 Введем функцию </a:t>
                </a:r>
                <a:r>
                  <a:rPr lang="ru-RU" dirty="0"/>
                  <a:t>подсчёта, которая будет выбирать пептид, теоретический спектр которого лучше всего соответствует данному экспериментальному </a:t>
                </a:r>
                <a:r>
                  <a:rPr lang="ru-RU" dirty="0" smtClean="0"/>
                  <a:t>спектру: </a:t>
                </a:r>
              </a:p>
              <a:p>
                <a:r>
                  <a:rPr lang="ru-RU" dirty="0"/>
                  <a:t>	</a:t>
                </a:r>
                <a:r>
                  <a:rPr lang="ru-RU" dirty="0" smtClean="0"/>
                  <a:t>Для </a:t>
                </a:r>
                <a:r>
                  <a:rPr lang="ru-RU" dirty="0"/>
                  <a:t>заданного циклического пептида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𝑷𝒆𝒑𝒕𝒊𝒅𝒆</m:t>
                    </m:r>
                  </m:oMath>
                </a14:m>
                <a:r>
                  <a:rPr lang="ru-RU" dirty="0"/>
                  <a:t> и спектра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	определим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𝑺𝒄𝒐𝒓𝒆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𝑷𝒆𝒑𝒕𝒊𝒅𝒆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𝑺𝒑𝒆𝒄𝒕𝒓𝒖𝒎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как </a:t>
                </a:r>
                <a:r>
                  <a:rPr lang="ru-RU" dirty="0" smtClean="0"/>
                  <a:t>количество общих </a:t>
                </a:r>
                <a:r>
                  <a:rPr lang="ru-RU" dirty="0"/>
                  <a:t>масс между </a:t>
                </a: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𝑪𝒚𝒄𝒍𝒐𝒔𝒑𝒆𝒄𝒕𝒓𝒖𝒎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𝑷𝒆𝒑𝒕𝒊𝒅𝒆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endParaRPr lang="ru-RU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Функция </a:t>
                </a:r>
                <a:r>
                  <a:rPr lang="ru-RU" dirty="0"/>
                  <a:t>подсчета должна учитывать множественность общих масс, т.е. сколько раз они встречаются в каждом спектре.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022485"/>
                <a:ext cx="8789640" cy="4524315"/>
              </a:xfrm>
              <a:prstGeom prst="rect">
                <a:avLst/>
              </a:prstGeom>
              <a:blipFill>
                <a:blip r:embed="rId2"/>
                <a:stretch>
                  <a:fillRect l="-485" t="-943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5" y="3861048"/>
            <a:ext cx="8801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/>
              <a:t>Cyclopeptide Scoring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043448" cy="338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/>
              <a:t>Cyclopeptide</a:t>
            </a:r>
            <a:r>
              <a:rPr lang="ru-RU" sz="3200" dirty="0"/>
              <a:t> </a:t>
            </a:r>
            <a:r>
              <a:rPr lang="en-US" sz="3200" dirty="0"/>
              <a:t>Sequencing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444" y="764704"/>
                <a:ext cx="9129555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Цель – адаптировать алгоритм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𝑪𝒚𝒄𝒍𝒐𝒑𝒆𝒑𝒕𝒊𝒅𝒆𝑺𝒆𝒒𝒖𝒆𝒏𝒄𝒊𝒏𝒈</m:t>
                    </m:r>
                  </m:oMath>
                </a14:m>
                <a:r>
                  <a:rPr lang="ru-RU" dirty="0"/>
                  <a:t>, чтобы найти пептид с максимальным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𝑺𝒄𝒐𝒓𝒆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Ранее алгоритм </a:t>
                </a:r>
                <a:r>
                  <a:rPr lang="ru-RU" dirty="0"/>
                  <a:t>имел строгий ограничивающий шаг, в котором все потенциальные линейные пептиды, имеющие </a:t>
                </a:r>
                <a:r>
                  <a:rPr lang="ru-RU" i="1" dirty="0"/>
                  <a:t>несогласованные</a:t>
                </a:r>
                <a:r>
                  <a:rPr lang="ru-RU" dirty="0"/>
                  <a:t> спектры, выбрасывались. </a:t>
                </a:r>
                <a:endParaRPr lang="ru-RU" dirty="0" smtClean="0"/>
              </a:p>
              <a:p>
                <a:r>
                  <a:rPr lang="ru-RU" dirty="0" smtClean="0"/>
                  <a:t>	Например</a:t>
                </a:r>
                <a:r>
                  <a:rPr lang="ru-RU" dirty="0"/>
                  <a:t>, линейный пептид VKF не согласуется с теоретическим </a:t>
                </a:r>
                <a:r>
                  <a:rPr lang="ru-RU" dirty="0" smtClean="0"/>
                  <a:t>спектром 	циклического </a:t>
                </a:r>
                <a:r>
                  <a:rPr lang="ru-RU" dirty="0"/>
                  <a:t>пептида </a:t>
                </a:r>
                <a:r>
                  <a:rPr lang="ru-RU" i="1" dirty="0"/>
                  <a:t>Tyrocidine B1</a:t>
                </a:r>
                <a:r>
                  <a:rPr lang="ru-RU" dirty="0"/>
                  <a:t>. Однако, возможно, не </a:t>
                </a:r>
                <a:r>
                  <a:rPr lang="ru-RU" dirty="0" smtClean="0"/>
                  <a:t>следует </a:t>
                </a:r>
                <a:r>
                  <a:rPr lang="ru-RU" dirty="0"/>
                  <a:t>запрещать </a:t>
                </a:r>
                <a:r>
                  <a:rPr lang="ru-RU" dirty="0" smtClean="0"/>
                  <a:t>	VKF </a:t>
                </a:r>
                <a:r>
                  <a:rPr lang="ru-RU" dirty="0"/>
                  <a:t>в случае экспериментальных спектров, так как они </a:t>
                </a:r>
                <a:r>
                  <a:rPr lang="ru-RU" dirty="0" smtClean="0"/>
                  <a:t>могут </a:t>
                </a:r>
                <a:r>
                  <a:rPr lang="ru-RU" dirty="0"/>
                  <a:t>иметь </a:t>
                </a:r>
                <a:r>
                  <a:rPr lang="ru-RU" dirty="0" smtClean="0"/>
                  <a:t>	недостающие </a:t>
                </a:r>
                <a:r>
                  <a:rPr lang="ru-RU" dirty="0"/>
                  <a:t>массы. </a:t>
                </a:r>
                <a:endParaRPr lang="ru-RU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</a:t>
                </a:r>
                <a:r>
                  <a:rPr lang="ru-RU" dirty="0" smtClean="0"/>
                  <a:t>ужно </a:t>
                </a:r>
                <a:r>
                  <a:rPr lang="ru-RU" dirty="0"/>
                  <a:t>пересмотреть </a:t>
                </a:r>
                <a:r>
                  <a:rPr lang="ru-RU" dirty="0" smtClean="0"/>
                  <a:t>этот </a:t>
                </a:r>
                <a:r>
                  <a:rPr lang="ru-RU" dirty="0"/>
                  <a:t>шаг, чтобы включить больше потенциальных линейных пептидов, </a:t>
                </a:r>
                <a:r>
                  <a:rPr lang="ru-RU" dirty="0" smtClean="0"/>
                  <a:t>следя </a:t>
                </a:r>
                <a:r>
                  <a:rPr lang="ru-RU" dirty="0"/>
                  <a:t>при этом за тем, что количество рассматриваемых пептидов не </a:t>
                </a:r>
                <a:r>
                  <a:rPr lang="ru-RU" dirty="0" smtClean="0"/>
                  <a:t>выходит </a:t>
                </a:r>
                <a:r>
                  <a:rPr lang="ru-RU" dirty="0"/>
                  <a:t>из-под контроля.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4" y="764704"/>
                <a:ext cx="9129555" cy="3139321"/>
              </a:xfrm>
              <a:prstGeom prst="rect">
                <a:avLst/>
              </a:prstGeom>
              <a:blipFill>
                <a:blip r:embed="rId2"/>
                <a:stretch>
                  <a:fillRect l="-401" t="-1165" r="-868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405789"/>
            <a:ext cx="6877127" cy="22275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89120" y="3904025"/>
            <a:ext cx="3780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VKF {0, 99, 128, 147, 227, 275, 374}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/>
              <a:t>Leaderboard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1539" y="1196752"/>
                <a:ext cx="8280921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Чтобы ограничить количество рассматриваемых </a:t>
                </a:r>
                <a:r>
                  <a:rPr lang="ru-RU" i="1" dirty="0"/>
                  <a:t>линейных</a:t>
                </a:r>
                <a:r>
                  <a:rPr lang="ru-RU" dirty="0"/>
                  <a:t> пептидов-кандидатов, заменим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𝑷𝒆𝒑𝒕𝒊𝒅𝒆𝒔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𝑳𝒆𝒂𝒅𝒆𝒓𝒃𝒐𝒂𝒓𝒅</m:t>
                    </m:r>
                  </m:oMath>
                </a14:m>
                <a:r>
                  <a:rPr lang="ru-RU" dirty="0"/>
                  <a:t>, который содержит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ru-RU" dirty="0"/>
                  <a:t> кандидатов с наивысшим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𝑺𝒄𝒐𝒓𝒆</m:t>
                    </m:r>
                  </m:oMath>
                </a14:m>
                <a:r>
                  <a:rPr lang="ru-RU" dirty="0"/>
                  <a:t> для дальнейшего </a:t>
                </a:r>
                <a:r>
                  <a:rPr lang="ru-RU" dirty="0" smtClean="0"/>
                  <a:t>расширения (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𝑳𝒆𝒂𝒅𝒆𝒓𝒃𝒐𝒂𝒓𝒅</m:t>
                    </m:r>
                  </m:oMath>
                </a14:m>
                <a:r>
                  <a:rPr lang="ru-RU" dirty="0" smtClean="0"/>
                  <a:t> может содержать более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ru-RU" dirty="0" smtClean="0"/>
                  <a:t> элементов).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На </a:t>
                </a:r>
                <a:r>
                  <a:rPr lang="ru-RU" dirty="0"/>
                  <a:t>каждом шаге будем расширять все пептиды-кандидаты, найденные в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𝑳𝒆𝒂𝒅𝒆𝒓𝒃𝒐𝒂𝒓𝒅</m:t>
                    </m:r>
                  </m:oMath>
                </a14:m>
                <a:r>
                  <a:rPr lang="ru-RU" dirty="0"/>
                  <a:t>, затем удалять те пептиды, чьи недавно вычисленные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𝑺𝒄𝒐𝒓𝒆</m:t>
                    </m:r>
                  </m:oMath>
                </a14:m>
                <a:r>
                  <a:rPr lang="ru-RU" dirty="0"/>
                  <a:t> недостаточно высоки, чтобы оставлять их в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𝑳𝒆𝒂𝒅𝒆𝒓𝒃𝒐𝒂𝒓𝒅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endParaRPr lang="ru-RU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𝑳𝒆𝒂𝒅𝒆𝒓𝒃𝒐𝒂𝒓𝒅</m:t>
                    </m:r>
                  </m:oMath>
                </a14:m>
                <a:r>
                  <a:rPr lang="ru-RU" dirty="0"/>
                  <a:t> должны быть все, кто связан с конкурентом за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ru-RU" dirty="0" smtClean="0"/>
                  <a:t>-е </a:t>
                </a:r>
                <a:r>
                  <a:rPr lang="ru-RU" dirty="0"/>
                  <a:t>место. Таким образом</a:t>
                </a:r>
                <a:r>
                  <a:rPr lang="ru-RU" dirty="0" smtClean="0"/>
                  <a:t>, в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𝑳𝒆𝒂𝒅𝒆𝒓𝒃𝒐𝒂𝒓𝒅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может быть больше, чем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элементов.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Для </a:t>
                </a:r>
                <a:r>
                  <a:rPr lang="ru-RU" dirty="0"/>
                  <a:t>заданного списка пептидов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𝑳𝒆𝒂𝒅𝒆𝒓𝒃𝒐𝒂𝒓𝒅</m:t>
                    </m:r>
                  </m:oMath>
                </a14:m>
                <a:r>
                  <a:rPr lang="ru-RU" dirty="0"/>
                  <a:t>, спектра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 и </a:t>
                </a:r>
                <a:r>
                  <a:rPr lang="ru-RU" dirty="0" smtClean="0"/>
                  <a:t>целого </a:t>
                </a:r>
                <a:r>
                  <a:rPr lang="ru-RU" dirty="0"/>
                  <a:t>числа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ru-RU" dirty="0"/>
                  <a:t>, определим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𝑻𝒓𝒊𝒎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𝑳𝒆𝒂𝒅𝒆𝒓𝒃𝒐𝒂𝒓𝒅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𝑺𝒑𝒆𝒄𝒕𝒓𝒖𝒎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как набор лучших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ru-RU" dirty="0"/>
                  <a:t> линейных пептидов с наивысшим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𝑺𝒄𝒐𝒓𝒆</m:t>
                    </m:r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𝑳𝒆𝒂𝒅𝒆𝒓𝒃𝒐𝒂𝒓𝒅</m:t>
                    </m:r>
                  </m:oMath>
                </a14:m>
                <a:r>
                  <a:rPr lang="ru-RU" dirty="0"/>
                  <a:t> (включая «хвосты») по отношению к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39" y="1196752"/>
                <a:ext cx="8280921" cy="4524315"/>
              </a:xfrm>
              <a:prstGeom prst="rect">
                <a:avLst/>
              </a:prstGeom>
              <a:blipFill>
                <a:blip r:embed="rId2"/>
                <a:stretch>
                  <a:fillRect l="-515" t="-809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Score for linear peptide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7505" y="1196752"/>
                <a:ext cx="8604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𝑺𝒄𝒐𝒓𝒆</m:t>
                    </m:r>
                    <m:d>
                      <m:dPr>
                        <m:ctrlPr>
                          <a:rPr lang="ru-RU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1" dirty="0" err="1">
                            <a:latin typeface="Cambria Math" panose="02040503050406030204" pitchFamily="18" charset="0"/>
                          </a:rPr>
                          <m:t>𝑷𝒆𝒑𝒕𝒊𝒅𝒆</m:t>
                        </m:r>
                        <m:r>
                          <a:rPr lang="ru-RU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b="1" i="1" dirty="0" err="1">
                            <a:latin typeface="Cambria Math" panose="02040503050406030204" pitchFamily="18" charset="0"/>
                          </a:rPr>
                          <m:t>𝑺𝒑𝒆𝒄𝒕𝒓𝒖𝒎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оценивает</a:t>
                </a:r>
                <a:r>
                  <a:rPr lang="en-US" dirty="0" smtClean="0"/>
                  <a:t> </a:t>
                </a:r>
                <a:r>
                  <a:rPr lang="ru-RU" b="1" dirty="0" smtClean="0">
                    <a:solidFill>
                      <a:srgbClr val="FF0000"/>
                    </a:solidFill>
                  </a:rPr>
                  <a:t>циклически</a:t>
                </a:r>
                <a:r>
                  <a:rPr lang="ru-RU" b="1" dirty="0">
                    <a:solidFill>
                      <a:srgbClr val="FF0000"/>
                    </a:solidFill>
                  </a:rPr>
                  <a:t>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𝑷𝒆𝒑𝒕𝒊𝒅𝒆</m:t>
                    </m:r>
                  </m:oMath>
                </a14:m>
                <a:r>
                  <a:rPr lang="ru-RU" dirty="0"/>
                  <a:t> по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В новом алгоритме используется функция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𝑳𝒊𝒏𝒆𝒂𝒓𝑺𝒄𝒐𝒓𝒆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𝑷𝒆𝒑𝒕𝒊𝒅𝒆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err="1" smtClean="0">
                        <a:latin typeface="Cambria Math" panose="02040503050406030204" pitchFamily="18" charset="0"/>
                      </a:rPr>
                      <m:t>𝑺𝒑𝒆𝒄𝒕𝒓𝒖𝒎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которая оценивает</a:t>
                </a:r>
                <a:r>
                  <a:rPr lang="en-US" dirty="0" smtClean="0"/>
                  <a:t> </a:t>
                </a:r>
                <a:r>
                  <a:rPr lang="ru-RU" b="1" dirty="0" smtClean="0">
                    <a:solidFill>
                      <a:srgbClr val="FF0000"/>
                    </a:solidFill>
                  </a:rPr>
                  <a:t>линейный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𝑷𝒆𝒑𝒕𝒊𝒅𝒆</m:t>
                    </m:r>
                  </m:oMath>
                </a14:m>
                <a:r>
                  <a:rPr lang="ru-RU" dirty="0"/>
                  <a:t> по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 smtClean="0"/>
                  <a:t>	Пример: теоретический </a:t>
                </a:r>
                <a:r>
                  <a:rPr lang="ru-RU" dirty="0"/>
                  <a:t>спектр </a:t>
                </a:r>
                <a:r>
                  <a:rPr lang="ru-RU" i="1" dirty="0" smtClean="0"/>
                  <a:t>линейного</a:t>
                </a:r>
                <a:r>
                  <a:rPr lang="ru-RU" dirty="0" smtClean="0"/>
                  <a:t> </a:t>
                </a:r>
                <a:r>
                  <a:rPr lang="ru-RU" dirty="0"/>
                  <a:t>пептида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𝑁𝑄𝐸𝐿</m:t>
                    </m:r>
                  </m:oMath>
                </a14:m>
                <a:r>
                  <a:rPr lang="ru-RU" i="1" dirty="0" smtClean="0"/>
                  <a:t>:</a:t>
                </a:r>
              </a:p>
              <a:p>
                <a:endParaRPr lang="ru-RU" i="1" dirty="0"/>
              </a:p>
              <a:p>
                <a:endParaRPr lang="ru-RU" i="1" dirty="0" smtClean="0"/>
              </a:p>
              <a:p>
                <a:endParaRPr lang="ru-RU" i="1" dirty="0"/>
              </a:p>
              <a:p>
                <a:endParaRPr lang="ru-RU" i="1" dirty="0" smtClean="0"/>
              </a:p>
              <a:p>
                <a:r>
                  <a:rPr lang="ru-RU" i="1" dirty="0" smtClean="0"/>
                  <a:t>	</a:t>
                </a:r>
                <a:r>
                  <a:rPr lang="ru-RU" dirty="0" smtClean="0"/>
                  <a:t>Экспериментальный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 smtClean="0"/>
                  <a:t>:</a:t>
                </a:r>
              </a:p>
              <a:p>
                <a:endParaRPr lang="ru-RU" i="1" dirty="0"/>
              </a:p>
              <a:p>
                <a:endParaRPr lang="ru-RU" i="1" dirty="0" smtClean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1196752"/>
                <a:ext cx="8604956" cy="3416320"/>
              </a:xfrm>
              <a:prstGeom prst="rect">
                <a:avLst/>
              </a:prstGeom>
              <a:blipFill>
                <a:blip r:embed="rId3"/>
                <a:stretch>
                  <a:fillRect l="-496" t="-891" r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997858"/>
              </p:ext>
            </p:extLst>
          </p:nvPr>
        </p:nvGraphicFramePr>
        <p:xfrm>
          <a:off x="1763688" y="2780928"/>
          <a:ext cx="4907604" cy="80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Bitmap Image" r:id="rId4" imgW="4180952" imgH="685714" progId="Paint.Picture">
                  <p:embed/>
                </p:oleObj>
              </mc:Choice>
              <mc:Fallback>
                <p:oleObj name="Bitmap Image" r:id="rId4" imgW="4180952" imgH="685714" progId="Paint.Picture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780928"/>
                        <a:ext cx="4907604" cy="8066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4165890"/>
            <a:ext cx="7486650" cy="361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51720" y="4841686"/>
                <a:ext cx="4039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𝑳𝒊𝒏𝒆𝒂𝒓𝑺𝒄𝒐𝒓𝒆</m:t>
                      </m:r>
                      <m:d>
                        <m:dPr>
                          <m:ctrlPr>
                            <a:rPr lang="ru-RU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>
                              <a:latin typeface="Cambria Math" panose="02040503050406030204" pitchFamily="18" charset="0"/>
                            </a:rPr>
                            <m:t>𝑁𝑄𝐸𝐿</m:t>
                          </m:r>
                          <m:r>
                            <a:rPr lang="ru-RU" b="1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1" i="1" dirty="0" err="1">
                              <a:latin typeface="Cambria Math" panose="02040503050406030204" pitchFamily="18" charset="0"/>
                            </a:rPr>
                            <m:t>𝑺𝒑𝒆𝒄𝒕𝒓𝒖𝒎</m:t>
                          </m:r>
                        </m:e>
                      </m:d>
                      <m:r>
                        <a:rPr lang="ru-RU" b="1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841686"/>
                <a:ext cx="4039119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0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Score for linear peptide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7505" y="1196752"/>
                <a:ext cx="8604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𝑺𝒄𝒐𝒓𝒆</m:t>
                    </m:r>
                    <m:d>
                      <m:dPr>
                        <m:ctrlPr>
                          <a:rPr lang="ru-RU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1" dirty="0" err="1">
                            <a:latin typeface="Cambria Math" panose="02040503050406030204" pitchFamily="18" charset="0"/>
                          </a:rPr>
                          <m:t>𝑷𝒆𝒑𝒕𝒊𝒅𝒆</m:t>
                        </m:r>
                        <m:r>
                          <a:rPr lang="ru-RU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b="1" i="1" dirty="0" err="1">
                            <a:latin typeface="Cambria Math" panose="02040503050406030204" pitchFamily="18" charset="0"/>
                          </a:rPr>
                          <m:t>𝑺𝒑𝒆𝒄𝒕𝒓𝒖𝒎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оценивает</a:t>
                </a:r>
                <a:r>
                  <a:rPr lang="en-US" dirty="0" smtClean="0"/>
                  <a:t> </a:t>
                </a:r>
                <a:r>
                  <a:rPr lang="ru-RU" b="1" dirty="0" smtClean="0">
                    <a:solidFill>
                      <a:srgbClr val="FF0000"/>
                    </a:solidFill>
                  </a:rPr>
                  <a:t>циклически</a:t>
                </a:r>
                <a:r>
                  <a:rPr lang="ru-RU" b="1" dirty="0">
                    <a:solidFill>
                      <a:srgbClr val="FF0000"/>
                    </a:solidFill>
                  </a:rPr>
                  <a:t>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𝑷𝒆𝒑𝒕𝒊𝒅𝒆</m:t>
                    </m:r>
                  </m:oMath>
                </a14:m>
                <a:r>
                  <a:rPr lang="ru-RU" dirty="0"/>
                  <a:t> по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В новом алгоритме используется функция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𝑳𝒊𝒏𝒆𝒂𝒓𝑺𝒄𝒐𝒓𝒆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𝑷𝒆𝒑𝒕𝒊𝒅𝒆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err="1" smtClean="0">
                        <a:latin typeface="Cambria Math" panose="02040503050406030204" pitchFamily="18" charset="0"/>
                      </a:rPr>
                      <m:t>𝑺𝒑𝒆𝒄𝒕𝒓𝒖𝒎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которая оценивает</a:t>
                </a:r>
                <a:r>
                  <a:rPr lang="en-US" dirty="0" smtClean="0"/>
                  <a:t> </a:t>
                </a:r>
                <a:r>
                  <a:rPr lang="ru-RU" b="1" dirty="0" smtClean="0">
                    <a:solidFill>
                      <a:srgbClr val="FF0000"/>
                    </a:solidFill>
                  </a:rPr>
                  <a:t>линейный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𝑷𝒆𝒑𝒕𝒊𝒅𝒆</m:t>
                    </m:r>
                  </m:oMath>
                </a14:m>
                <a:r>
                  <a:rPr lang="ru-RU" dirty="0"/>
                  <a:t> по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 smtClean="0"/>
                  <a:t>	Пример: теоретический </a:t>
                </a:r>
                <a:r>
                  <a:rPr lang="ru-RU" dirty="0"/>
                  <a:t>спектр </a:t>
                </a:r>
                <a:r>
                  <a:rPr lang="ru-RU" i="1" dirty="0" smtClean="0"/>
                  <a:t>линейного</a:t>
                </a:r>
                <a:r>
                  <a:rPr lang="ru-RU" dirty="0" smtClean="0"/>
                  <a:t> </a:t>
                </a:r>
                <a:r>
                  <a:rPr lang="ru-RU" dirty="0"/>
                  <a:t>пептида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𝑁𝑄𝐸𝐿</m:t>
                    </m:r>
                  </m:oMath>
                </a14:m>
                <a:r>
                  <a:rPr lang="ru-RU" i="1" dirty="0" smtClean="0"/>
                  <a:t>:</a:t>
                </a:r>
              </a:p>
              <a:p>
                <a:endParaRPr lang="ru-RU" i="1" dirty="0"/>
              </a:p>
              <a:p>
                <a:endParaRPr lang="ru-RU" i="1" dirty="0" smtClean="0"/>
              </a:p>
              <a:p>
                <a:endParaRPr lang="ru-RU" i="1" dirty="0"/>
              </a:p>
              <a:p>
                <a:endParaRPr lang="ru-RU" i="1" dirty="0" smtClean="0"/>
              </a:p>
              <a:p>
                <a:r>
                  <a:rPr lang="ru-RU" i="1" dirty="0" smtClean="0"/>
                  <a:t>	</a:t>
                </a:r>
                <a:r>
                  <a:rPr lang="ru-RU" dirty="0" smtClean="0"/>
                  <a:t>Экспериментальный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 smtClean="0"/>
                  <a:t>:</a:t>
                </a:r>
              </a:p>
              <a:p>
                <a:endParaRPr lang="ru-RU" i="1" dirty="0"/>
              </a:p>
              <a:p>
                <a:endParaRPr lang="ru-RU" i="1" dirty="0" smtClean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1196752"/>
                <a:ext cx="8604956" cy="3416320"/>
              </a:xfrm>
              <a:prstGeom prst="rect">
                <a:avLst/>
              </a:prstGeom>
              <a:blipFill>
                <a:blip r:embed="rId3"/>
                <a:stretch>
                  <a:fillRect l="-496" t="-891" r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763688" y="2780928"/>
          <a:ext cx="4907604" cy="80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Bitmap Image" r:id="rId4" imgW="4180952" imgH="685714" progId="Paint.Picture">
                  <p:embed/>
                </p:oleObj>
              </mc:Choice>
              <mc:Fallback>
                <p:oleObj name="Bitmap Image" r:id="rId4" imgW="4180952" imgH="685714" progId="Paint.Picture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780928"/>
                        <a:ext cx="4907604" cy="8066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4165890"/>
            <a:ext cx="7486650" cy="361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51720" y="4841686"/>
                <a:ext cx="4039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𝑳𝒊𝒏𝒆𝒂𝒓𝑺𝒄𝒐𝒓𝒆</m:t>
                      </m:r>
                      <m:d>
                        <m:dPr>
                          <m:ctrlPr>
                            <a:rPr lang="ru-RU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>
                              <a:latin typeface="Cambria Math" panose="02040503050406030204" pitchFamily="18" charset="0"/>
                            </a:rPr>
                            <m:t>𝑁𝑄𝐸𝐿</m:t>
                          </m:r>
                          <m:r>
                            <a:rPr lang="ru-RU" b="1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1" i="1" dirty="0" err="1">
                              <a:latin typeface="Cambria Math" panose="02040503050406030204" pitchFamily="18" charset="0"/>
                            </a:rPr>
                            <m:t>𝑺𝒑𝒆𝒄𝒕𝒓𝒖𝒎</m:t>
                          </m:r>
                        </m:e>
                      </m:d>
                      <m:r>
                        <a:rPr lang="ru-RU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841686"/>
                <a:ext cx="4039119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2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8712968" cy="876964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n-US" sz="3200" dirty="0" smtClean="0"/>
              <a:t>Leaderboard</a:t>
            </a:r>
            <a:r>
              <a:rPr lang="ru-RU" sz="3200" dirty="0" smtClean="0"/>
              <a:t> </a:t>
            </a:r>
            <a:r>
              <a:rPr lang="en-US" sz="3200" dirty="0" smtClean="0"/>
              <a:t>Cyclopeptide</a:t>
            </a:r>
            <a:r>
              <a:rPr lang="ru-RU" sz="3200" dirty="0" smtClean="0"/>
              <a:t> </a:t>
            </a:r>
            <a:r>
              <a:rPr lang="en-US" sz="3200" dirty="0" smtClean="0"/>
              <a:t>Sequencing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776864" cy="4093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03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8712968" cy="876964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n-US" sz="3200" dirty="0" smtClean="0"/>
              <a:t>Leaderboard</a:t>
            </a:r>
            <a:r>
              <a:rPr lang="ru-RU" sz="3200" dirty="0" smtClean="0"/>
              <a:t> </a:t>
            </a:r>
            <a:r>
              <a:rPr lang="en-US" sz="3200" dirty="0" smtClean="0"/>
              <a:t>Cyclopeptide</a:t>
            </a:r>
            <a:r>
              <a:rPr lang="ru-RU" sz="3200" dirty="0" smtClean="0"/>
              <a:t> </a:t>
            </a:r>
            <a:r>
              <a:rPr lang="en-US" sz="3200" dirty="0" smtClean="0"/>
              <a:t>Sequencing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21739"/>
            <a:ext cx="8211022" cy="276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6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/>
              <a:t>секвенирования </a:t>
            </a:r>
            <a:r>
              <a:rPr lang="ru-RU" sz="3200" dirty="0" err="1"/>
              <a:t>циклопептида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3" y="3940761"/>
            <a:ext cx="10095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608" y="1069206"/>
            <a:ext cx="7200800" cy="287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Cyclopeptide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Sequencing </a:t>
            </a:r>
            <a:r>
              <a:rPr lang="en-US" b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</a:t>
            </a:r>
            <a:r>
              <a:rPr lang="ru-RU" b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заданного идеального спектра найти циклический пептид, теоретический спектр которого соответствует экспериментальному спектру.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457200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Вход: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Коллекция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(возможно 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повторяющихся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целых 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чисел 	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Spectrum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соответствующая идеальному спектру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457200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Выход: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Аминокислотная последовательность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Peptide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для 	которой </a:t>
            </a:r>
            <a:r>
              <a:rPr lang="ru-RU" i="1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Cyclospectrum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Peptide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)=</a:t>
            </a:r>
            <a:r>
              <a:rPr lang="ru-RU" i="1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Spectrum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(если такая 	последовательность существует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996115"/>
              </p:ext>
            </p:extLst>
          </p:nvPr>
        </p:nvGraphicFramePr>
        <p:xfrm>
          <a:off x="2051720" y="3721909"/>
          <a:ext cx="4968552" cy="3136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Bitmap Image" r:id="rId3" imgW="6961905" imgH="4390476" progId="Paint.Picture">
                  <p:embed/>
                </p:oleObj>
              </mc:Choice>
              <mc:Fallback>
                <p:oleObj name="Bitmap Image" r:id="rId3" imgW="6961905" imgH="4390476" progId="Paint.Picture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721909"/>
                        <a:ext cx="4968552" cy="31360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5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Массы Аминокислот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3" y="3940761"/>
            <a:ext cx="10095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659741"/>
              </p:ext>
            </p:extLst>
          </p:nvPr>
        </p:nvGraphicFramePr>
        <p:xfrm>
          <a:off x="336611" y="2399819"/>
          <a:ext cx="8470776" cy="905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Bitmap Image" r:id="rId3" imgW="6458852" imgH="695238" progId="Paint.Picture">
                  <p:embed/>
                </p:oleObj>
              </mc:Choice>
              <mc:Fallback>
                <p:oleObj name="Bitmap Image" r:id="rId3" imgW="6458852" imgH="695238" progId="Paint.Picture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11" y="2399819"/>
                        <a:ext cx="8470776" cy="9050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44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Brute Force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7568" y="883012"/>
                <a:ext cx="8712968" cy="806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𝑴𝒂𝒔𝒔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𝑷𝒆𝒑𝒕𝒊𝒅𝒆</m:t>
                    </m:r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общая масса 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аминокислотной последовательности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𝑷𝒆𝒑𝒕𝒊𝒅</m:t>
                    </m:r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𝒆</m:t>
                    </m:r>
                  </m:oMath>
                </a14:m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𝑷𝒂𝒓𝒆𝒏𝒕𝑴𝒂𝒔𝒔</m:t>
                    </m:r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b="1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𝑺𝒑𝒆𝒄𝒕𝒓𝒖𝒎</m:t>
                    </m:r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b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наибольшая 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массе в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8" y="883012"/>
                <a:ext cx="8712968" cy="806375"/>
              </a:xfrm>
              <a:prstGeom prst="rect">
                <a:avLst/>
              </a:prstGeom>
              <a:blipFill>
                <a:blip r:embed="rId2"/>
                <a:stretch>
                  <a:fillRect l="-490" t="-3030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95536" y="1869959"/>
                <a:ext cx="8352928" cy="1366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Алгоритм полного перебора для секвенирования </a:t>
                </a:r>
                <a:r>
                  <a:rPr lang="ru-RU" dirty="0" err="1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циклопептида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𝑩𝑭𝑪𝒚𝒄𝒍𝒐𝒑𝒆𝒑𝒕𝒊𝒅𝒆𝑺𝒆𝒒𝒖𝒆𝒏𝒄𝒊𝒏𝒈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генерирует все возможные пептиды, масса которых равна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𝑷𝒂𝒓𝒆𝒏𝒕𝑴𝒂𝒔𝒔</m:t>
                    </m:r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b="1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𝑺𝒑𝒆𝒄𝒕𝒓𝒖𝒎</m:t>
                    </m:r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а затем проверяет, какой из этих пептидов имеет теоретический спектр, соответствующий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69959"/>
                <a:ext cx="8352928" cy="1366528"/>
              </a:xfrm>
              <a:prstGeom prst="rect">
                <a:avLst/>
              </a:prstGeom>
              <a:blipFill>
                <a:blip r:embed="rId3"/>
                <a:stretch>
                  <a:fillRect l="-657" t="-1786" r="-584" b="-4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78094"/>
            <a:ext cx="7776864" cy="1368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8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Branch and Bound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3528" y="999565"/>
            <a:ext cx="8208912" cy="429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Идея: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вместо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того, чтобы проверять все </a:t>
            </a:r>
            <a:r>
              <a:rPr lang="ru-RU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циклические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пептиды с заданной массой,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будем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выращивать» потенциальные </a:t>
            </a:r>
            <a:r>
              <a:rPr lang="ru-RU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линейные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пептиды,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теоретические спектры которых </a:t>
            </a:r>
            <a:r>
              <a:rPr lang="ru-RU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согласуются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 экспериментальным спектром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/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endParaRPr lang="en-US" dirty="0"/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smtClean="0"/>
              <a:t>Алгоритмы </a:t>
            </a:r>
            <a:r>
              <a:rPr lang="ru-RU" dirty="0"/>
              <a:t>перебора, которые проверяют всех кандидатов, но отбрасывают большие подмножества безнадежных кандидатов с использованием различных условий согласованности, называются </a:t>
            </a:r>
            <a:r>
              <a:rPr lang="ru-RU" b="1" dirty="0"/>
              <a:t>алгоритмами ветвей и </a:t>
            </a:r>
            <a:r>
              <a:rPr lang="ru-RU" b="1" dirty="0" smtClean="0"/>
              <a:t>границ (</a:t>
            </a:r>
            <a:r>
              <a:rPr lang="en-US" b="1" dirty="0" smtClean="0"/>
              <a:t>branch and bound</a:t>
            </a:r>
            <a:r>
              <a:rPr lang="ru-RU" b="1" dirty="0" smtClean="0"/>
              <a:t>)</a:t>
            </a:r>
            <a:r>
              <a:rPr lang="ru-RU" dirty="0" smtClean="0"/>
              <a:t>.</a:t>
            </a:r>
            <a:endParaRPr lang="en-US" dirty="0" smtClean="0"/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smtClean="0"/>
              <a:t>Такие алгоритмы состоят из: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Ш</a:t>
            </a:r>
            <a:r>
              <a:rPr lang="ru-RU" dirty="0" smtClean="0"/>
              <a:t>аг расширения</a:t>
            </a:r>
            <a:r>
              <a:rPr lang="en-US" dirty="0" smtClean="0"/>
              <a:t>, </a:t>
            </a:r>
            <a:r>
              <a:rPr lang="ru-RU" dirty="0" smtClean="0"/>
              <a:t>увеличивающий количество </a:t>
            </a:r>
            <a:r>
              <a:rPr lang="ru-RU" dirty="0"/>
              <a:t>решений-кандидатов</a:t>
            </a:r>
            <a:r>
              <a:rPr lang="ru-RU" dirty="0" smtClean="0"/>
              <a:t>,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Ш</a:t>
            </a:r>
            <a:r>
              <a:rPr lang="ru-RU" dirty="0" smtClean="0"/>
              <a:t>аг </a:t>
            </a:r>
            <a:r>
              <a:rPr lang="ru-RU" dirty="0"/>
              <a:t>удаления безнадежных кандидатов</a:t>
            </a:r>
            <a:endParaRPr lang="en-US" sz="1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6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Спектры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5536" y="1029434"/>
                <a:ext cx="8496944" cy="15204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 smtClean="0"/>
                  <a:t>Теоретический спектр </a:t>
                </a:r>
                <a:r>
                  <a:rPr lang="ru-RU" i="1" dirty="0"/>
                  <a:t>линейного</a:t>
                </a:r>
                <a:r>
                  <a:rPr lang="ru-RU" dirty="0"/>
                  <a:t> </a:t>
                </a:r>
                <a:r>
                  <a:rPr lang="ru-RU" dirty="0" smtClean="0"/>
                  <a:t>пептида содержит меньше </a:t>
                </a:r>
                <a:r>
                  <a:rPr lang="ru-RU" dirty="0"/>
                  <a:t>масс, </a:t>
                </a:r>
                <a:r>
                  <a:rPr lang="ru-RU" dirty="0" smtClean="0"/>
                  <a:t>чем спектр </a:t>
                </a:r>
                <a:r>
                  <a:rPr lang="ru-RU" i="1" dirty="0"/>
                  <a:t>циклического</a:t>
                </a:r>
                <a:r>
                  <a:rPr lang="ru-RU" dirty="0"/>
                  <a:t> пептида с той же аминокислотной последовательностью</a:t>
                </a:r>
                <a:r>
                  <a:rPr lang="ru-RU" dirty="0" smtClean="0"/>
                  <a:t>.</a:t>
                </a:r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endParaRPr lang="ru-RU" dirty="0"/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 smtClean="0"/>
                  <a:t>Пример: теоретический </a:t>
                </a:r>
                <a:r>
                  <a:rPr lang="ru-RU" dirty="0"/>
                  <a:t>спектр </a:t>
                </a:r>
                <a:r>
                  <a:rPr lang="ru-RU" i="1" dirty="0"/>
                  <a:t>циклического</a:t>
                </a:r>
                <a:r>
                  <a:rPr lang="ru-RU" dirty="0"/>
                  <a:t> пептида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𝑁𝑄𝐸𝐿</m:t>
                    </m:r>
                  </m:oMath>
                </a14:m>
                <a:r>
                  <a:rPr lang="ru-RU" dirty="0"/>
                  <a:t> содержит 14 </a:t>
                </a:r>
                <a:r>
                  <a:rPr lang="ru-RU" dirty="0" smtClean="0"/>
                  <a:t>масс: </a:t>
                </a:r>
                <a:endParaRPr lang="en-US" sz="160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29434"/>
                <a:ext cx="8496944" cy="1520416"/>
              </a:xfrm>
              <a:prstGeom prst="rect">
                <a:avLst/>
              </a:prstGeom>
              <a:blipFill>
                <a:blip r:embed="rId3"/>
                <a:stretch>
                  <a:fillRect l="-646" t="-1606" r="-574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242506"/>
              </p:ext>
            </p:extLst>
          </p:nvPr>
        </p:nvGraphicFramePr>
        <p:xfrm>
          <a:off x="1763688" y="2645025"/>
          <a:ext cx="52689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Bitmap Image" r:id="rId4" imgW="5266667" imgH="647619" progId="Paint.Picture">
                  <p:embed/>
                </p:oleObj>
              </mc:Choice>
              <mc:Fallback>
                <p:oleObj name="Bitmap Image" r:id="rId4" imgW="5266667" imgH="64761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645025"/>
                        <a:ext cx="526891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35696" y="4365104"/>
                <a:ext cx="59046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Теоретический спектр </a:t>
                </a:r>
                <a:r>
                  <a:rPr lang="ru-RU" i="1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линейного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пептида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𝑁𝑄𝐸𝐿</m:t>
                    </m:r>
                    <m:r>
                      <a:rPr lang="ru-RU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365104"/>
                <a:ext cx="5904656" cy="369332"/>
              </a:xfrm>
              <a:prstGeom prst="rect">
                <a:avLst/>
              </a:prstGeom>
              <a:blipFill>
                <a:blip r:embed="rId6"/>
                <a:stretch>
                  <a:fillRect l="-826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1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Спектры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5536" y="1029434"/>
                <a:ext cx="8496944" cy="15204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 smtClean="0"/>
                  <a:t>Теоретический спектр </a:t>
                </a:r>
                <a:r>
                  <a:rPr lang="ru-RU" i="1" dirty="0"/>
                  <a:t>линейного</a:t>
                </a:r>
                <a:r>
                  <a:rPr lang="ru-RU" dirty="0"/>
                  <a:t> </a:t>
                </a:r>
                <a:r>
                  <a:rPr lang="ru-RU" dirty="0" smtClean="0"/>
                  <a:t>пептида содержит меньше </a:t>
                </a:r>
                <a:r>
                  <a:rPr lang="ru-RU" dirty="0"/>
                  <a:t>масс, </a:t>
                </a:r>
                <a:r>
                  <a:rPr lang="ru-RU" dirty="0" smtClean="0"/>
                  <a:t>чем спектр </a:t>
                </a:r>
                <a:r>
                  <a:rPr lang="ru-RU" i="1" dirty="0"/>
                  <a:t>циклического</a:t>
                </a:r>
                <a:r>
                  <a:rPr lang="ru-RU" dirty="0"/>
                  <a:t> пептида с той же аминокислотной последовательностью</a:t>
                </a:r>
                <a:r>
                  <a:rPr lang="ru-RU" dirty="0" smtClean="0"/>
                  <a:t>.</a:t>
                </a:r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endParaRPr lang="ru-RU" dirty="0"/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 smtClean="0"/>
                  <a:t>Пример: теоретический </a:t>
                </a:r>
                <a:r>
                  <a:rPr lang="ru-RU" dirty="0"/>
                  <a:t>спектр </a:t>
                </a:r>
                <a:r>
                  <a:rPr lang="ru-RU" i="1" dirty="0"/>
                  <a:t>циклического</a:t>
                </a:r>
                <a:r>
                  <a:rPr lang="ru-RU" dirty="0"/>
                  <a:t> пептида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𝑁𝑄𝐸𝐿</m:t>
                    </m:r>
                  </m:oMath>
                </a14:m>
                <a:r>
                  <a:rPr lang="ru-RU" dirty="0"/>
                  <a:t> содержит 14 </a:t>
                </a:r>
                <a:r>
                  <a:rPr lang="ru-RU" dirty="0" smtClean="0"/>
                  <a:t>масс: </a:t>
                </a:r>
                <a:endParaRPr lang="en-US" sz="160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29434"/>
                <a:ext cx="8496944" cy="1520416"/>
              </a:xfrm>
              <a:prstGeom prst="rect">
                <a:avLst/>
              </a:prstGeom>
              <a:blipFill>
                <a:blip r:embed="rId3"/>
                <a:stretch>
                  <a:fillRect l="-646" t="-1606" r="-574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763688" y="2645025"/>
          <a:ext cx="52689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Bitmap Image" r:id="rId4" imgW="5266667" imgH="647619" progId="Paint.Picture">
                  <p:embed/>
                </p:oleObj>
              </mc:Choice>
              <mc:Fallback>
                <p:oleObj name="Bitmap Image" r:id="rId4" imgW="5266667" imgH="647619" progId="Paint.Picture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645025"/>
                        <a:ext cx="526891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35696" y="4365104"/>
                <a:ext cx="59046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Теоретический спектр </a:t>
                </a:r>
                <a:r>
                  <a:rPr lang="ru-RU" i="1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линейного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пептида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𝑁𝑄𝐸𝐿</m:t>
                    </m:r>
                  </m:oMath>
                </a14:m>
                <a:r>
                  <a:rPr lang="ru-RU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365104"/>
                <a:ext cx="5904656" cy="369332"/>
              </a:xfrm>
              <a:prstGeom prst="rect">
                <a:avLst/>
              </a:prstGeom>
              <a:blipFill>
                <a:blip r:embed="rId6"/>
                <a:stretch>
                  <a:fillRect l="-826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693558"/>
              </p:ext>
            </p:extLst>
          </p:nvPr>
        </p:nvGraphicFramePr>
        <p:xfrm>
          <a:off x="2339752" y="4941168"/>
          <a:ext cx="424021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6" name="Bitmap Image" r:id="rId7" imgW="4180952" imgH="685714" progId="Paint.Picture">
                  <p:embed/>
                </p:oleObj>
              </mc:Choice>
              <mc:Fallback>
                <p:oleObj name="Bitmap Image" r:id="rId7" imgW="4180952" imgH="68571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941168"/>
                        <a:ext cx="4240213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89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Спектры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0200" y="908720"/>
                <a:ext cx="8496944" cy="6123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b="1" dirty="0" smtClean="0"/>
                  <a:t>Опред</a:t>
                </a:r>
                <a:r>
                  <a:rPr lang="ru-RU" b="1" dirty="0"/>
                  <a:t>е</a:t>
                </a:r>
                <a:r>
                  <a:rPr lang="ru-RU" b="1" dirty="0" smtClean="0"/>
                  <a:t>ление:</a:t>
                </a:r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 smtClean="0"/>
                  <a:t>Для </a:t>
                </a:r>
                <a:r>
                  <a:rPr lang="ru-RU" dirty="0"/>
                  <a:t>заданного экспериментального спектра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 </a:t>
                </a:r>
                <a:r>
                  <a:rPr lang="ru-RU" i="1" dirty="0"/>
                  <a:t>циклического</a:t>
                </a:r>
                <a:r>
                  <a:rPr lang="ru-RU" dirty="0"/>
                  <a:t> пептида, </a:t>
                </a:r>
                <a:r>
                  <a:rPr lang="ru-RU" i="1" dirty="0"/>
                  <a:t>линейный</a:t>
                </a:r>
                <a:r>
                  <a:rPr lang="ru-RU" dirty="0"/>
                  <a:t> пептид </a:t>
                </a:r>
                <a:r>
                  <a:rPr lang="ru-RU" b="1" dirty="0" smtClean="0"/>
                  <a:t>СОГЛАСУЕТСЯ</a:t>
                </a:r>
                <a:r>
                  <a:rPr lang="ru-RU" dirty="0" smtClean="0"/>
                  <a:t> </a:t>
                </a:r>
                <a:r>
                  <a:rPr lang="ru-RU" dirty="0"/>
                  <a:t>со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, если каждая масса в его теоретическом спектре содержится в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b="1" dirty="0" smtClean="0"/>
                  <a:t>Уточнение:</a:t>
                </a:r>
                <a:endParaRPr lang="ru-RU" b="1" dirty="0"/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 smtClean="0"/>
                  <a:t>Если </a:t>
                </a:r>
                <a:r>
                  <a:rPr lang="ru-RU" dirty="0"/>
                  <a:t>масса появляется в теоретическом спектре </a:t>
                </a:r>
                <a:r>
                  <a:rPr lang="ru-RU" i="1" dirty="0"/>
                  <a:t>линейного</a:t>
                </a:r>
                <a:r>
                  <a:rPr lang="ru-RU" dirty="0"/>
                  <a:t> пептида более одного раза, то она должна появляться, по крайней мере, столько же раз в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, чтобы </a:t>
                </a:r>
                <a:r>
                  <a:rPr lang="ru-RU" i="1" dirty="0"/>
                  <a:t>линейный</a:t>
                </a:r>
                <a:r>
                  <a:rPr lang="ru-RU" dirty="0"/>
                  <a:t> пептид соответствовал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b="1" dirty="0" smtClean="0">
                    <a:ea typeface="Times New Roman" panose="02020603050405020304" pitchFamily="18" charset="0"/>
                  </a:rPr>
                  <a:t>Свойство:</a:t>
                </a:r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/>
                  <a:t>К</a:t>
                </a:r>
                <a:r>
                  <a:rPr lang="ru-RU" dirty="0" smtClean="0"/>
                  <a:t>аждый </a:t>
                </a:r>
                <a:r>
                  <a:rPr lang="ru-RU" i="1" dirty="0"/>
                  <a:t>линейный</a:t>
                </a:r>
                <a:r>
                  <a:rPr lang="ru-RU" dirty="0"/>
                  <a:t> </a:t>
                </a:r>
                <a:r>
                  <a:rPr lang="ru-RU" dirty="0" err="1"/>
                  <a:t>субпептид</a:t>
                </a:r>
                <a:r>
                  <a:rPr lang="ru-RU" dirty="0"/>
                  <a:t> </a:t>
                </a:r>
                <a:r>
                  <a:rPr lang="ru-RU" i="1" dirty="0"/>
                  <a:t>циклического</a:t>
                </a:r>
                <a:r>
                  <a:rPr lang="ru-RU" dirty="0"/>
                  <a:t> пептида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𝑷𝒆𝒑𝒕𝒊𝒅𝒆</m:t>
                    </m:r>
                  </m:oMath>
                </a14:m>
                <a:r>
                  <a:rPr lang="ru-RU" dirty="0"/>
                  <a:t> согласуется с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𝑪𝒚𝒄𝒍𝒐𝒔𝒑𝒆𝒄𝒕𝒓𝒖𝒎</m:t>
                    </m:r>
                    <m:d>
                      <m:dPr>
                        <m:ctrlPr>
                          <a:rPr lang="ru-RU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1" dirty="0" err="1">
                            <a:latin typeface="Cambria Math" panose="02040503050406030204" pitchFamily="18" charset="0"/>
                          </a:rPr>
                          <m:t>𝑷𝒆𝒑𝒕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𝒊𝒅𝒆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b="1" dirty="0" smtClean="0"/>
                  <a:t>Следствие:</a:t>
                </a:r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/>
                  <a:t>Д</a:t>
                </a:r>
                <a:r>
                  <a:rPr lang="ru-RU" dirty="0" smtClean="0"/>
                  <a:t>ля </a:t>
                </a:r>
                <a:r>
                  <a:rPr lang="ru-RU" dirty="0"/>
                  <a:t>решения проблемы секвенирования </a:t>
                </a:r>
                <a:r>
                  <a:rPr lang="ru-RU" i="1" dirty="0" err="1"/>
                  <a:t>циклопептида</a:t>
                </a:r>
                <a:r>
                  <a:rPr lang="ru-RU" dirty="0"/>
                  <a:t> для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 можно безопасно запретить все </a:t>
                </a:r>
                <a:r>
                  <a:rPr lang="ru-RU" dirty="0" smtClean="0"/>
                  <a:t>линейные пептиды</a:t>
                </a:r>
                <a:r>
                  <a:rPr lang="ru-RU" dirty="0"/>
                  <a:t>, которые не соответствуют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𝑺𝒑𝒆𝒄𝒕𝒓𝒖𝒎</m:t>
                    </m:r>
                  </m:oMath>
                </a14:m>
                <a:r>
                  <a:rPr lang="ru-RU" dirty="0"/>
                  <a:t>, из растущего набора, что </a:t>
                </a:r>
                <a:r>
                  <a:rPr lang="ru-RU" dirty="0" smtClean="0"/>
                  <a:t>обеспечивает </a:t>
                </a:r>
                <a:r>
                  <a:rPr lang="ru-RU" b="1" dirty="0" smtClean="0"/>
                  <a:t>шаг</a:t>
                </a:r>
                <a:r>
                  <a:rPr lang="ru-RU" dirty="0"/>
                  <a:t> </a:t>
                </a:r>
                <a:r>
                  <a:rPr lang="ru-RU" b="1" dirty="0" smtClean="0"/>
                  <a:t>удаления</a:t>
                </a:r>
                <a:r>
                  <a:rPr lang="ru-RU" dirty="0" smtClean="0"/>
                  <a:t> в алгоритме </a:t>
                </a:r>
                <a:r>
                  <a:rPr lang="en-US" dirty="0"/>
                  <a:t>branch and bound</a:t>
                </a:r>
              </a:p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endParaRPr lang="en-US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0" y="908720"/>
                <a:ext cx="8496944" cy="6123215"/>
              </a:xfrm>
              <a:prstGeom prst="rect">
                <a:avLst/>
              </a:prstGeom>
              <a:blipFill>
                <a:blip r:embed="rId2"/>
                <a:stretch>
                  <a:fillRect l="-646" t="-299" r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2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8727</TotalTime>
  <Words>1065</Words>
  <Application>Microsoft Office PowerPoint</Application>
  <PresentationFormat>On-screen Show (4:3)</PresentationFormat>
  <Paragraphs>160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Microsoft YaHei</vt:lpstr>
      <vt:lpstr>Arial</vt:lpstr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Wood Type</vt:lpstr>
      <vt:lpstr>Image</vt:lpstr>
      <vt:lpstr>Bitmap Image</vt:lpstr>
      <vt:lpstr>PowerPoint Presentation</vt:lpstr>
      <vt:lpstr>Generating Theoretical Spectrum</vt:lpstr>
      <vt:lpstr>секвенирования циклопептида</vt:lpstr>
      <vt:lpstr>Массы Аминокислот</vt:lpstr>
      <vt:lpstr>Brute Force</vt:lpstr>
      <vt:lpstr>Branch and Bound</vt:lpstr>
      <vt:lpstr>Спектры</vt:lpstr>
      <vt:lpstr>Спектры</vt:lpstr>
      <vt:lpstr>Спектры</vt:lpstr>
      <vt:lpstr>Спектры</vt:lpstr>
      <vt:lpstr>Branch and Bound</vt:lpstr>
      <vt:lpstr>Cyclopeptide Sequencing</vt:lpstr>
      <vt:lpstr>Cyclopeptide Sequencing</vt:lpstr>
      <vt:lpstr>Пример</vt:lpstr>
      <vt:lpstr>Пример</vt:lpstr>
      <vt:lpstr>Пример</vt:lpstr>
      <vt:lpstr>Пример</vt:lpstr>
      <vt:lpstr>Cyclopeptide Sequencing</vt:lpstr>
      <vt:lpstr>Cyclopeptide Sequencing</vt:lpstr>
      <vt:lpstr>scoring function</vt:lpstr>
      <vt:lpstr>Cyclopeptide Scoring Problem</vt:lpstr>
      <vt:lpstr>Cyclopeptide Sequencing</vt:lpstr>
      <vt:lpstr>Leaderboard</vt:lpstr>
      <vt:lpstr>Score for linear peptide</vt:lpstr>
      <vt:lpstr>Score for linear peptide</vt:lpstr>
      <vt:lpstr>Leaderboard Cyclopeptide Sequencing</vt:lpstr>
      <vt:lpstr>Leaderboard Cyclopeptide Sequencing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алгоритмы  биоинформатики</dc:title>
  <dc:creator>Alex</dc:creator>
  <cp:lastModifiedBy>Omega Callista</cp:lastModifiedBy>
  <cp:revision>138</cp:revision>
  <dcterms:created xsi:type="dcterms:W3CDTF">2015-02-23T15:47:50Z</dcterms:created>
  <dcterms:modified xsi:type="dcterms:W3CDTF">2019-03-14T09:26:11Z</dcterms:modified>
</cp:coreProperties>
</file>