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1"/>
  </p:notesMasterIdLst>
  <p:sldIdLst>
    <p:sldId id="289" r:id="rId2"/>
    <p:sldId id="360" r:id="rId3"/>
    <p:sldId id="355" r:id="rId4"/>
    <p:sldId id="329" r:id="rId5"/>
    <p:sldId id="356" r:id="rId6"/>
    <p:sldId id="357" r:id="rId7"/>
    <p:sldId id="358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49" autoAdjust="0"/>
    <p:restoredTop sz="73563" autoAdjust="0"/>
  </p:normalViewPr>
  <p:slideViewPr>
    <p:cSldViewPr>
      <p:cViewPr varScale="1">
        <p:scale>
          <a:sx n="96" d="100"/>
          <a:sy n="96" d="100"/>
        </p:scale>
        <p:origin x="2486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20.11.2018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33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95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38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60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857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08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90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267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Любой, кто испытал страдания смены часовых поясов, знает, что эти часы никогда не прекращают идти.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Известно, что крысы и исследователи-добровольцы, находясь в бункере, поддерживают примерно 24-часовой цикл активности и отдыха в полной темноте.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46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069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3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254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09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851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4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41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97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00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5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8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8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5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image" Target="../media/image24.png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95536" y="2634492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>
                <a:solidFill>
                  <a:schemeClr val="bg1"/>
                </a:solidFill>
              </a:rPr>
              <a:t>Motif Finding</a:t>
            </a:r>
            <a:endParaRPr lang="ru-RU" altLang="en-US" sz="1400" dirty="0">
              <a:cs typeface="Arial" panose="020B0604020202020204" pitchFamily="34" charset="0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Задача: поиск </a:t>
            </a:r>
            <a:r>
              <a:rPr lang="ru-RU" dirty="0"/>
              <a:t>регуляторных </a:t>
            </a:r>
            <a:r>
              <a:rPr lang="ru-RU" dirty="0" smtClean="0"/>
              <a:t>мотивов в областях, предшествующих генам.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71503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Пусть теперь регуляторные мотивы содержат случайные мутации в 4 случайных позициях 15-мера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57073"/>
            <a:ext cx="8856984" cy="2318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70838" y="5474012"/>
                <a:ext cx="54183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Решит ли задачу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𝑭𝒓𝒆𝒒𝒖𝒆𝒏𝒕𝑾𝒐𝒓𝒅𝒔</m:t>
                    </m:r>
                  </m:oMath>
                </a14:m>
                <a:r>
                  <a:rPr lang="ru-RU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38" y="5474012"/>
                <a:ext cx="5418348" cy="369332"/>
              </a:xfrm>
              <a:prstGeom prst="rect">
                <a:avLst/>
              </a:prstGeom>
              <a:blipFill>
                <a:blip r:embed="rId4"/>
                <a:stretch>
                  <a:fillRect l="-900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6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2482570"/>
                <a:ext cx="871296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𝑭𝒓𝒆𝒒𝒖𝒆𝒏𝒕𝑾𝒐𝒓𝒅𝒔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неправильно </a:t>
                </a:r>
                <a:r>
                  <a:rPr lang="ru-RU" dirty="0"/>
                  <a:t>моделирует биологическую проблему обнаружения </a:t>
                </a:r>
                <a:r>
                  <a:rPr lang="ru-RU" dirty="0" smtClean="0"/>
                  <a:t>мотивов: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i="1" dirty="0" err="1" smtClean="0"/>
                  <a:t>DnaA</a:t>
                </a:r>
                <a:r>
                  <a:rPr lang="ru-RU" dirty="0" smtClean="0"/>
                  <a:t>-бокс </a:t>
                </a:r>
                <a:r>
                  <a:rPr lang="ru-RU" dirty="0"/>
                  <a:t>– это шаблон, который появляется сравнительно часто в течение относительно короткого промежутка генома. </a:t>
                </a: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Регуляторный </a:t>
                </a:r>
                <a:r>
                  <a:rPr lang="ru-RU" dirty="0"/>
                  <a:t>мотив представляет собой образец, который появляется хотя бы один раз (возможно, с мутацией) в каждой из многих разных областей, разбросанных по всему геному.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82570"/>
                <a:ext cx="8712968" cy="2031325"/>
              </a:xfrm>
              <a:prstGeom prst="rect">
                <a:avLst/>
              </a:prstGeom>
              <a:blipFill>
                <a:blip r:embed="rId3"/>
                <a:stretch>
                  <a:fillRect l="-559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4750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Определение</a:t>
            </a:r>
            <a:r>
              <a:rPr lang="ru-RU" dirty="0" smtClean="0"/>
              <a:t>:</a:t>
            </a:r>
          </a:p>
          <a:p>
            <a:r>
              <a:rPr lang="ru-RU" i="1" dirty="0"/>
              <a:t>k</a:t>
            </a:r>
            <a:r>
              <a:rPr lang="ru-RU" dirty="0"/>
              <a:t>-мер является </a:t>
            </a:r>
            <a:r>
              <a:rPr lang="ru-RU" b="1" dirty="0"/>
              <a:t>(</a:t>
            </a:r>
            <a:r>
              <a:rPr lang="ru-RU" b="1" i="1" dirty="0"/>
              <a:t>k</a:t>
            </a:r>
            <a:r>
              <a:rPr lang="ru-RU" b="1" dirty="0"/>
              <a:t>, </a:t>
            </a:r>
            <a:r>
              <a:rPr lang="ru-RU" b="1" i="1" dirty="0"/>
              <a:t>d</a:t>
            </a:r>
            <a:r>
              <a:rPr lang="ru-RU" b="1" dirty="0"/>
              <a:t>)-</a:t>
            </a:r>
            <a:r>
              <a:rPr lang="ru-RU" b="1" dirty="0" smtClean="0"/>
              <a:t>мотивом</a:t>
            </a:r>
            <a:r>
              <a:rPr lang="ru-RU" dirty="0" smtClean="0"/>
              <a:t> для набора </a:t>
            </a:r>
            <a:r>
              <a:rPr lang="ru-RU" dirty="0"/>
              <a:t>строк </a:t>
            </a:r>
            <a:r>
              <a:rPr lang="en-US" i="1" dirty="0"/>
              <a:t>D</a:t>
            </a:r>
            <a:r>
              <a:rPr lang="en-US" i="1" dirty="0" smtClean="0"/>
              <a:t>NA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целого числа </a:t>
            </a:r>
            <a:r>
              <a:rPr lang="ru-RU" i="1" dirty="0" smtClean="0"/>
              <a:t>d</a:t>
            </a:r>
            <a:r>
              <a:rPr lang="ru-RU" dirty="0" smtClean="0"/>
              <a:t>, если он </a:t>
            </a:r>
            <a:r>
              <a:rPr lang="ru-RU" dirty="0"/>
              <a:t>появляется в каждой строке </a:t>
            </a:r>
            <a:r>
              <a:rPr lang="en-US" i="1" dirty="0"/>
              <a:t>DNA</a:t>
            </a:r>
            <a:r>
              <a:rPr lang="ru-RU" dirty="0" smtClean="0"/>
              <a:t> </a:t>
            </a:r>
            <a:r>
              <a:rPr lang="ru-RU" dirty="0"/>
              <a:t>с не более чем </a:t>
            </a:r>
            <a:r>
              <a:rPr lang="ru-RU" i="1" dirty="0"/>
              <a:t>d</a:t>
            </a:r>
            <a:r>
              <a:rPr lang="ru-RU" dirty="0"/>
              <a:t> </a:t>
            </a:r>
            <a:r>
              <a:rPr lang="ru-RU" dirty="0" smtClean="0"/>
              <a:t>мутациями. </a:t>
            </a:r>
          </a:p>
          <a:p>
            <a:r>
              <a:rPr lang="ru-RU" b="1" dirty="0" smtClean="0"/>
              <a:t>Задача</a:t>
            </a:r>
            <a:r>
              <a:rPr lang="ru-RU" dirty="0" smtClean="0"/>
              <a:t>:</a:t>
            </a:r>
          </a:p>
          <a:p>
            <a:r>
              <a:rPr lang="ru-RU" dirty="0"/>
              <a:t>Найти все (</a:t>
            </a:r>
            <a:r>
              <a:rPr lang="ru-RU" i="1" dirty="0"/>
              <a:t>k</a:t>
            </a:r>
            <a:r>
              <a:rPr lang="ru-RU" dirty="0"/>
              <a:t>, </a:t>
            </a:r>
            <a:r>
              <a:rPr lang="ru-RU" i="1" dirty="0"/>
              <a:t>d</a:t>
            </a:r>
            <a:r>
              <a:rPr lang="ru-RU" dirty="0"/>
              <a:t>)-мотивы в </a:t>
            </a:r>
            <a:r>
              <a:rPr lang="ru-RU" dirty="0" smtClean="0"/>
              <a:t>наборе </a:t>
            </a:r>
            <a:r>
              <a:rPr lang="en-US" i="1" dirty="0" smtClean="0"/>
              <a:t>DNA</a:t>
            </a:r>
            <a:r>
              <a:rPr lang="ru-RU" dirty="0"/>
              <a:t> </a:t>
            </a:r>
            <a:r>
              <a:rPr lang="ru-RU" dirty="0" smtClean="0"/>
              <a:t>строк</a:t>
            </a: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3131840" y="3212976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Как решать?</a:t>
            </a:r>
          </a:p>
          <a:p>
            <a:pPr algn="ctr"/>
            <a:r>
              <a:rPr lang="ru-RU" dirty="0" smtClean="0"/>
              <a:t>Полный перебор?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7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4750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Определение</a:t>
            </a:r>
            <a:r>
              <a:rPr lang="ru-RU" dirty="0" smtClean="0"/>
              <a:t>:</a:t>
            </a:r>
          </a:p>
          <a:p>
            <a:r>
              <a:rPr lang="ru-RU" i="1" dirty="0"/>
              <a:t>k</a:t>
            </a:r>
            <a:r>
              <a:rPr lang="ru-RU" dirty="0"/>
              <a:t>-мер является </a:t>
            </a:r>
            <a:r>
              <a:rPr lang="ru-RU" b="1" dirty="0"/>
              <a:t>(</a:t>
            </a:r>
            <a:r>
              <a:rPr lang="ru-RU" b="1" i="1" dirty="0"/>
              <a:t>k</a:t>
            </a:r>
            <a:r>
              <a:rPr lang="ru-RU" b="1" dirty="0"/>
              <a:t>, </a:t>
            </a:r>
            <a:r>
              <a:rPr lang="ru-RU" b="1" i="1" dirty="0"/>
              <a:t>d</a:t>
            </a:r>
            <a:r>
              <a:rPr lang="ru-RU" b="1" dirty="0"/>
              <a:t>)-</a:t>
            </a:r>
            <a:r>
              <a:rPr lang="ru-RU" b="1" dirty="0" smtClean="0"/>
              <a:t>мотивом</a:t>
            </a:r>
            <a:r>
              <a:rPr lang="ru-RU" dirty="0" smtClean="0"/>
              <a:t> для набора </a:t>
            </a:r>
            <a:r>
              <a:rPr lang="ru-RU" dirty="0"/>
              <a:t>строк </a:t>
            </a:r>
            <a:r>
              <a:rPr lang="en-US" i="1" dirty="0"/>
              <a:t>D</a:t>
            </a:r>
            <a:r>
              <a:rPr lang="en-US" i="1" dirty="0" smtClean="0"/>
              <a:t>NA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целого числа </a:t>
            </a:r>
            <a:r>
              <a:rPr lang="ru-RU" i="1" dirty="0" smtClean="0"/>
              <a:t>d</a:t>
            </a:r>
            <a:r>
              <a:rPr lang="ru-RU" dirty="0" smtClean="0"/>
              <a:t>, если он </a:t>
            </a:r>
            <a:r>
              <a:rPr lang="ru-RU" dirty="0"/>
              <a:t>появляется в каждой строке </a:t>
            </a:r>
            <a:r>
              <a:rPr lang="en-US" i="1" dirty="0"/>
              <a:t>DNA</a:t>
            </a:r>
            <a:r>
              <a:rPr lang="ru-RU" dirty="0" smtClean="0"/>
              <a:t> </a:t>
            </a:r>
            <a:r>
              <a:rPr lang="ru-RU" dirty="0"/>
              <a:t>с не более чем </a:t>
            </a:r>
            <a:r>
              <a:rPr lang="ru-RU" i="1" dirty="0"/>
              <a:t>d</a:t>
            </a:r>
            <a:r>
              <a:rPr lang="ru-RU" dirty="0"/>
              <a:t> </a:t>
            </a:r>
            <a:r>
              <a:rPr lang="ru-RU" dirty="0" smtClean="0"/>
              <a:t>мутациями. </a:t>
            </a:r>
          </a:p>
          <a:p>
            <a:r>
              <a:rPr lang="ru-RU" b="1" dirty="0" smtClean="0"/>
              <a:t>Задача</a:t>
            </a:r>
            <a:r>
              <a:rPr lang="ru-RU" dirty="0" smtClean="0"/>
              <a:t>:</a:t>
            </a:r>
          </a:p>
          <a:p>
            <a:r>
              <a:rPr lang="ru-RU" dirty="0"/>
              <a:t>Найти все (</a:t>
            </a:r>
            <a:r>
              <a:rPr lang="ru-RU" i="1" dirty="0"/>
              <a:t>k</a:t>
            </a:r>
            <a:r>
              <a:rPr lang="ru-RU" dirty="0"/>
              <a:t>, </a:t>
            </a:r>
            <a:r>
              <a:rPr lang="ru-RU" i="1" dirty="0"/>
              <a:t>d</a:t>
            </a:r>
            <a:r>
              <a:rPr lang="ru-RU" dirty="0"/>
              <a:t>)-мотивы в </a:t>
            </a:r>
            <a:r>
              <a:rPr lang="ru-RU" dirty="0" smtClean="0"/>
              <a:t>наборе </a:t>
            </a:r>
            <a:r>
              <a:rPr lang="en-US" i="1" dirty="0" smtClean="0"/>
              <a:t>DNA</a:t>
            </a:r>
            <a:r>
              <a:rPr lang="ru-RU" dirty="0"/>
              <a:t> </a:t>
            </a:r>
            <a:r>
              <a:rPr lang="ru-RU" dirty="0" smtClean="0"/>
              <a:t>строк</a:t>
            </a:r>
            <a:endParaRPr lang="ru-RU" b="1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4" y="2479541"/>
            <a:ext cx="8291039" cy="36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59832" y="63656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Сложность алгоритма?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2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/>
              <a:t>Motif </a:t>
            </a:r>
            <a:r>
              <a:rPr lang="en-US" sz="3200" dirty="0" smtClean="0"/>
              <a:t>Enumeration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36711"/>
            <a:ext cx="7272808" cy="59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Недостатки </a:t>
            </a:r>
            <a:r>
              <a:rPr lang="en-US" sz="3200" dirty="0" smtClean="0"/>
              <a:t>Motif Enumeration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844824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Пусть </a:t>
            </a:r>
            <a:r>
              <a:rPr lang="ru-RU" dirty="0"/>
              <a:t>AAAAAAAAGGGGGGG </a:t>
            </a:r>
            <a:r>
              <a:rPr lang="ru-RU" dirty="0" smtClean="0"/>
              <a:t>– правильный мотив, а мотивы </a:t>
            </a:r>
            <a:r>
              <a:rPr lang="ru-RU" dirty="0" err="1"/>
              <a:t>AgAAgAAAGGttGGG</a:t>
            </a:r>
            <a:r>
              <a:rPr lang="ru-RU" dirty="0"/>
              <a:t> и </a:t>
            </a:r>
            <a:r>
              <a:rPr lang="ru-RU" dirty="0" err="1" smtClean="0"/>
              <a:t>cAAtAAAAcGGGGcG</a:t>
            </a:r>
            <a:r>
              <a:rPr lang="ru-RU" dirty="0" smtClean="0"/>
              <a:t> отличаются от правильного на 4 мутации. </a:t>
            </a:r>
            <a:r>
              <a:rPr lang="ru-RU" dirty="0"/>
              <a:t>Несмотря на то, что данные 15-меры похожи на правильный </a:t>
            </a:r>
            <a:r>
              <a:rPr lang="ru-RU" dirty="0" smtClean="0"/>
              <a:t>мотив, </a:t>
            </a:r>
            <a:r>
              <a:rPr lang="ru-RU" dirty="0"/>
              <a:t>они не так похожи в сравнении друг с другом, имея восемь несоответствий:</a:t>
            </a:r>
            <a:r>
              <a:rPr lang="ru-RU" dirty="0" smtClean="0"/>
              <a:t> 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89730"/>
            <a:ext cx="2197398" cy="9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1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947502"/>
                <a:ext cx="8640960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Более подходящая формулировка задачи поиска мотивов будет </a:t>
                </a:r>
                <a:r>
                  <a:rPr lang="ru-RU" b="1" dirty="0"/>
                  <a:t>оценивать</a:t>
                </a:r>
                <a:r>
                  <a:rPr lang="ru-RU" dirty="0"/>
                  <a:t> отдельные примеры мотивов в зависимости от того, насколько они похожи на «идеальный» </a:t>
                </a:r>
                <a:r>
                  <a:rPr lang="ru-RU" dirty="0" smtClean="0"/>
                  <a:t>мотив.</a:t>
                </a:r>
              </a:p>
              <a:p>
                <a:r>
                  <a:rPr lang="ru-RU" dirty="0" smtClean="0"/>
                  <a:t>Однако</a:t>
                </a:r>
                <a:r>
                  <a:rPr lang="ru-RU" dirty="0"/>
                  <a:t>, поскольку идеальный мотив неизвестен, будем выбирать </a:t>
                </a:r>
                <a:r>
                  <a:rPr lang="ru-RU" i="1" dirty="0"/>
                  <a:t>k</a:t>
                </a:r>
                <a:r>
                  <a:rPr lang="ru-RU" dirty="0"/>
                  <a:t>-меры из каждой строки и </a:t>
                </a:r>
                <a:r>
                  <a:rPr lang="ru-RU" b="1" dirty="0"/>
                  <a:t>оценивать</a:t>
                </a:r>
                <a:r>
                  <a:rPr lang="ru-RU" dirty="0"/>
                  <a:t> эти </a:t>
                </a:r>
                <a:r>
                  <a:rPr lang="ru-RU" i="1" dirty="0"/>
                  <a:t>k</a:t>
                </a:r>
                <a:r>
                  <a:rPr lang="ru-RU" dirty="0"/>
                  <a:t>-меры в зависимости от того, насколько они похожи друг на друга.</a:t>
                </a:r>
                <a:endParaRPr lang="en-US" dirty="0"/>
              </a:p>
              <a:p>
                <a:r>
                  <a:rPr lang="ru-RU" dirty="0"/>
                  <a:t>Чтобы определить </a:t>
                </a:r>
                <a:r>
                  <a:rPr lang="ru-RU" b="1" dirty="0"/>
                  <a:t>оценку</a:t>
                </a:r>
                <a:r>
                  <a:rPr lang="ru-RU" dirty="0"/>
                  <a:t>, рассмотрим </a:t>
                </a:r>
                <a:r>
                  <a:rPr lang="ru-RU" i="1" dirty="0"/>
                  <a:t>t</a:t>
                </a:r>
                <a:r>
                  <a:rPr lang="ru-RU" dirty="0"/>
                  <a:t> последовательностей ДНК длины </a:t>
                </a:r>
                <a:r>
                  <a:rPr lang="ru-RU" i="1" dirty="0"/>
                  <a:t>n</a:t>
                </a:r>
                <a:r>
                  <a:rPr lang="ru-RU" dirty="0"/>
                  <a:t>, и выберем </a:t>
                </a:r>
                <a:r>
                  <a:rPr lang="ru-RU" i="1" dirty="0"/>
                  <a:t>k</a:t>
                </a:r>
                <a:r>
                  <a:rPr lang="ru-RU" dirty="0"/>
                  <a:t>-меры из каждой последовательности, чтобы сформировать коллекцию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/>
                  <a:t>, которую представим в виде матрицы размером </a:t>
                </a:r>
                <a:r>
                  <a:rPr lang="ru-RU" i="1" dirty="0"/>
                  <a:t>t × k</a:t>
                </a:r>
                <a:r>
                  <a:rPr lang="ru-RU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47502"/>
                <a:ext cx="8640960" cy="2585323"/>
              </a:xfrm>
              <a:prstGeom prst="rect">
                <a:avLst/>
              </a:prstGeom>
              <a:blipFill>
                <a:blip r:embed="rId4"/>
                <a:stretch>
                  <a:fillRect l="-564" t="-1412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558404"/>
              </p:ext>
            </p:extLst>
          </p:nvPr>
        </p:nvGraphicFramePr>
        <p:xfrm>
          <a:off x="755576" y="3546890"/>
          <a:ext cx="6884057" cy="3208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Bitmap Image" r:id="rId5" imgW="5296639" imgH="2476190" progId="Paint.Picture">
                  <p:embed/>
                </p:oleObj>
              </mc:Choice>
              <mc:Fallback>
                <p:oleObj name="Bitmap Image" r:id="rId5" imgW="5296639" imgH="24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46890"/>
                        <a:ext cx="6884057" cy="32085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1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Заголовок 7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70538"/>
                <a:ext cx="7772400" cy="876964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ru-RU" sz="3200" dirty="0" smtClean="0"/>
                  <a:t>матрицы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Заголовок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70538"/>
                <a:ext cx="7772400" cy="8769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47502"/>
            <a:ext cx="8458521" cy="2214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483309"/>
            <a:ext cx="3981450" cy="235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37380" y="3717032"/>
                <a:ext cx="407220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Сколько всего матриц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 smtClean="0"/>
                  <a:t> можно сформировать?</a:t>
                </a:r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длина последовательностей ДНК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число </a:t>
                </a:r>
                <a:r>
                  <a:rPr lang="ru-RU" dirty="0"/>
                  <a:t>последовательностей </a:t>
                </a:r>
                <a:r>
                  <a:rPr lang="ru-RU" dirty="0" smtClean="0"/>
                  <a:t>ДНК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длина мотива</a:t>
                </a:r>
                <a:endParaRPr lang="ru-RU" dirty="0"/>
              </a:p>
              <a:p>
                <a:endParaRPr lang="ru-RU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380" y="3717032"/>
                <a:ext cx="4072202" cy="2308324"/>
              </a:xfrm>
              <a:prstGeom prst="rect">
                <a:avLst/>
              </a:prstGeom>
              <a:blipFill>
                <a:blip r:embed="rId6"/>
                <a:stretch>
                  <a:fillRect l="-1198" t="-1852" r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6919" y="945594"/>
                <a:ext cx="86409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Цель – </a:t>
                </a:r>
                <a:r>
                  <a:rPr lang="ru-RU" dirty="0" smtClean="0"/>
                  <a:t>из всех матриц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выбрать самую </a:t>
                </a:r>
                <a:r>
                  <a:rPr lang="ru-RU" dirty="0"/>
                  <a:t>«</a:t>
                </a:r>
                <a:r>
                  <a:rPr lang="ru-RU" dirty="0" smtClean="0"/>
                  <a:t>консервативную» матрицу мотивов (с наибольшим </a:t>
                </a:r>
                <a:r>
                  <a:rPr lang="ru-RU" dirty="0"/>
                  <a:t>преобладанием заглавных </a:t>
                </a:r>
                <a:r>
                  <a:rPr lang="ru-RU" dirty="0" smtClean="0"/>
                  <a:t>букв).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9" y="945594"/>
                <a:ext cx="8640960" cy="646331"/>
              </a:xfrm>
              <a:prstGeom prst="rect">
                <a:avLst/>
              </a:prstGeom>
              <a:blipFill>
                <a:blip r:embed="rId4"/>
                <a:stretch>
                  <a:fillRect l="-564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19672" y="1913183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</a:t>
            </a:r>
            <a:r>
              <a:rPr lang="ru-RU" dirty="0"/>
              <a:t>выбирать самые консервативные матрицы?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519" y="2482570"/>
                <a:ext cx="86163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Определим оценочную функцию для матрицы:</a:t>
                </a:r>
              </a:p>
              <a:p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 количество </a:t>
                </a:r>
                <a:r>
                  <a:rPr lang="ru-RU" dirty="0"/>
                  <a:t>непопулярных (строчных) букв в матрице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2482570"/>
                <a:ext cx="8616359" cy="646331"/>
              </a:xfrm>
              <a:prstGeom prst="rect">
                <a:avLst/>
              </a:prstGeom>
              <a:blipFill>
                <a:blip r:embed="rId5"/>
                <a:stretch>
                  <a:fillRect l="-566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875401"/>
              </p:ext>
            </p:extLst>
          </p:nvPr>
        </p:nvGraphicFramePr>
        <p:xfrm>
          <a:off x="1259632" y="3328956"/>
          <a:ext cx="6307342" cy="33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Bitmap Image" r:id="rId6" imgW="5552381" imgH="2924583" progId="Paint.Picture">
                  <p:embed/>
                </p:oleObj>
              </mc:Choice>
              <mc:Fallback>
                <p:oleObj name="Bitmap Image" r:id="rId6" imgW="5552381" imgH="292458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28956"/>
                        <a:ext cx="6307342" cy="332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2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Вспомогательные матрицы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56783"/>
              </p:ext>
            </p:extLst>
          </p:nvPr>
        </p:nvGraphicFramePr>
        <p:xfrm>
          <a:off x="1403648" y="958384"/>
          <a:ext cx="5832648" cy="584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Bitmap Image" r:id="rId4" imgW="5657143" imgH="5668166" progId="Paint.Picture">
                  <p:embed/>
                </p:oleObj>
              </mc:Choice>
              <mc:Fallback>
                <p:oleObj name="Bitmap Image" r:id="rId4" imgW="5657143" imgH="566816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958384"/>
                        <a:ext cx="5832648" cy="5847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5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Вспомним </a:t>
            </a:r>
            <a:r>
              <a:rPr lang="en-US" sz="3200" dirty="0" smtClean="0"/>
              <a:t>Frequent Words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66772"/>
            <a:ext cx="3828692" cy="266429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04" y="3212977"/>
            <a:ext cx="4502929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3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/>
              <a:t>Consensus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4176" y="947502"/>
                <a:ext cx="878031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ормируем </a:t>
                </a:r>
                <a:r>
                  <a:rPr lang="ru-RU" dirty="0" err="1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консенсусную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строку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𝑪𝒐𝒏𝒔𝒆𝒏𝒔𝒖𝒔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самых популярных букв в каждом столбце матрицы мотива.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𝑪𝒐𝒏𝒔𝒆𝒏𝒔𝒖𝒔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обеспечивает идеальный регуляторный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мотив.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6" y="947502"/>
                <a:ext cx="8780312" cy="923330"/>
              </a:xfrm>
              <a:prstGeom prst="rect">
                <a:avLst/>
              </a:prstGeom>
              <a:blipFill>
                <a:blip r:embed="rId4"/>
                <a:stretch>
                  <a:fillRect l="-555" t="-3947" r="-97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218646" y="2178086"/>
            <a:ext cx="140318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42482"/>
              </p:ext>
            </p:extLst>
          </p:nvPr>
        </p:nvGraphicFramePr>
        <p:xfrm>
          <a:off x="683568" y="2178086"/>
          <a:ext cx="6757502" cy="389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Bitmap Image" r:id="rId5" imgW="5485714" imgH="3172268" progId="Paint.Picture">
                  <p:embed/>
                </p:oleObj>
              </mc:Choice>
              <mc:Fallback>
                <p:oleObj name="Bitmap Image" r:id="rId5" imgW="5485714" imgH="317226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78086"/>
                        <a:ext cx="6757502" cy="3890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32966"/>
              </p:ext>
            </p:extLst>
          </p:nvPr>
        </p:nvGraphicFramePr>
        <p:xfrm>
          <a:off x="1835696" y="2852936"/>
          <a:ext cx="5083206" cy="268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Bitmap Image" r:id="rId4" imgW="5552381" imgH="2924583" progId="Paint.Picture">
                  <p:embed/>
                </p:oleObj>
              </mc:Choice>
              <mc:Fallback>
                <p:oleObj name="Bitmap Image" r:id="rId4" imgW="5552381" imgH="2924583" progId="Paint.Picture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52936"/>
                        <a:ext cx="5083206" cy="2682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764704"/>
            <a:ext cx="7450409" cy="19506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5877272"/>
            <a:ext cx="580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Итоговая сложность модифицированного алгоритма?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9512" y="1052736"/>
                <a:ext cx="856895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Алгоритм полного перебора для проблемы поиска мотивов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𝑩𝒓𝒖𝒕𝒆𝑭𝒐𝒓𝒄𝒆𝑴𝒐𝒕𝒊𝒇𝑺𝒆𝒂𝒓𝒄𝒉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рассматривает каждый возможный выбор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:r>
                  <a:rPr lang="ru-RU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(один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 для каждой строки из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нуклеотидов) и возвращает коллекции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имеющие минимальную оценку. Поскольку в каждой из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последовательностей имеется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- k + 1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вариантов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существуют (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- k + 1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различных способов формирования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Для каждого выбора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алгоритм вычисляет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𝑺𝒄𝒐𝒓𝒆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который требует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· t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шагов. Таким образом, при условии, что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меньше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общее время работы алгоритма O(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i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· k · t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8568952" cy="2308324"/>
              </a:xfrm>
              <a:prstGeom prst="rect">
                <a:avLst/>
              </a:prstGeom>
              <a:blipFill>
                <a:blip r:embed="rId3"/>
                <a:stretch>
                  <a:fillRect l="-569" t="-1587" r="-1209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11760" y="3573016"/>
            <a:ext cx="392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BruteForceMotifSearch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неэффективен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4177329"/>
            <a:ext cx="8720761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Теперь вместо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того, чтобы исследовать все мотивы в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потом выводить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консенсусную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строку 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сначала исследуем все потенциальные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-мерные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консенсусные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строки, а затем найдем наилучшие возможные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каждой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7504" y="836712"/>
                <a:ext cx="8856984" cy="1443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Чтобы переформулировать проблему поиска мотивов, нужно разработать альтернативный способ вычисления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𝑺𝒄𝒐𝒓𝒆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расстояние Хэмминга между </a:t>
                </a:r>
                <a:r>
                  <a:rPr lang="ru-RU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консенсусной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строкой и строками 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856984" cy="1443472"/>
              </a:xfrm>
              <a:prstGeom prst="rect">
                <a:avLst/>
              </a:prstGeom>
              <a:blipFill>
                <a:blip r:embed="rId4"/>
                <a:stretch>
                  <a:fillRect l="-482" t="-844" r="-551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83325"/>
              </p:ext>
            </p:extLst>
          </p:nvPr>
        </p:nvGraphicFramePr>
        <p:xfrm>
          <a:off x="1140477" y="2289312"/>
          <a:ext cx="6883443" cy="4384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Bitmap Image" r:id="rId5" imgW="5619048" imgH="3580952" progId="Paint.Picture">
                  <p:embed/>
                </p:oleObj>
              </mc:Choice>
              <mc:Fallback>
                <p:oleObj name="Bitmap Image" r:id="rId5" imgW="5619048" imgH="358095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477" y="2289312"/>
                        <a:ext cx="6883443" cy="4384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2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836712"/>
                <a:ext cx="8856984" cy="3636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Для заданной коллекции </a:t>
                </a:r>
                <a:r>
                  <a:rPr lang="ru-RU" i="1" dirty="0"/>
                  <a:t>k</a:t>
                </a:r>
                <a:r>
                  <a:rPr lang="ru-RU" dirty="0"/>
                  <a:t>-</a:t>
                </a:r>
                <a:r>
                  <a:rPr lang="ru-RU" dirty="0" err="1"/>
                  <a:t>меров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𝑴𝒐𝒕𝒊𝒇</m:t>
                    </m:r>
                    <m:r>
                      <a:rPr lang="ru-RU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</m:t>
                    </m:r>
                    <m:r>
                      <a:rPr lang="ru-RU" b="1" i="1" baseline="-25000" dirty="0" err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:r>
                  <a:rPr lang="ru-RU" i="1" dirty="0"/>
                  <a:t>k</a:t>
                </a:r>
                <a:r>
                  <a:rPr lang="ru-RU" dirty="0"/>
                  <a:t>-мера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, определим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как сумму расстояний Хэмминга между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 и каждым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</m:t>
                    </m:r>
                    <m:r>
                      <a:rPr lang="ru-RU" b="1" i="1" baseline="-25000" dirty="0" err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𝑃𝑎𝑡𝑡𝑒𝑟𝑛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𝑀𝑜𝑡𝑖𝑓𝑠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𝐻𝑎𝑚𝑚𝑖𝑛𝑔𝐷𝑖𝑠𝑡𝑎𝑛𝑐𝑒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𝑃𝑎𝑡𝑡𝑒𝑟𝑛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𝑀𝑜𝑡𝑖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Поскольку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соответствует подсчету строчных букв по столбцам 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𝑪𝒐𝒏𝒔𝒆𝒏𝒔𝒖𝒔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соответствует подсчету этих элементов по строкам, получим, </a:t>
                </a:r>
                <a:r>
                  <a:rPr lang="ru-RU" dirty="0" smtClean="0"/>
                  <a:t>что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𝑀𝑜𝑡𝑖𝑓𝑠</m:t>
                          </m:r>
                        </m:e>
                      </m:d>
                      <m:r>
                        <a:rPr lang="ru-RU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𝐶𝑜𝑛𝑠𝑒𝑛𝑠𝑢𝑠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>
                                  <a:latin typeface="Cambria Math" panose="02040503050406030204" pitchFamily="18" charset="0"/>
                                </a:rPr>
                                <m:t>𝑀𝑜𝑡𝑖𝑓𝑠</m:t>
                              </m:r>
                            </m:e>
                          </m:d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𝑀𝑜𝑡𝑖𝑓𝑠</m:t>
                          </m:r>
                        </m:e>
                      </m:d>
                      <m:r>
                        <a:rPr lang="ru-RU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856984" cy="3636508"/>
              </a:xfrm>
              <a:prstGeom prst="rect">
                <a:avLst/>
              </a:prstGeom>
              <a:blipFill>
                <a:blip r:embed="rId3"/>
                <a:stretch>
                  <a:fillRect l="-551" t="-1005" r="-551" b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520" y="4757715"/>
                <a:ext cx="8640960" cy="1366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Вместо поиска коллекции 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минимизирующих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𝑺𝒄𝒐𝒓𝒆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можно искать потенциальную 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консенсусную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строку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минимизирующую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𝑷𝒂𝒕𝒕𝒆𝒓𝒏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среди всех возможных 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всех возможных вариантов 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:r>
                  <a:rPr lang="ru-RU" i="1" dirty="0" err="1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57715"/>
                <a:ext cx="8640960" cy="1366528"/>
              </a:xfrm>
              <a:prstGeom prst="rect">
                <a:avLst/>
              </a:prstGeom>
              <a:blipFill>
                <a:blip r:embed="rId4"/>
                <a:stretch>
                  <a:fillRect l="-564" t="-1333" r="-564" b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8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836712"/>
                <a:ext cx="885698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Может </a:t>
                </a:r>
                <a:r>
                  <a:rPr lang="ru-RU" dirty="0"/>
                  <a:t>показаться, задача </a:t>
                </a:r>
                <a:r>
                  <a:rPr lang="ru-RU" dirty="0" smtClean="0"/>
                  <a:t>усложнена: </a:t>
                </a:r>
                <a:r>
                  <a:rPr lang="ru-RU" dirty="0"/>
                  <a:t>в</a:t>
                </a:r>
                <a:r>
                  <a:rPr lang="ru-RU" dirty="0" smtClean="0"/>
                  <a:t>место </a:t>
                </a:r>
                <a:r>
                  <a:rPr lang="ru-RU" dirty="0"/>
                  <a:t>того, чтобы искать все мотивы, теперь нужно искать по всем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/>
                  <a:t>, а также всем </a:t>
                </a:r>
                <a:r>
                  <a:rPr lang="ru-RU" i="1" dirty="0"/>
                  <a:t>k</a:t>
                </a:r>
                <a:r>
                  <a:rPr lang="ru-RU" dirty="0"/>
                  <a:t>-мерам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Ключевое </a:t>
                </a:r>
                <a:r>
                  <a:rPr lang="ru-RU" dirty="0"/>
                  <a:t>наблюдение для решения эквивалентной проблемы поиска мотивов состоит в том, что, зная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, не нужно исследовать все возможные коллекции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/>
                  <a:t>, чтобы минимизировать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856984" cy="1477328"/>
              </a:xfrm>
              <a:prstGeom prst="rect">
                <a:avLst/>
              </a:prstGeom>
              <a:blipFill>
                <a:blip r:embed="rId3"/>
                <a:stretch>
                  <a:fillRect l="-413" t="-2469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520" y="2636912"/>
                <a:ext cx="885698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Определение:</a:t>
                </a:r>
              </a:p>
              <a:p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 smtClean="0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𝑫𝒏𝒂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/>
                  <a:t>набор </a:t>
                </a:r>
                <a:r>
                  <a:rPr lang="ru-RU" i="1" dirty="0"/>
                  <a:t>k</a:t>
                </a:r>
                <a:r>
                  <a:rPr lang="ru-RU" dirty="0"/>
                  <a:t>-</a:t>
                </a:r>
                <a:r>
                  <a:rPr lang="ru-RU" dirty="0" err="1"/>
                  <a:t>меров</a:t>
                </a:r>
                <a:r>
                  <a:rPr lang="ru-RU" dirty="0"/>
                  <a:t>, который минимизирует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для данного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 и всех возможных наборов </a:t>
                </a:r>
                <a:r>
                  <a:rPr lang="ru-RU" i="1" dirty="0"/>
                  <a:t>k</a:t>
                </a:r>
                <a:r>
                  <a:rPr lang="ru-RU" dirty="0"/>
                  <a:t>-</a:t>
                </a:r>
                <a:r>
                  <a:rPr lang="ru-RU" dirty="0" err="1"/>
                  <a:t>меров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/>
                  <a:t> в </a:t>
                </a:r>
                <a:r>
                  <a:rPr lang="ru-RU" i="1" dirty="0" err="1" smtClean="0"/>
                  <a:t>Dna</a:t>
                </a:r>
                <a:r>
                  <a:rPr lang="ru-RU" i="1" dirty="0" smtClean="0"/>
                  <a:t>.</a:t>
                </a:r>
              </a:p>
              <a:p>
                <a:endParaRPr lang="ru-RU" i="1" dirty="0"/>
              </a:p>
              <a:p>
                <a:r>
                  <a:rPr lang="ru-RU" dirty="0" smtClean="0"/>
                  <a:t>Пример: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𝑨𝑨𝑨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𝑫𝒏𝒂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36912"/>
                <a:ext cx="8856984" cy="1754326"/>
              </a:xfrm>
              <a:prstGeom prst="rect">
                <a:avLst/>
              </a:prstGeom>
              <a:blipFill>
                <a:blip r:embed="rId4"/>
                <a:stretch>
                  <a:fillRect l="-551" t="-243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56" y="4381480"/>
            <a:ext cx="2952328" cy="202725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1720" y="6448703"/>
                <a:ext cx="5212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/>
                  <a:t>Сложность построения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𝑫𝒏𝒂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6448703"/>
                <a:ext cx="5212837" cy="369332"/>
              </a:xfrm>
              <a:prstGeom prst="rect">
                <a:avLst/>
              </a:prstGeom>
              <a:blipFill>
                <a:blip r:embed="rId6"/>
                <a:stretch>
                  <a:fillRect l="-105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6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836712"/>
                <a:ext cx="8856984" cy="1869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Для данного </a:t>
                </a:r>
                <a:r>
                  <a:rPr lang="ru-RU" i="1" dirty="0"/>
                  <a:t>k</a:t>
                </a:r>
                <a:r>
                  <a:rPr lang="ru-RU" dirty="0"/>
                  <a:t>-мера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 и длинной строки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𝑻𝒆𝒙𝒕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𝑻𝒆𝒙𝒕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обозначает минимальное расстояние Хэмминга между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 и любым </a:t>
                </a:r>
                <a:r>
                  <a:rPr lang="ru-RU" i="1" dirty="0"/>
                  <a:t>k</a:t>
                </a:r>
                <a:r>
                  <a:rPr lang="ru-RU" dirty="0"/>
                  <a:t>-</a:t>
                </a:r>
                <a:r>
                  <a:rPr lang="ru-RU" dirty="0" err="1"/>
                  <a:t>мером</a:t>
                </a:r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𝑻𝒆𝒙𝒕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𝑃𝑎𝑡𝑡𝑒𝑟𝑛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𝑇𝑒𝑥𝑡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𝑚𝑒𝑟𝑠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𝑃𝑎𝑡𝑡𝑒𝑟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𝑇𝑒𝑥𝑡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𝐻𝑎𝑚𝑚𝑖𝑛𝑔𝐷𝑖𝑠𝑡𝑎𝑛𝑐𝑒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𝑃𝑎𝑡𝑡𝑒𝑟𝑛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𝑃𝑎𝑡𝑡𝑒𝑟𝑛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endParaRPr lang="ru-RU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856984" cy="1869614"/>
              </a:xfrm>
              <a:prstGeom prst="rect">
                <a:avLst/>
              </a:prstGeom>
              <a:blipFill>
                <a:blip r:embed="rId3"/>
                <a:stretch>
                  <a:fillRect l="-551" t="-1954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2541" y="423440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Пример:</a:t>
            </a:r>
          </a:p>
          <a:p>
            <a:pPr algn="ctr"/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Motif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GATTCTCA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GCAAA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CCAA) = 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3962" y="3429727"/>
                <a:ext cx="85565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Тот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 в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для которого расстояние Хэмминга с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минимально, обозначается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𝑷𝒂𝒕𝒕𝒆𝒓𝒏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2" y="3429727"/>
                <a:ext cx="8556509" cy="646331"/>
              </a:xfrm>
              <a:prstGeom prst="rect">
                <a:avLst/>
              </a:prstGeom>
              <a:blipFill>
                <a:blip r:embed="rId4"/>
                <a:stretch>
                  <a:fillRect l="-57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82541" y="25355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Пример: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smtClean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GATTCTCA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GCAAA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CCAA) = 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3961" y="5183073"/>
                <a:ext cx="85565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может быть несколько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которые достигают минимального расстояния Хэмминга с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𝑷𝒂𝒕𝒕𝒆𝒓𝒏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" y="5183073"/>
                <a:ext cx="8556509" cy="646331"/>
              </a:xfrm>
              <a:prstGeom prst="rect">
                <a:avLst/>
              </a:prstGeom>
              <a:blipFill>
                <a:blip r:embed="rId5"/>
                <a:stretch>
                  <a:fillRect l="-570" t="-4717" r="-99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0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836712"/>
                <a:ext cx="8856984" cy="2525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Для данного </a:t>
                </a:r>
                <a:r>
                  <a:rPr lang="ru-RU" i="1" dirty="0"/>
                  <a:t>k</a:t>
                </a:r>
                <a:r>
                  <a:rPr lang="ru-RU" dirty="0"/>
                  <a:t>-мера </a:t>
                </a:r>
                <a:r>
                  <a:rPr lang="ru-RU" i="1" dirty="0" err="1"/>
                  <a:t>Pattern</a:t>
                </a:r>
                <a:r>
                  <a:rPr lang="ru-RU" dirty="0"/>
                  <a:t> и набора строк </a:t>
                </a:r>
                <a:r>
                  <a:rPr lang="ru-RU" i="1" dirty="0" err="1"/>
                  <a:t>Dna</a:t>
                </a:r>
                <a:r>
                  <a:rPr lang="ru-RU" dirty="0"/>
                  <a:t> = {</a:t>
                </a:r>
                <a:r>
                  <a:rPr lang="ru-RU" i="1" dirty="0"/>
                  <a:t>Dna</a:t>
                </a:r>
                <a:r>
                  <a:rPr lang="ru-RU" baseline="-25000" dirty="0"/>
                  <a:t>1</a:t>
                </a:r>
                <a:r>
                  <a:rPr lang="ru-RU" dirty="0"/>
                  <a:t>, ..., </a:t>
                </a:r>
                <a:r>
                  <a:rPr lang="ru-RU" i="1" dirty="0" err="1"/>
                  <a:t>Dna</a:t>
                </a:r>
                <a:r>
                  <a:rPr lang="en-US" baseline="-25000" dirty="0"/>
                  <a:t>t</a:t>
                </a:r>
                <a:r>
                  <a:rPr lang="ru-RU" dirty="0"/>
                  <a:t>}, </a:t>
                </a:r>
                <a:r>
                  <a:rPr lang="ru-RU" i="1" dirty="0"/>
                  <a:t>d</a:t>
                </a:r>
                <a:r>
                  <a:rPr lang="ru-RU" dirty="0"/>
                  <a:t>(</a:t>
                </a:r>
                <a:r>
                  <a:rPr lang="ru-RU" i="1" dirty="0" err="1"/>
                  <a:t>Pattern</a:t>
                </a:r>
                <a:r>
                  <a:rPr lang="ru-RU" dirty="0"/>
                  <a:t>, </a:t>
                </a:r>
                <a:r>
                  <a:rPr lang="ru-RU" i="1" dirty="0" err="1"/>
                  <a:t>Dna</a:t>
                </a:r>
                <a:r>
                  <a:rPr lang="ru-RU" dirty="0"/>
                  <a:t>) определяется как сумма расстояний между </a:t>
                </a:r>
                <a:r>
                  <a:rPr lang="ru-RU" i="1" dirty="0" err="1"/>
                  <a:t>Pattern</a:t>
                </a:r>
                <a:r>
                  <a:rPr lang="ru-RU" dirty="0"/>
                  <a:t> и всеми строками в </a:t>
                </a:r>
                <a:r>
                  <a:rPr lang="ru-RU" i="1" dirty="0" err="1"/>
                  <a:t>Dna</a:t>
                </a:r>
                <a:r>
                  <a:rPr lang="ru-RU" dirty="0" smtClean="0"/>
                  <a:t>:</a:t>
                </a:r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𝑃𝑎𝑡𝑡𝑒𝑟𝑛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𝐷𝑛𝑎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𝑃𝑎𝑡𝑡𝑒𝑟𝑛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endParaRPr lang="en-US" dirty="0"/>
              </a:p>
              <a:p>
                <a:r>
                  <a:rPr lang="ru-RU" dirty="0" smtClean="0"/>
                  <a:t>Пример: </a:t>
                </a:r>
                <a:r>
                  <a:rPr lang="ru-RU" dirty="0"/>
                  <a:t>для строк </a:t>
                </a:r>
                <a:r>
                  <a:rPr lang="ru-RU" i="1" dirty="0" err="1"/>
                  <a:t>Dna</a:t>
                </a:r>
                <a:r>
                  <a:rPr lang="ru-RU" dirty="0"/>
                  <a:t> ниже,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𝐴𝐴𝐴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𝐷𝑛𝑎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= 1 + 1 + 2 + 0 + 1 = 5.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856984" cy="2525307"/>
              </a:xfrm>
              <a:prstGeom prst="rect">
                <a:avLst/>
              </a:prstGeom>
              <a:blipFill>
                <a:blip r:embed="rId3"/>
                <a:stretch>
                  <a:fillRect l="-551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418670" y="3285654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ttacctt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tctgtc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gcgttcg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AAA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gag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ggt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184" y="5085184"/>
            <a:ext cx="864096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– найти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-мер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минимизирует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 всем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-мерам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эту же задачу пытается решить эквивалентная проблема поиска мотивов. Назовем такой ​​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-мер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медианной строкой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08712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707904" y="4878835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Сложность?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/>
              <a:t>Median String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56" y="836712"/>
            <a:ext cx="805313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циркадны</a:t>
            </a:r>
            <a:r>
              <a:rPr lang="ru-RU" sz="3200" dirty="0"/>
              <a:t>е</a:t>
            </a:r>
            <a:r>
              <a:rPr lang="ru-RU" sz="3200" dirty="0" smtClean="0"/>
              <a:t> часы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640960" cy="173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Ежедневные распорядки животных, растений и даже бактерий контролируются внутренними часами, называемыми 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циркадными часами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иркадные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часы могут нарушать свою работу, результатом чего является генетическое заболевание, известное как синдром отсроченного наступления фазы сна или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дисания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(DSPS).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04" y="3140968"/>
            <a:ext cx="4572000" cy="3831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Вопросы:</a:t>
            </a:r>
            <a:endParaRPr lang="en-US" b="1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3481687"/>
            <a:ext cx="8640960" cy="215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Как бактерии, </a:t>
            </a:r>
            <a:r>
              <a:rPr lang="ru-RU" dirty="0"/>
              <a:t>отдельные клетки животных и </a:t>
            </a:r>
            <a:r>
              <a:rPr lang="ru-RU" dirty="0" smtClean="0"/>
              <a:t>растений знают, </a:t>
            </a:r>
            <a:r>
              <a:rPr lang="ru-RU" dirty="0"/>
              <a:t>когда они должны уменьшать или увеличивать производство определенных </a:t>
            </a:r>
            <a:r>
              <a:rPr lang="ru-RU" dirty="0" smtClean="0"/>
              <a:t>белков?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ли идентифицировать гены, которые отвечают за «нарушение» циркадных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часов, </a:t>
            </a:r>
            <a:r>
              <a:rPr lang="ru-RU" dirty="0"/>
              <a:t>вызывающее DSPS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Можно ли объяснить, почему сердечные приступы чаще возникают утром, в то время как приступы астмы чаще встречаются </a:t>
            </a:r>
            <a:r>
              <a:rPr lang="ru-RU" dirty="0" smtClean="0"/>
              <a:t>ночью?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циркадны</a:t>
            </a:r>
            <a:r>
              <a:rPr lang="ru-RU" sz="3200" dirty="0"/>
              <a:t>е</a:t>
            </a:r>
            <a:r>
              <a:rPr lang="ru-RU" sz="3200" dirty="0" smtClean="0"/>
              <a:t> Гены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Циркадные гены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отвечают за сохранение цикла циркадных часов.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Циркадные </a:t>
            </a: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гены</a:t>
            </a:r>
            <a:r>
              <a:rPr lang="ru-RU" dirty="0" smtClean="0"/>
              <a:t> </a:t>
            </a:r>
            <a:r>
              <a:rPr lang="ru-RU" dirty="0"/>
              <a:t>организуют поведение сотен других генов и демонстрируют высокую степень эволюционного сохранения среди </a:t>
            </a:r>
            <a:r>
              <a:rPr lang="ru-RU" dirty="0" smtClean="0"/>
              <a:t>видов.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322543"/>
            <a:ext cx="4572000" cy="3831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 растений:</a:t>
            </a:r>
            <a:endParaRPr lang="en-US" b="1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2764202"/>
            <a:ext cx="8640960" cy="31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Б</a:t>
            </a:r>
            <a:r>
              <a:rPr lang="ru-RU" dirty="0" smtClean="0"/>
              <a:t>олее </a:t>
            </a:r>
            <a:r>
              <a:rPr lang="ru-RU" dirty="0"/>
              <a:t>тысячи генов растений являются циркадными, включая гены, связанные с фотосинтезом, фоторецептором и цветением </a:t>
            </a:r>
            <a:r>
              <a:rPr lang="ru-RU" dirty="0" smtClean="0"/>
              <a:t>(эти </a:t>
            </a:r>
            <a:r>
              <a:rPr lang="ru-RU" dirty="0"/>
              <a:t>гены должны каким-то образом узнавать, в какое время эти процессы происходят, чтобы изменить транскрипцию или </a:t>
            </a:r>
            <a:r>
              <a:rPr lang="ru-RU" dirty="0" smtClean="0"/>
              <a:t>экспрессию других </a:t>
            </a:r>
            <a:r>
              <a:rPr lang="ru-RU" dirty="0"/>
              <a:t>генов в течение дня).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Главные циркадные гены у растений: </a:t>
            </a:r>
            <a:r>
              <a:rPr lang="ru-RU" dirty="0"/>
              <a:t>LCY, CCA1 и </a:t>
            </a:r>
            <a:r>
              <a:rPr lang="ru-RU" dirty="0" smtClean="0"/>
              <a:t>TOC1.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LCY, CCA1 и TOC1 способны контролировать транскрипцию других генов, потому что регуляторные белки, которые они кодируют, являются </a:t>
            </a:r>
            <a:r>
              <a:rPr lang="ru-RU" i="1" dirty="0"/>
              <a:t>транскрипционными факторами</a:t>
            </a:r>
            <a:r>
              <a:rPr lang="ru-RU" dirty="0"/>
              <a:t> или </a:t>
            </a:r>
            <a:r>
              <a:rPr lang="ru-RU" i="1" dirty="0"/>
              <a:t>основными регуляторными белками</a:t>
            </a:r>
            <a:r>
              <a:rPr lang="ru-RU" dirty="0"/>
              <a:t>, которые включают и выключают другие гены.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транскрипционные факторы 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i="1" dirty="0"/>
              <a:t>Транскрипционный фактор</a:t>
            </a:r>
            <a:r>
              <a:rPr lang="ru-RU" dirty="0"/>
              <a:t> </a:t>
            </a:r>
            <a:r>
              <a:rPr lang="ru-RU" dirty="0" smtClean="0"/>
              <a:t>регулирует экспрессию генов </a:t>
            </a:r>
            <a:r>
              <a:rPr lang="ru-RU" dirty="0"/>
              <a:t>путем связывания с определенным коротким интервалом ДНК, который называется </a:t>
            </a:r>
            <a:r>
              <a:rPr lang="ru-RU" b="1" dirty="0"/>
              <a:t>регуляторным мотивом</a:t>
            </a:r>
            <a:r>
              <a:rPr lang="ru-RU" dirty="0"/>
              <a:t> </a:t>
            </a:r>
            <a:r>
              <a:rPr lang="ru-RU" dirty="0" smtClean="0"/>
              <a:t>в области </a:t>
            </a:r>
            <a:r>
              <a:rPr lang="ru-RU" dirty="0"/>
              <a:t>предшествующей началу гена</a:t>
            </a:r>
            <a:r>
              <a:rPr lang="ru-RU" dirty="0" smtClean="0"/>
              <a:t>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Область, в которой находятся </a:t>
            </a:r>
            <a:r>
              <a:rPr lang="ru-RU" b="1" dirty="0" smtClean="0"/>
              <a:t>регуляторные мотивы </a:t>
            </a:r>
            <a:r>
              <a:rPr lang="ru-RU" dirty="0" smtClean="0"/>
              <a:t>обычно </a:t>
            </a:r>
            <a:r>
              <a:rPr lang="ru-RU" dirty="0"/>
              <a:t>длиной 600-1000 </a:t>
            </a:r>
            <a:r>
              <a:rPr lang="ru-RU" dirty="0" smtClean="0"/>
              <a:t>нуклеотидов.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2755739"/>
            <a:ext cx="8280920" cy="3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/>
              <a:t>Пример: </a:t>
            </a:r>
            <a:r>
              <a:rPr lang="ru-RU" dirty="0"/>
              <a:t>CCA1 связывается с </a:t>
            </a:r>
            <a:r>
              <a:rPr lang="ru-RU" b="1" dirty="0"/>
              <a:t>AAAAAATCT</a:t>
            </a:r>
            <a:endParaRPr lang="en-US" b="1" dirty="0"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142" y="3350166"/>
            <a:ext cx="8784976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2400" dirty="0" smtClean="0"/>
              <a:t>Задача: поиск </a:t>
            </a:r>
            <a:r>
              <a:rPr lang="ru-RU" sz="2400" b="1" dirty="0" smtClean="0"/>
              <a:t>регуляторных мотивов </a:t>
            </a:r>
            <a:r>
              <a:rPr lang="ru-RU" sz="2400" dirty="0" smtClean="0"/>
              <a:t>в заданных областях.</a:t>
            </a:r>
            <a:r>
              <a:rPr lang="ru-RU" sz="2400" b="1" dirty="0" smtClean="0"/>
              <a:t> </a:t>
            </a:r>
            <a:endParaRPr lang="en-US" sz="2400" b="1" dirty="0"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21" y="3907984"/>
            <a:ext cx="5432819" cy="29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2000 году </a:t>
            </a:r>
            <a:r>
              <a:rPr lang="ru-RU" dirty="0" smtClean="0"/>
              <a:t>биолог Стив Кей (</a:t>
            </a:r>
            <a:r>
              <a:rPr lang="en-US" dirty="0"/>
              <a:t>U</a:t>
            </a:r>
            <a:r>
              <a:rPr lang="en-US" dirty="0" smtClean="0"/>
              <a:t>niversity </a:t>
            </a:r>
            <a:r>
              <a:rPr lang="en-US" dirty="0"/>
              <a:t>of </a:t>
            </a:r>
            <a:r>
              <a:rPr lang="en-US" dirty="0" smtClean="0"/>
              <a:t>Southern California</a:t>
            </a:r>
            <a:r>
              <a:rPr lang="ru-RU" dirty="0" smtClean="0"/>
              <a:t>) анализировал то, </a:t>
            </a:r>
            <a:r>
              <a:rPr lang="ru-RU" dirty="0"/>
              <a:t>какие гены в растении </a:t>
            </a:r>
            <a:r>
              <a:rPr lang="ru-RU" i="1" dirty="0" err="1"/>
              <a:t>Arabidopsis</a:t>
            </a:r>
            <a:r>
              <a:rPr lang="ru-RU" i="1" dirty="0"/>
              <a:t> </a:t>
            </a:r>
            <a:r>
              <a:rPr lang="ru-RU" i="1" dirty="0" err="1"/>
              <a:t>thaliana</a:t>
            </a:r>
            <a:r>
              <a:rPr lang="ru-RU" dirty="0"/>
              <a:t> активируются в разное время </a:t>
            </a:r>
            <a:r>
              <a:rPr lang="ru-RU" dirty="0" smtClean="0"/>
              <a:t>суток: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Он выделил предшествующие области для почти </a:t>
            </a:r>
            <a:r>
              <a:rPr lang="ru-RU" dirty="0"/>
              <a:t>500 генов, которые проявляли циркадное поведение и искал в них наиболее часто встречающиеся </a:t>
            </a:r>
            <a:r>
              <a:rPr lang="ru-RU" dirty="0" smtClean="0"/>
              <a:t>паттерны (</a:t>
            </a:r>
            <a:r>
              <a:rPr lang="ru-RU" b="1" dirty="0" smtClean="0"/>
              <a:t>регуляторные мотивы</a:t>
            </a:r>
            <a:r>
              <a:rPr lang="ru-RU" dirty="0" smtClean="0"/>
              <a:t>). 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Он обнаружил, что AAAATATCT встречается в предшествующих областях 46 </a:t>
            </a:r>
            <a:r>
              <a:rPr lang="ru-RU" dirty="0"/>
              <a:t>раз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Кей доказал, что AAAATATCT действительно регуляторный мотив: </a:t>
            </a:r>
            <a:r>
              <a:rPr lang="ru-RU" dirty="0"/>
              <a:t>он мутировал AAAATATCT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smtClean="0"/>
              <a:t>предшествующей </a:t>
            </a:r>
            <a:r>
              <a:rPr lang="ru-RU" dirty="0"/>
              <a:t>области одного гена</a:t>
            </a:r>
            <a:r>
              <a:rPr lang="ru-RU" dirty="0" smtClean="0"/>
              <a:t>, и </a:t>
            </a:r>
            <a:r>
              <a:rPr lang="ru-RU" dirty="0"/>
              <a:t>ген потерял свое циркадное </a:t>
            </a:r>
            <a:r>
              <a:rPr lang="ru-RU" dirty="0" smtClean="0"/>
              <a:t>поведение.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Мутации </a:t>
            </a:r>
            <a:r>
              <a:rPr lang="ru-RU" sz="3200" dirty="0"/>
              <a:t>в </a:t>
            </a:r>
            <a:r>
              <a:rPr lang="ru-RU" sz="3200" dirty="0" smtClean="0"/>
              <a:t>регуляторных мотивах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Регуляторные мотивы </a:t>
            </a:r>
            <a:r>
              <a:rPr lang="ru-RU" dirty="0" smtClean="0"/>
              <a:t>могут иметь мутации, не влияющие на их свойства.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4392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Транскрипционный фактор NF-</a:t>
            </a:r>
            <a:r>
              <a:rPr lang="ru-RU" dirty="0" err="1" smtClean="0"/>
              <a:t>κB</a:t>
            </a:r>
            <a:r>
              <a:rPr lang="ru-RU" dirty="0" smtClean="0"/>
              <a:t> активирует </a:t>
            </a:r>
            <a:r>
              <a:rPr lang="ru-RU" dirty="0"/>
              <a:t>различные гены иммунитета у </a:t>
            </a:r>
            <a:r>
              <a:rPr lang="ru-RU" dirty="0" smtClean="0"/>
              <a:t>мухи </a:t>
            </a:r>
            <a:r>
              <a:rPr lang="ru-RU" dirty="0"/>
              <a:t>дрозофилы (</a:t>
            </a:r>
            <a:r>
              <a:rPr lang="ru-RU" i="1" dirty="0" err="1"/>
              <a:t>Drosophila</a:t>
            </a:r>
            <a:r>
              <a:rPr lang="ru-RU" i="1" dirty="0"/>
              <a:t> </a:t>
            </a:r>
            <a:r>
              <a:rPr lang="ru-RU" i="1" dirty="0" err="1"/>
              <a:t>melanogaster</a:t>
            </a:r>
            <a:r>
              <a:rPr lang="ru-RU" dirty="0" smtClean="0"/>
              <a:t>).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Гены иммунитета у мухи имеют </a:t>
            </a:r>
            <a:r>
              <a:rPr lang="ru-RU" dirty="0"/>
              <a:t>12-мер, </a:t>
            </a:r>
            <a:r>
              <a:rPr lang="ru-RU" dirty="0" smtClean="0"/>
              <a:t>похожий на </a:t>
            </a:r>
            <a:r>
              <a:rPr lang="ru-RU" b="1" dirty="0" smtClean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smtClean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 smtClean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GGGGG</a:t>
            </a:r>
            <a:r>
              <a:rPr lang="ru-RU" b="1" dirty="0" smtClean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TTT</a:t>
            </a:r>
            <a:r>
              <a:rPr lang="ru-RU" b="1" dirty="0" smtClean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CC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/>
              <a:t>в предшествующих областях.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егуляторные мотивы </a:t>
            </a:r>
            <a:r>
              <a:rPr lang="ru-RU" dirty="0"/>
              <a:t>NF-</a:t>
            </a:r>
            <a:r>
              <a:rPr lang="ru-RU" dirty="0" err="1"/>
              <a:t>κB</a:t>
            </a:r>
            <a:r>
              <a:rPr lang="ru-RU" dirty="0"/>
              <a:t> не являются </a:t>
            </a:r>
            <a:r>
              <a:rPr lang="ru-RU" dirty="0" smtClean="0"/>
              <a:t>консервативными (могут содержать мутации.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2160" y="1715036"/>
            <a:ext cx="22322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 smtClean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smtClean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 smtClean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</a:t>
            </a:r>
            <a:r>
              <a:rPr lang="ru-RU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smtClean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aa</a:t>
            </a:r>
            <a:r>
              <a:rPr lang="ru-RU" b="1" dirty="0" smtClean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5767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Задача: поиск </a:t>
            </a:r>
            <a:r>
              <a:rPr lang="ru-RU" dirty="0"/>
              <a:t>регуляторных </a:t>
            </a:r>
            <a:r>
              <a:rPr lang="ru-RU" dirty="0" smtClean="0"/>
              <a:t>мотивов в областях, предшествующих генам.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23706"/>
            <a:ext cx="8862328" cy="23202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10576" y="5229200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искать?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71503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15-мерное скрытое сообщение введено в случайном порядке в каждую из десяти случайно сформированных цепочек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ДНК: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Задача: поиск </a:t>
            </a:r>
            <a:r>
              <a:rPr lang="ru-RU" dirty="0"/>
              <a:t>регуляторных </a:t>
            </a:r>
            <a:r>
              <a:rPr lang="ru-RU" dirty="0" smtClean="0"/>
              <a:t>мотивов в областях, предшествующих генам.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520" y="1715036"/>
                <a:ext cx="85689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Применим алгоритм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𝑭𝒓𝒆𝒒𝒖𝒆𝒏𝒕𝑾𝒐𝒓𝒅𝒔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/>
                  <a:t>для конкатенации </a:t>
                </a:r>
                <a:r>
                  <a:rPr lang="ru-RU" dirty="0" smtClean="0"/>
                  <a:t>строк: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15036"/>
                <a:ext cx="8568952" cy="369332"/>
              </a:xfrm>
              <a:prstGeom prst="rect">
                <a:avLst/>
              </a:prstGeom>
              <a:blipFill>
                <a:blip r:embed="rId3"/>
                <a:stretch>
                  <a:fillRect l="-56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1312"/>
            <a:ext cx="9069473" cy="23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9074</TotalTime>
  <Words>1583</Words>
  <Application>Microsoft Office PowerPoint</Application>
  <PresentationFormat>On-screen Show (4:3)</PresentationFormat>
  <Paragraphs>212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Microsoft YaHei</vt:lpstr>
      <vt:lpstr>Arial</vt:lpstr>
      <vt:lpstr>Calibri</vt:lpstr>
      <vt:lpstr>Cambria</vt:lpstr>
      <vt:lpstr>Cambria Math</vt:lpstr>
      <vt:lpstr>Consolas</vt:lpstr>
      <vt:lpstr>Courier New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Вспомним Frequent Words</vt:lpstr>
      <vt:lpstr>циркадные часы</vt:lpstr>
      <vt:lpstr>циркадные Гены</vt:lpstr>
      <vt:lpstr>транскрипционные факторы </vt:lpstr>
      <vt:lpstr>Немного истории</vt:lpstr>
      <vt:lpstr>Мутации в регуляторных мотивах</vt:lpstr>
      <vt:lpstr>Поиск регуляторных мотивов</vt:lpstr>
      <vt:lpstr>Поиск регуляторных мотивов</vt:lpstr>
      <vt:lpstr>Поиск регуляторных мотивов</vt:lpstr>
      <vt:lpstr>Поиск регуляторных мотивов</vt:lpstr>
      <vt:lpstr>Поиск регуляторных мотивов</vt:lpstr>
      <vt:lpstr>Поиск регуляторных мотивов</vt:lpstr>
      <vt:lpstr>Motif Enumeration</vt:lpstr>
      <vt:lpstr>Недостатки Motif Enumeration</vt:lpstr>
      <vt:lpstr>Поиск регуляторных мотивов</vt:lpstr>
      <vt:lpstr>матрицы Motifs</vt:lpstr>
      <vt:lpstr>Поиск регуляторных мотивов</vt:lpstr>
      <vt:lpstr>Вспомогательные матрицы</vt:lpstr>
      <vt:lpstr>Consensus</vt:lpstr>
      <vt:lpstr>Поиск регуляторных мотивов</vt:lpstr>
      <vt:lpstr>Поиск регуляторных мотивов</vt:lpstr>
      <vt:lpstr>Поиск медианной строки</vt:lpstr>
      <vt:lpstr>Поиск медианной строки</vt:lpstr>
      <vt:lpstr>Поиск медианной строки</vt:lpstr>
      <vt:lpstr>Поиск медианной строки</vt:lpstr>
      <vt:lpstr>Поиск медианной строки</vt:lpstr>
      <vt:lpstr>Поиск медианной строки</vt:lpstr>
      <vt:lpstr>Median String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Archie Hewitt</cp:lastModifiedBy>
  <cp:revision>179</cp:revision>
  <dcterms:created xsi:type="dcterms:W3CDTF">2015-02-23T15:47:50Z</dcterms:created>
  <dcterms:modified xsi:type="dcterms:W3CDTF">2018-11-20T07:51:41Z</dcterms:modified>
</cp:coreProperties>
</file>