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2"/>
  </p:notesMasterIdLst>
  <p:sldIdLst>
    <p:sldId id="289" r:id="rId2"/>
    <p:sldId id="355" r:id="rId3"/>
    <p:sldId id="386" r:id="rId4"/>
    <p:sldId id="385" r:id="rId5"/>
    <p:sldId id="387" r:id="rId6"/>
    <p:sldId id="388" r:id="rId7"/>
    <p:sldId id="389" r:id="rId8"/>
    <p:sldId id="360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9" autoAdjust="0"/>
    <p:restoredTop sz="73563" autoAdjust="0"/>
  </p:normalViewPr>
  <p:slideViewPr>
    <p:cSldViewPr>
      <p:cViewPr varScale="1">
        <p:scale>
          <a:sx n="83" d="100"/>
          <a:sy n="83" d="100"/>
        </p:scale>
        <p:origin x="20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7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484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296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04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8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2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695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3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55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4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4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2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1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45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4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95536" y="2634492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>
                <a:solidFill>
                  <a:schemeClr val="bg1"/>
                </a:solidFill>
              </a:rPr>
              <a:t>Motif </a:t>
            </a:r>
            <a:r>
              <a:rPr lang="en-US" sz="4800" dirty="0" smtClean="0">
                <a:solidFill>
                  <a:schemeClr val="bg1"/>
                </a:solidFill>
              </a:rPr>
              <a:t>Finding.</a:t>
            </a:r>
          </a:p>
          <a:p>
            <a:pPr algn="ctr">
              <a:lnSpc>
                <a:spcPct val="115000"/>
              </a:lnSpc>
            </a:pPr>
            <a:r>
              <a:rPr lang="en-US" altLang="en-US" sz="4800" dirty="0" smtClean="0">
                <a:solidFill>
                  <a:schemeClr val="bg1"/>
                </a:solidFill>
                <a:cs typeface="Arial" panose="020B0604020202020204" pitchFamily="34" charset="0"/>
              </a:rPr>
              <a:t>Greedy</a:t>
            </a:r>
            <a:endParaRPr lang="ru-RU" altLang="en-US" sz="1400" dirty="0">
              <a:cs typeface="Arial" panose="020B0604020202020204" pitchFamily="34" charset="0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Недостатки жадного подхода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018" y="1628800"/>
            <a:ext cx="8707683" cy="42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ru-RU" sz="1600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0 0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C: 0 </a:t>
            </a:r>
            <a:r>
              <a:rPr lang="ru-RU" sz="1600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sz="1600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G: 0 0 0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T: 0 0 0 </a:t>
            </a:r>
            <a:r>
              <a:rPr lang="ru-RU" sz="1600" b="1" dirty="0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Теперь алгоритм готов к поиску наиболее вероятного 4-мера в силу </a:t>
            </a:r>
            <a:r>
              <a:rPr lang="en-US" i="1" dirty="0"/>
              <a:t>Profile</a:t>
            </a:r>
            <a:r>
              <a:rPr lang="en-US" dirty="0"/>
              <a:t> </a:t>
            </a:r>
            <a:r>
              <a:rPr lang="ru-RU" dirty="0"/>
              <a:t>во второй последовательности. </a:t>
            </a:r>
            <a:endParaRPr lang="ru-RU" dirty="0" smtClean="0"/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 smtClean="0"/>
              <a:t>Проблема </a:t>
            </a:r>
            <a:r>
              <a:rPr lang="ru-RU" dirty="0"/>
              <a:t>состоит в том, что в матрице </a:t>
            </a:r>
            <a:r>
              <a:rPr lang="en-US" i="1" dirty="0"/>
              <a:t>Profile</a:t>
            </a:r>
            <a:r>
              <a:rPr lang="en-US" dirty="0"/>
              <a:t> </a:t>
            </a:r>
            <a:r>
              <a:rPr lang="ru-RU" dirty="0"/>
              <a:t>так много нулей, что вероятность каждого 4-мера, кроме ACCT, равна нулю. Таким образом, если ACCT не присутствует в каждой строке в </a:t>
            </a:r>
            <a:r>
              <a:rPr lang="ru-RU" i="1" dirty="0" err="1"/>
              <a:t>Dna</a:t>
            </a:r>
            <a:r>
              <a:rPr lang="ru-RU" dirty="0"/>
              <a:t>, мало шансов, что </a:t>
            </a:r>
            <a:r>
              <a:rPr lang="en-US" i="1" dirty="0" err="1"/>
              <a:t>GreedyMotifSearch</a:t>
            </a:r>
            <a:r>
              <a:rPr lang="en-US" dirty="0"/>
              <a:t> </a:t>
            </a:r>
            <a:r>
              <a:rPr lang="ru-RU" dirty="0"/>
              <a:t>найдет имплантированный мотив</a:t>
            </a:r>
            <a:r>
              <a:rPr lang="ru-RU" dirty="0" smtClean="0"/>
              <a:t>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latin typeface="+mj-lt"/>
                <a:ea typeface="Times New Roman" panose="02020603050405020304" pitchFamily="18" charset="0"/>
              </a:rPr>
              <a:t>Основная проблема – нули в матрице профиля</a:t>
            </a:r>
            <a:endParaRPr lang="ru-RU" dirty="0"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Модификация жадного подхода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184" y="2204864"/>
            <a:ext cx="8640960" cy="2373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Предпосылки: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любом наблюдаемом наборе данных существует вероятность, особенно для событий с низкой вероятностью или небольшими наборами данных, что событие с ненулевой вероятностью не происходит. Поэтому его наблюдаемая частота равна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нулю. Однако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эмпирической вероятности события равным нулю представляет собой неточное упрощение, которое может вызвать проблемы. Искусственно регулируя вероятность редких событий, эти проблемы можно смягчить.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Модификация жадного подхода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947502"/>
            <a:ext cx="8640960" cy="78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Р</a:t>
            </a:r>
            <a:r>
              <a:rPr lang="ru-RU" dirty="0" smtClean="0"/>
              <a:t>ассмотрим </a:t>
            </a:r>
            <a:r>
              <a:rPr lang="ru-RU" dirty="0"/>
              <a:t>следующий </a:t>
            </a:r>
            <a:r>
              <a:rPr lang="en-US" i="1" dirty="0" smtClean="0"/>
              <a:t>Profile</a:t>
            </a:r>
            <a:r>
              <a:rPr lang="ru-RU" i="1" dirty="0" smtClean="0"/>
              <a:t>: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833"/>
            <a:ext cx="9144000" cy="2466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536" y="4045016"/>
            <a:ext cx="8064896" cy="215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Четвертый символ </a:t>
            </a:r>
            <a:r>
              <a:rPr lang="en-US" b="1" dirty="0" smtClean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 smtClean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 smtClean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 smtClean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 smtClean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rgbClr val="228B22"/>
                </a:solidFill>
                <a:latin typeface="Consolas" panose="020B0609020204030204" pitchFamily="49" charset="0"/>
              </a:rPr>
              <a:t>TTT</a:t>
            </a:r>
            <a:r>
              <a:rPr lang="en-US" b="1" dirty="0" smtClean="0">
                <a:solidFill>
                  <a:srgbClr val="4169E1"/>
                </a:solidFill>
                <a:latin typeface="Consolas" panose="020B0609020204030204" pitchFamily="49" charset="0"/>
              </a:rPr>
              <a:t>CC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заставляет </a:t>
            </a:r>
            <a:r>
              <a:rPr lang="ru-RU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TTT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CC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равняться нулю.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результате всей строке присваивается нулевая вероятность, хотя 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TTT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CC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отличается от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 только в одной позиции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этом отношении 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TTT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CC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имеет такую же низкую вероятность, что и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AAA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TT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AA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которая сильно отличается от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3728" y="947502"/>
            <a:ext cx="5796136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Добавим 1 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каждому элементу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2782" y="286336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72200" y="2863365"/>
            <a:ext cx="77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Стало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96" y="3595466"/>
            <a:ext cx="3335262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632214"/>
            <a:ext cx="2943225" cy="2590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1651419"/>
            <a:ext cx="27717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47502"/>
            <a:ext cx="6310833" cy="245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861048"/>
            <a:ext cx="6310833" cy="254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7524328" y="1850277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27836" y="4786807"/>
            <a:ext cx="77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Стало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536" y="743899"/>
            <a:ext cx="8707683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Определение</a:t>
            </a:r>
            <a:r>
              <a:rPr lang="ru-RU" dirty="0"/>
              <a:t>:</a:t>
            </a:r>
          </a:p>
          <a:p>
            <a:r>
              <a:rPr lang="ru-RU" i="1" dirty="0"/>
              <a:t>k</a:t>
            </a:r>
            <a:r>
              <a:rPr lang="ru-RU" dirty="0"/>
              <a:t>-мер является </a:t>
            </a:r>
            <a:r>
              <a:rPr lang="ru-RU" b="1" dirty="0"/>
              <a:t>(</a:t>
            </a:r>
            <a:r>
              <a:rPr lang="ru-RU" b="1" i="1" dirty="0"/>
              <a:t>k</a:t>
            </a:r>
            <a:r>
              <a:rPr lang="ru-RU" b="1" dirty="0"/>
              <a:t>, </a:t>
            </a:r>
            <a:r>
              <a:rPr lang="ru-RU" b="1" i="1" dirty="0"/>
              <a:t>d</a:t>
            </a:r>
            <a:r>
              <a:rPr lang="ru-RU" b="1" dirty="0"/>
              <a:t>)-мотивом</a:t>
            </a:r>
            <a:r>
              <a:rPr lang="ru-RU" dirty="0"/>
              <a:t> для набора строк </a:t>
            </a:r>
            <a:r>
              <a:rPr lang="en-US" i="1" dirty="0"/>
              <a:t>DNA</a:t>
            </a:r>
            <a:r>
              <a:rPr lang="ru-RU" dirty="0"/>
              <a:t> и целого числа </a:t>
            </a:r>
            <a:r>
              <a:rPr lang="ru-RU" i="1" dirty="0"/>
              <a:t>d</a:t>
            </a:r>
            <a:r>
              <a:rPr lang="ru-RU" dirty="0"/>
              <a:t>, если он появляется в каждой строке </a:t>
            </a:r>
            <a:r>
              <a:rPr lang="en-US" i="1" dirty="0"/>
              <a:t>DNA</a:t>
            </a:r>
            <a:r>
              <a:rPr lang="ru-RU" dirty="0"/>
              <a:t> с не более чем </a:t>
            </a:r>
            <a:r>
              <a:rPr lang="ru-RU" i="1" dirty="0"/>
              <a:t>d</a:t>
            </a:r>
            <a:r>
              <a:rPr lang="ru-RU" dirty="0"/>
              <a:t> мутациями</a:t>
            </a:r>
            <a:r>
              <a:rPr lang="ru-RU" dirty="0" smtClean="0"/>
              <a:t>.</a:t>
            </a:r>
          </a:p>
          <a:p>
            <a:endParaRPr lang="ru-RU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П</a:t>
            </a:r>
            <a:r>
              <a:rPr lang="ru-RU" dirty="0" smtClean="0"/>
              <a:t>рименим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Laplace’s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rule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succession </a:t>
            </a:r>
            <a:r>
              <a:rPr lang="ru-RU" dirty="0" smtClean="0"/>
              <a:t>для </a:t>
            </a:r>
            <a:r>
              <a:rPr lang="ru-RU" dirty="0"/>
              <a:t>поиска (4,1)-мотива ACGT, имплантированного в следующие строки </a:t>
            </a:r>
            <a:r>
              <a:rPr lang="ru-RU" i="1" dirty="0" err="1"/>
              <a:t>Dna</a:t>
            </a:r>
            <a:r>
              <a:rPr lang="ru-RU" dirty="0" smtClean="0"/>
              <a:t>:</a:t>
            </a:r>
            <a:endParaRPr lang="en-US" dirty="0" smtClean="0"/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</a:t>
            </a:r>
            <a:r>
              <a:rPr lang="ru-RU" sz="1600" b="1" dirty="0" err="1" smtClean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taac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ctgtc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cccta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cgtcag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b="1" dirty="0" err="1" smtClean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Предположим, что алгоритм уже правильно выбрал имплантированный 4-мер ACCT из первой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последовательности. </a:t>
            </a:r>
            <a:r>
              <a:rPr lang="ru-RU" dirty="0"/>
              <a:t>Можно построить соответствующие матрицы оценок и профиля с помощью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Laplace’s rule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succession</a:t>
            </a:r>
            <a:r>
              <a:rPr lang="ru-RU" dirty="0" smtClean="0"/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266044"/>
            <a:ext cx="2682005" cy="1049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5266044"/>
            <a:ext cx="2781786" cy="10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187359"/>
            <a:ext cx="547260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эту матрицу профиля для вычисления вероятностей всех 4-меров во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строке 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28" y="1428553"/>
            <a:ext cx="2781786" cy="1070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81" y="1916789"/>
            <a:ext cx="4351670" cy="9852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9512" y="2902073"/>
            <a:ext cx="837407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второй последовательности есть два наиболее вероятных 4-мера в силу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GT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b="1" dirty="0" err="1">
                <a:solidFill>
                  <a:srgbClr val="4169E1"/>
                </a:solidFill>
                <a:latin typeface="Consolas" panose="020B0609020204030204" pitchFamily="49" charset="0"/>
              </a:rPr>
              <a:t>GT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предположим, что выбран имплантированный 4-мер 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GT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512" y="3771645"/>
            <a:ext cx="864096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Теперь есть следующие матрицы мотивов, оценок и профиля: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5059816"/>
            <a:ext cx="2987137" cy="5359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852" y="4336850"/>
            <a:ext cx="2763447" cy="1154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090" y="5572756"/>
            <a:ext cx="3077182" cy="11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187359"/>
            <a:ext cx="547260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эту матрицу профиля для вычисления вероятностей всех 4-меров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/>
              <a:t>третьей</a:t>
            </a:r>
            <a:r>
              <a:rPr lang="ru-RU" dirty="0"/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строке 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2902073"/>
            <a:ext cx="8374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 третьей последовательности </a:t>
            </a:r>
            <a:r>
              <a:rPr lang="ru-RU" dirty="0" smtClean="0"/>
              <a:t>есть </a:t>
            </a:r>
            <a:r>
              <a:rPr lang="ru-RU" dirty="0"/>
              <a:t>два наиболее вероятных 4-мера в силу </a:t>
            </a:r>
            <a:r>
              <a:rPr lang="en-US" i="1" dirty="0" smtClean="0"/>
              <a:t>Profile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acg</a:t>
            </a:r>
            <a:r>
              <a:rPr lang="en-US" b="1" dirty="0" err="1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CGT</a:t>
            </a:r>
            <a:r>
              <a:rPr lang="ru-RU" dirty="0" smtClean="0"/>
              <a:t>) . </a:t>
            </a:r>
            <a:r>
              <a:rPr lang="ru-RU" dirty="0"/>
              <a:t>На этот раз предположим, что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acg</a:t>
            </a:r>
            <a:r>
              <a:rPr lang="en-US" b="1" dirty="0" err="1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/>
              <a:t>выбран </a:t>
            </a:r>
            <a:r>
              <a:rPr lang="ru-RU" dirty="0"/>
              <a:t>вместо имплантированного 4-мера 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CGT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512" y="3771645"/>
            <a:ext cx="864096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Теперь есть следующие матрицы мотивов, оценок и профиля: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07" y="1490705"/>
            <a:ext cx="2650342" cy="976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6" y="1905507"/>
            <a:ext cx="4820766" cy="981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799294"/>
            <a:ext cx="2448945" cy="895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852" y="4182527"/>
            <a:ext cx="2851667" cy="1158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5517460"/>
            <a:ext cx="3220194" cy="11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187359"/>
            <a:ext cx="568863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эту матрицу профиля для вычисления вероятностей всех 4-меров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 smtClean="0"/>
              <a:t>четвертой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2902073"/>
            <a:ext cx="8374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Несмотря на то, что был пропущен имплантированный 4-мер в третьей последовательности, теперь найдет имплантированный 4-мер в четвертой строке в </a:t>
            </a:r>
            <a:r>
              <a:rPr lang="ru-RU" i="1" dirty="0" err="1"/>
              <a:t>Dna</a:t>
            </a:r>
            <a:r>
              <a:rPr lang="ru-RU" dirty="0"/>
              <a:t> в качестве наиболее вероятного 4-мера 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ACG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/>
              <a:t> </a:t>
            </a:r>
            <a:r>
              <a:rPr lang="ru-RU" dirty="0"/>
              <a:t>в силу </a:t>
            </a:r>
            <a:r>
              <a:rPr lang="en-US" i="1" dirty="0"/>
              <a:t>Profile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512" y="3771645"/>
            <a:ext cx="864096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Теперь есть следующие матрицы мотивов, оценок и профиля: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5" y="1888414"/>
            <a:ext cx="5227395" cy="10420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309" y="1513685"/>
            <a:ext cx="2724522" cy="9441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616830"/>
            <a:ext cx="2500465" cy="12543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4278821"/>
            <a:ext cx="2693766" cy="10637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7575" y="5438846"/>
            <a:ext cx="2901138" cy="10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187359"/>
            <a:ext cx="568863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эту матрицу профиля для вычисления вероятностей всех 4-меров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 smtClean="0"/>
              <a:t>пятой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2902073"/>
            <a:ext cx="8374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Наиболее вероятный 4-мер в силу </a:t>
            </a:r>
            <a:r>
              <a:rPr lang="en-US" i="1" dirty="0"/>
              <a:t>Profile</a:t>
            </a:r>
            <a:r>
              <a:rPr lang="ru-RU" dirty="0"/>
              <a:t> в 5-й строке в </a:t>
            </a:r>
            <a:r>
              <a:rPr lang="ru-RU" i="1" dirty="0" err="1"/>
              <a:t>Dna</a:t>
            </a:r>
            <a:r>
              <a:rPr lang="ru-RU" dirty="0"/>
              <a:t> – AGGT, имплантированный 4-мер. В результате </a:t>
            </a:r>
            <a:r>
              <a:rPr lang="ru-RU" dirty="0" smtClean="0"/>
              <a:t>модифицированный алгоритм</a:t>
            </a:r>
            <a:r>
              <a:rPr lang="en-US" dirty="0" smtClean="0"/>
              <a:t> </a:t>
            </a:r>
            <a:r>
              <a:rPr lang="ru-RU" dirty="0"/>
              <a:t>создал следующую матрицу мотивов, которая подразумевает правильную </a:t>
            </a:r>
            <a:r>
              <a:rPr lang="ru-RU" dirty="0" err="1"/>
              <a:t>консенсусную</a:t>
            </a:r>
            <a:r>
              <a:rPr lang="ru-RU" dirty="0"/>
              <a:t> строку 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ACGT</a:t>
            </a:r>
            <a:r>
              <a:rPr lang="ru-RU" dirty="0" smtClean="0"/>
              <a:t>: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160" y="1513184"/>
            <a:ext cx="2705482" cy="1012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8" y="1903696"/>
            <a:ext cx="4369668" cy="9103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160" y="4365104"/>
            <a:ext cx="3429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Жадные алгоритмы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452" y="2060848"/>
            <a:ext cx="8640960" cy="702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Жадные алгоритмы выбирают «самую привлекательную» альтернативу на каждой итерации</a:t>
            </a:r>
            <a:r>
              <a:rPr lang="ru-RU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800" y="2809372"/>
            <a:ext cx="8325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жадный алгоритм в шахматах может попытаться захватить самую ценную фигуру противника на каждом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ходу.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451" y="3761196"/>
            <a:ext cx="838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Жадные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обычно не могут найти точного решения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Жадные алгоритмы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бывают быстрыми эвристиками, которые используются для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быстрого поиска приближенного решения.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54" y="18309"/>
            <a:ext cx="8892480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 smtClean="0"/>
              <a:t>Greedy Motif </a:t>
            </a:r>
            <a:r>
              <a:rPr lang="en-US" sz="3200" dirty="0"/>
              <a:t>Search with </a:t>
            </a:r>
            <a:r>
              <a:rPr lang="en-US" sz="3200" dirty="0" err="1"/>
              <a:t>pseudocounts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1686"/>
            <a:ext cx="803861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Вспомогательные матрицы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403648" y="958384"/>
          <a:ext cx="5832648" cy="584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Bitmap Image" r:id="rId4" imgW="5657143" imgH="5668166" progId="Paint.Picture">
                  <p:embed/>
                </p:oleObj>
              </mc:Choice>
              <mc:Fallback>
                <p:oleObj name="Bitmap Image" r:id="rId4" imgW="5657143" imgH="5668166" progId="Paint.Picture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958384"/>
                        <a:ext cx="5832648" cy="5847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5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жадный подход к поиску мотивов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452" y="1124744"/>
                <a:ext cx="83865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матрицу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𝑷𝒓𝒐𝒇𝒊𝒍𝒆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заданного набора </a:t>
                </a:r>
                <a:r>
                  <a:rPr lang="ru-RU" i="1" dirty="0" smtClean="0"/>
                  <a:t>k</a:t>
                </a:r>
                <a:r>
                  <a:rPr lang="ru-RU" dirty="0" smtClean="0"/>
                  <a:t>-</a:t>
                </a:r>
                <a:r>
                  <a:rPr lang="ru-RU" dirty="0" err="1" smtClean="0"/>
                  <a:t>меров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 </a:t>
                </a: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2" y="1124744"/>
                <a:ext cx="8386513" cy="646331"/>
              </a:xfrm>
              <a:prstGeom prst="rect">
                <a:avLst/>
              </a:prstGeom>
              <a:blipFill>
                <a:blip r:embed="rId3"/>
                <a:stretch>
                  <a:fillRect l="-509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52067"/>
            <a:ext cx="7762875" cy="147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5452" y="3423925"/>
                <a:ext cx="8656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Используя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𝑷𝒓𝒐𝒇𝒊𝒍𝒆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определим вероятность </a:t>
                </a:r>
                <a:r>
                  <a:rPr lang="ru-RU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заданной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String: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2" y="3423925"/>
                <a:ext cx="8656922" cy="369332"/>
              </a:xfrm>
              <a:prstGeom prst="rect">
                <a:avLst/>
              </a:prstGeom>
              <a:blipFill>
                <a:blip r:embed="rId5"/>
                <a:stretch>
                  <a:fillRect l="-49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3981386"/>
            <a:ext cx="8602712" cy="7929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1520" y="4962503"/>
            <a:ext cx="8639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k-мер имеет тенденцию иметь более высокую вероятность, когда он больше похож 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консенсусную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строку профиля.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для того же профиля и его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 TCGGGGATTTCC: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734" y="5885833"/>
            <a:ext cx="8454829" cy="3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/>
              <a:t>Profile-most probable k-</a:t>
            </a:r>
            <a:r>
              <a:rPr lang="en-US" sz="3200" dirty="0" err="1"/>
              <a:t>mer</a:t>
            </a:r>
            <a:r>
              <a:rPr lang="en-US" sz="3200" dirty="0"/>
              <a:t> 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947502"/>
                <a:ext cx="806489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заданной матрицы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𝑷𝒓𝒐𝒇𝒊𝒍𝒆</m:t>
                    </m:r>
                  </m:oMath>
                </a14:m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можно оценить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вероятность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появления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каждого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-мера в строке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найти наиболее вероятный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 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т.е.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-мер, который, скорее всего, был сгенерирован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𝑷𝒓𝒐𝒇𝒊𝒍𝒆</m:t>
                    </m:r>
                  </m:oMath>
                </a14:m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среди все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47502"/>
                <a:ext cx="8064896" cy="923330"/>
              </a:xfrm>
              <a:prstGeom prst="rect">
                <a:avLst/>
              </a:prstGeom>
              <a:blipFill>
                <a:blip r:embed="rId3"/>
                <a:stretch>
                  <a:fillRect l="-605" t="-3289" r="-83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60848"/>
            <a:ext cx="6230150" cy="45637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766" y="4653136"/>
            <a:ext cx="247650" cy="1371600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7236296" y="4978896"/>
            <a:ext cx="504056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жадный подход к поиску мотивов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5033" y="1186245"/>
                <a:ext cx="8712968" cy="5255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1"/>
                        <m:t>GreedyMotifSearch</m:t>
                      </m:r>
                      <m:r>
                        <m:rPr>
                          <m:nor/>
                        </m:rPr>
                        <a:rPr lang="ru-RU" b="1"/>
                        <m:t>(</m:t>
                      </m:r>
                      <m:r>
                        <m:rPr>
                          <m:nor/>
                        </m:rPr>
                        <a:rPr lang="ru-RU" b="1" i="1"/>
                        <m:t>Dna</m:t>
                      </m:r>
                      <m:r>
                        <m:rPr>
                          <m:nor/>
                        </m:rPr>
                        <a:rPr lang="ru-RU" b="1" i="1"/>
                        <m:t>, </m:t>
                      </m:r>
                      <m:r>
                        <m:rPr>
                          <m:nor/>
                        </m:rPr>
                        <a:rPr lang="ru-RU" b="1" i="1"/>
                        <m:t>k</m:t>
                      </m:r>
                      <m:r>
                        <m:rPr>
                          <m:nor/>
                        </m:rPr>
                        <a:rPr lang="ru-RU" b="1" i="1"/>
                        <m:t>, </m:t>
                      </m:r>
                      <m:r>
                        <m:rPr>
                          <m:nor/>
                        </m:rPr>
                        <a:rPr lang="ru-RU" b="1" i="1"/>
                        <m:t>t</m:t>
                      </m:r>
                      <m:r>
                        <m:rPr>
                          <m:nor/>
                        </m:rPr>
                        <a:rPr lang="ru-RU" b="1"/>
                        <m:t>)</m:t>
                      </m:r>
                      <m:r>
                        <a:rPr lang="ru-RU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ru-RU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Пробует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каждый из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качестве первого мотива. </a:t>
                </a: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данного выбора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-мера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он создает матрицу профиля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этого одиночного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-мера и устанавливает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равным самому вероятному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-меру в 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посчитанному при помощи </a:t>
                </a:r>
                <a:r>
                  <a:rPr lang="en-US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Затем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он выполняет итерацию, обновляя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как матрицу профиля, образованную из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 устанавливает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равным самому вероятному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-меру в 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посчитанному при помощи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общем случае, после обнаружения (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первых (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строках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GreedyMotifSearch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конструирует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и выбирает наиболее вероятный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 из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основе этой профильной матрицы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После получения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-мера из каждой строки для получения коллекции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GreedyMotifSearch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проверяет, превосходит ли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текущую коллекцию мотивов с лучшей оценкой, а затем перемещает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один символ в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начиная снова весь процесс генерации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3" y="1186245"/>
                <a:ext cx="8712968" cy="5255285"/>
              </a:xfrm>
              <a:prstGeom prst="rect">
                <a:avLst/>
              </a:prstGeom>
              <a:blipFill>
                <a:blip r:embed="rId3"/>
                <a:stretch>
                  <a:fillRect l="-420" r="-559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7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жадный подход к поиску мотивов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23919" cy="4294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2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Greedy Motif Search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833041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Недостатки жадного подхода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536" y="743899"/>
            <a:ext cx="8707683" cy="612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Определение</a:t>
            </a:r>
            <a:r>
              <a:rPr lang="ru-RU" dirty="0"/>
              <a:t>:</a:t>
            </a:r>
          </a:p>
          <a:p>
            <a:r>
              <a:rPr lang="ru-RU" i="1" dirty="0"/>
              <a:t>k</a:t>
            </a:r>
            <a:r>
              <a:rPr lang="ru-RU" dirty="0"/>
              <a:t>-мер является </a:t>
            </a:r>
            <a:r>
              <a:rPr lang="ru-RU" b="1" dirty="0"/>
              <a:t>(</a:t>
            </a:r>
            <a:r>
              <a:rPr lang="ru-RU" b="1" i="1" dirty="0"/>
              <a:t>k</a:t>
            </a:r>
            <a:r>
              <a:rPr lang="ru-RU" b="1" dirty="0"/>
              <a:t>, </a:t>
            </a:r>
            <a:r>
              <a:rPr lang="ru-RU" b="1" i="1" dirty="0"/>
              <a:t>d</a:t>
            </a:r>
            <a:r>
              <a:rPr lang="ru-RU" b="1" dirty="0"/>
              <a:t>)-мотивом</a:t>
            </a:r>
            <a:r>
              <a:rPr lang="ru-RU" dirty="0"/>
              <a:t> для набора строк </a:t>
            </a:r>
            <a:r>
              <a:rPr lang="en-US" i="1" dirty="0"/>
              <a:t>DNA</a:t>
            </a:r>
            <a:r>
              <a:rPr lang="ru-RU" dirty="0"/>
              <a:t> и целого числа </a:t>
            </a:r>
            <a:r>
              <a:rPr lang="ru-RU" i="1" dirty="0"/>
              <a:t>d</a:t>
            </a:r>
            <a:r>
              <a:rPr lang="ru-RU" dirty="0"/>
              <a:t>, если он появляется в каждой строке </a:t>
            </a:r>
            <a:r>
              <a:rPr lang="en-US" i="1" dirty="0"/>
              <a:t>DNA</a:t>
            </a:r>
            <a:r>
              <a:rPr lang="ru-RU" dirty="0"/>
              <a:t> с не более чем </a:t>
            </a:r>
            <a:r>
              <a:rPr lang="ru-RU" i="1" dirty="0"/>
              <a:t>d</a:t>
            </a:r>
            <a:r>
              <a:rPr lang="ru-RU" dirty="0"/>
              <a:t> мутациями</a:t>
            </a:r>
            <a:r>
              <a:rPr lang="ru-RU" dirty="0" smtClean="0"/>
              <a:t>.</a:t>
            </a:r>
          </a:p>
          <a:p>
            <a:endParaRPr lang="ru-RU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GreedyMotifSearch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 на первый взгляд показаться достаточно хорошим алгоритмом, однако, на самом деле это не так. Можно проверить, найдет ли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GreedyMotifSearch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(4,1)-мотив ACGT, имплантированный в строки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показанные ниже.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taac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ctgtc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cccta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cgtcag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b="1" dirty="0" err="1" smtClean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Предположим, что алгоритм уже правильно выбрал имплантированный 4-мер ACCT из первой последовательности и построил соответствующий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A: </a:t>
            </a:r>
            <a:r>
              <a:rPr lang="ru-RU" sz="1600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0 0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C: 0 </a:t>
            </a:r>
            <a:r>
              <a:rPr lang="ru-RU" sz="1600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sz="1600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G: 0 0 0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T: 0 0 0 </a:t>
            </a:r>
            <a:r>
              <a:rPr lang="ru-RU" sz="1600" b="1" dirty="0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11947</TotalTime>
  <Words>810</Words>
  <Application>Microsoft Office PowerPoint</Application>
  <PresentationFormat>On-screen Show (4:3)</PresentationFormat>
  <Paragraphs>122</Paragraphs>
  <Slides>20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Microsoft YaHei</vt:lpstr>
      <vt:lpstr>Arial</vt:lpstr>
      <vt:lpstr>Calibri</vt:lpstr>
      <vt:lpstr>Cambria</vt:lpstr>
      <vt:lpstr>Cambria Math</vt:lpstr>
      <vt:lpstr>Consolas</vt:lpstr>
      <vt:lpstr>Roboto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Жадные алгоритмы</vt:lpstr>
      <vt:lpstr>Вспомогательные матрицы</vt:lpstr>
      <vt:lpstr>жадный подход к поиску мотивов</vt:lpstr>
      <vt:lpstr>Profile-most probable k-mer </vt:lpstr>
      <vt:lpstr>жадный подход к поиску мотивов</vt:lpstr>
      <vt:lpstr>жадный подход к поиску мотивов</vt:lpstr>
      <vt:lpstr>Greedy Motif Search</vt:lpstr>
      <vt:lpstr>Недостатки жадного подхода</vt:lpstr>
      <vt:lpstr>Недостатки жадного подхода</vt:lpstr>
      <vt:lpstr>Модификация жадного подхода</vt:lpstr>
      <vt:lpstr>Модификация жадного подхода</vt:lpstr>
      <vt:lpstr>laplace’s rule of succession</vt:lpstr>
      <vt:lpstr>laplace’s rule of succession</vt:lpstr>
      <vt:lpstr>laplace’s rule of succession</vt:lpstr>
      <vt:lpstr>laplace’s rule of succession</vt:lpstr>
      <vt:lpstr>laplace’s rule of succession</vt:lpstr>
      <vt:lpstr>laplace’s rule of succession</vt:lpstr>
      <vt:lpstr>laplace’s rule of succession</vt:lpstr>
      <vt:lpstr>Greedy Motif Search with pseudocounts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200</cp:revision>
  <dcterms:created xsi:type="dcterms:W3CDTF">2015-02-23T15:47:50Z</dcterms:created>
  <dcterms:modified xsi:type="dcterms:W3CDTF">2019-03-04T17:06:43Z</dcterms:modified>
</cp:coreProperties>
</file>