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3"/>
  </p:notesMasterIdLst>
  <p:sldIdLst>
    <p:sldId id="289" r:id="rId2"/>
    <p:sldId id="413" r:id="rId3"/>
    <p:sldId id="443" r:id="rId4"/>
    <p:sldId id="448" r:id="rId5"/>
    <p:sldId id="414" r:id="rId6"/>
    <p:sldId id="444" r:id="rId7"/>
    <p:sldId id="445" r:id="rId8"/>
    <p:sldId id="446" r:id="rId9"/>
    <p:sldId id="447" r:id="rId10"/>
    <p:sldId id="449" r:id="rId11"/>
    <p:sldId id="450" r:id="rId12"/>
    <p:sldId id="451" r:id="rId13"/>
    <p:sldId id="453" r:id="rId14"/>
    <p:sldId id="452" r:id="rId15"/>
    <p:sldId id="454" r:id="rId16"/>
    <p:sldId id="455" r:id="rId17"/>
    <p:sldId id="456" r:id="rId18"/>
    <p:sldId id="457" r:id="rId19"/>
    <p:sldId id="458" r:id="rId20"/>
    <p:sldId id="459" r:id="rId21"/>
    <p:sldId id="46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49" autoAdjust="0"/>
    <p:restoredTop sz="73563" autoAdjust="0"/>
  </p:normalViewPr>
  <p:slideViewPr>
    <p:cSldViewPr>
      <p:cViewPr varScale="1">
        <p:scale>
          <a:sx n="96" d="100"/>
          <a:sy n="96" d="100"/>
        </p:scale>
        <p:origin x="555" y="5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03009-0741-424B-924A-19BAE139F1A5}" type="datetimeFigureOut">
              <a:rPr lang="ru-RU" smtClean="0"/>
              <a:t>26.03.2019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2B6379-F076-4F6D-A075-563177DB65CA}" type="slidenum">
              <a:rPr lang="ru-RU" smtClean="0"/>
              <a:t>‹#›</a:t>
            </a:fld>
            <a:endParaRPr lang="ru-RU"/>
          </a:p>
        </p:txBody>
      </p:sp>
    </p:spTree>
    <p:extLst>
      <p:ext uri="{BB962C8B-B14F-4D97-AF65-F5344CB8AC3E}">
        <p14:creationId xmlns:p14="http://schemas.microsoft.com/office/powerpoint/2010/main" val="9308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A6E7DBF-E559-407E-BC1B-C07F01E5AD4D}" type="slidenum">
              <a:rPr lang="ru-RU" altLang="en-US"/>
              <a:pPr/>
              <a:t>1</a:t>
            </a:fld>
            <a:endParaRPr lang="ru-RU" altLang="en-US"/>
          </a:p>
        </p:txBody>
      </p:sp>
      <p:sp>
        <p:nvSpPr>
          <p:cNvPr id="13313" name="Rectangle 1"/>
          <p:cNvSpPr txBox="1">
            <a:spLocks noGrp="1" noRot="1" noChangeAspect="1" noChangeArrowheads="1"/>
          </p:cNvSpPr>
          <p:nvPr>
            <p:ph type="sldImg"/>
          </p:nvPr>
        </p:nvSpPr>
        <p:spPr bwMode="auto">
          <a:xfrm>
            <a:off x="1371600" y="1143000"/>
            <a:ext cx="4114800" cy="30861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p:cNvSpPr txBox="1">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ru-RU" altLang="en-US" sz="2000">
              <a:latin typeface="Arial" panose="020B0604020202020204" pitchFamily="34" charset="0"/>
              <a:ea typeface="Microsoft YaHei" panose="020B0503020204020204" pitchFamily="34" charset="-122"/>
            </a:endParaRPr>
          </a:p>
        </p:txBody>
      </p:sp>
      <p:sp>
        <p:nvSpPr>
          <p:cNvPr id="13315"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821138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10</a:t>
            </a:fld>
            <a:endParaRPr lang="ru-RU"/>
          </a:p>
        </p:txBody>
      </p:sp>
    </p:spTree>
    <p:extLst>
      <p:ext uri="{BB962C8B-B14F-4D97-AF65-F5344CB8AC3E}">
        <p14:creationId xmlns:p14="http://schemas.microsoft.com/office/powerpoint/2010/main" val="253020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11</a:t>
            </a:fld>
            <a:endParaRPr lang="ru-RU"/>
          </a:p>
        </p:txBody>
      </p:sp>
    </p:spTree>
    <p:extLst>
      <p:ext uri="{BB962C8B-B14F-4D97-AF65-F5344CB8AC3E}">
        <p14:creationId xmlns:p14="http://schemas.microsoft.com/office/powerpoint/2010/main" val="414238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12</a:t>
            </a:fld>
            <a:endParaRPr lang="ru-RU"/>
          </a:p>
        </p:txBody>
      </p:sp>
    </p:spTree>
    <p:extLst>
      <p:ext uri="{BB962C8B-B14F-4D97-AF65-F5344CB8AC3E}">
        <p14:creationId xmlns:p14="http://schemas.microsoft.com/office/powerpoint/2010/main" val="46107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13</a:t>
            </a:fld>
            <a:endParaRPr lang="ru-RU"/>
          </a:p>
        </p:txBody>
      </p:sp>
    </p:spTree>
    <p:extLst>
      <p:ext uri="{BB962C8B-B14F-4D97-AF65-F5344CB8AC3E}">
        <p14:creationId xmlns:p14="http://schemas.microsoft.com/office/powerpoint/2010/main" val="2901605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14</a:t>
            </a:fld>
            <a:endParaRPr lang="ru-RU"/>
          </a:p>
        </p:txBody>
      </p:sp>
    </p:spTree>
    <p:extLst>
      <p:ext uri="{BB962C8B-B14F-4D97-AF65-F5344CB8AC3E}">
        <p14:creationId xmlns:p14="http://schemas.microsoft.com/office/powerpoint/2010/main" val="131892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15</a:t>
            </a:fld>
            <a:endParaRPr lang="ru-RU"/>
          </a:p>
        </p:txBody>
      </p:sp>
    </p:spTree>
    <p:extLst>
      <p:ext uri="{BB962C8B-B14F-4D97-AF65-F5344CB8AC3E}">
        <p14:creationId xmlns:p14="http://schemas.microsoft.com/office/powerpoint/2010/main" val="2593109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16</a:t>
            </a:fld>
            <a:endParaRPr lang="ru-RU"/>
          </a:p>
        </p:txBody>
      </p:sp>
    </p:spTree>
    <p:extLst>
      <p:ext uri="{BB962C8B-B14F-4D97-AF65-F5344CB8AC3E}">
        <p14:creationId xmlns:p14="http://schemas.microsoft.com/office/powerpoint/2010/main" val="1141541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17</a:t>
            </a:fld>
            <a:endParaRPr lang="ru-RU"/>
          </a:p>
        </p:txBody>
      </p:sp>
    </p:spTree>
    <p:extLst>
      <p:ext uri="{BB962C8B-B14F-4D97-AF65-F5344CB8AC3E}">
        <p14:creationId xmlns:p14="http://schemas.microsoft.com/office/powerpoint/2010/main" val="2298975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18</a:t>
            </a:fld>
            <a:endParaRPr lang="ru-RU"/>
          </a:p>
        </p:txBody>
      </p:sp>
    </p:spTree>
    <p:extLst>
      <p:ext uri="{BB962C8B-B14F-4D97-AF65-F5344CB8AC3E}">
        <p14:creationId xmlns:p14="http://schemas.microsoft.com/office/powerpoint/2010/main" val="381303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19</a:t>
            </a:fld>
            <a:endParaRPr lang="ru-RU"/>
          </a:p>
        </p:txBody>
      </p:sp>
    </p:spTree>
    <p:extLst>
      <p:ext uri="{BB962C8B-B14F-4D97-AF65-F5344CB8AC3E}">
        <p14:creationId xmlns:p14="http://schemas.microsoft.com/office/powerpoint/2010/main" val="383598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2</a:t>
            </a:fld>
            <a:endParaRPr lang="ru-RU"/>
          </a:p>
        </p:txBody>
      </p:sp>
    </p:spTree>
    <p:extLst>
      <p:ext uri="{BB962C8B-B14F-4D97-AF65-F5344CB8AC3E}">
        <p14:creationId xmlns:p14="http://schemas.microsoft.com/office/powerpoint/2010/main" val="1766003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20</a:t>
            </a:fld>
            <a:endParaRPr lang="ru-RU"/>
          </a:p>
        </p:txBody>
      </p:sp>
    </p:spTree>
    <p:extLst>
      <p:ext uri="{BB962C8B-B14F-4D97-AF65-F5344CB8AC3E}">
        <p14:creationId xmlns:p14="http://schemas.microsoft.com/office/powerpoint/2010/main" val="3821654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21</a:t>
            </a:fld>
            <a:endParaRPr lang="ru-RU"/>
          </a:p>
        </p:txBody>
      </p:sp>
    </p:spTree>
    <p:extLst>
      <p:ext uri="{BB962C8B-B14F-4D97-AF65-F5344CB8AC3E}">
        <p14:creationId xmlns:p14="http://schemas.microsoft.com/office/powerpoint/2010/main" val="2614476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3</a:t>
            </a:fld>
            <a:endParaRPr lang="ru-RU"/>
          </a:p>
        </p:txBody>
      </p:sp>
    </p:spTree>
    <p:extLst>
      <p:ext uri="{BB962C8B-B14F-4D97-AF65-F5344CB8AC3E}">
        <p14:creationId xmlns:p14="http://schemas.microsoft.com/office/powerpoint/2010/main" val="304996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4</a:t>
            </a:fld>
            <a:endParaRPr lang="ru-RU"/>
          </a:p>
        </p:txBody>
      </p:sp>
    </p:spTree>
    <p:extLst>
      <p:ext uri="{BB962C8B-B14F-4D97-AF65-F5344CB8AC3E}">
        <p14:creationId xmlns:p14="http://schemas.microsoft.com/office/powerpoint/2010/main" val="3630314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5</a:t>
            </a:fld>
            <a:endParaRPr lang="ru-RU"/>
          </a:p>
        </p:txBody>
      </p:sp>
    </p:spTree>
    <p:extLst>
      <p:ext uri="{BB962C8B-B14F-4D97-AF65-F5344CB8AC3E}">
        <p14:creationId xmlns:p14="http://schemas.microsoft.com/office/powerpoint/2010/main" val="12492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6</a:t>
            </a:fld>
            <a:endParaRPr lang="ru-RU"/>
          </a:p>
        </p:txBody>
      </p:sp>
    </p:spTree>
    <p:extLst>
      <p:ext uri="{BB962C8B-B14F-4D97-AF65-F5344CB8AC3E}">
        <p14:creationId xmlns:p14="http://schemas.microsoft.com/office/powerpoint/2010/main" val="3411664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7</a:t>
            </a:fld>
            <a:endParaRPr lang="ru-RU"/>
          </a:p>
        </p:txBody>
      </p:sp>
    </p:spTree>
    <p:extLst>
      <p:ext uri="{BB962C8B-B14F-4D97-AF65-F5344CB8AC3E}">
        <p14:creationId xmlns:p14="http://schemas.microsoft.com/office/powerpoint/2010/main" val="3596434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8</a:t>
            </a:fld>
            <a:endParaRPr lang="ru-RU"/>
          </a:p>
        </p:txBody>
      </p:sp>
    </p:spTree>
    <p:extLst>
      <p:ext uri="{BB962C8B-B14F-4D97-AF65-F5344CB8AC3E}">
        <p14:creationId xmlns:p14="http://schemas.microsoft.com/office/powerpoint/2010/main" val="902546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A2B6379-F076-4F6D-A075-563177DB65CA}" type="slidenum">
              <a:rPr lang="ru-RU" smtClean="0"/>
              <a:t>9</a:t>
            </a:fld>
            <a:endParaRPr lang="ru-RU"/>
          </a:p>
        </p:txBody>
      </p:sp>
    </p:spTree>
    <p:extLst>
      <p:ext uri="{BB962C8B-B14F-4D97-AF65-F5344CB8AC3E}">
        <p14:creationId xmlns:p14="http://schemas.microsoft.com/office/powerpoint/2010/main" val="93811295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5" name="Footer Placeholder 4"/>
          <p:cNvSpPr>
            <a:spLocks noGrp="1"/>
          </p:cNvSpPr>
          <p:nvPr>
            <p:ph type="ftr" sz="quarter" idx="11"/>
          </p:nvPr>
        </p:nvSpPr>
        <p:spPr>
          <a:xfrm>
            <a:off x="812805" y="6272785"/>
            <a:ext cx="4745736" cy="365125"/>
          </a:xfrm>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172149515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8" name="Footer Placeholder 7"/>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9" name="Slide Number Placeholder 8"/>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70798055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8" name="Footer Placeholder 7"/>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9" name="Slide Number Placeholder 8"/>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43370427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Заголовок раздела">
    <p:spTree>
      <p:nvGrpSpPr>
        <p:cNvPr id="1" name=""/>
        <p:cNvGrpSpPr/>
        <p:nvPr/>
      </p:nvGrpSpPr>
      <p:grpSpPr>
        <a:xfrm>
          <a:off x="0" y="0"/>
          <a:ext cx="0" cy="0"/>
          <a:chOff x="0" y="0"/>
          <a:chExt cx="0" cy="0"/>
        </a:xfrm>
      </p:grpSpPr>
      <p:sp>
        <p:nvSpPr>
          <p:cNvPr id="4" name="Line 9"/>
          <p:cNvSpPr>
            <a:spLocks noChangeShapeType="1"/>
          </p:cNvSpPr>
          <p:nvPr/>
        </p:nvSpPr>
        <p:spPr bwMode="auto">
          <a:xfrm>
            <a:off x="898281" y="6381750"/>
            <a:ext cx="8065477" cy="0"/>
          </a:xfrm>
          <a:prstGeom prst="line">
            <a:avLst/>
          </a:prstGeom>
          <a:noFill/>
          <a:ln w="38100">
            <a:solidFill>
              <a:srgbClr val="0969CD"/>
            </a:solidFill>
            <a:round/>
            <a:headEnd/>
            <a:tailEnd/>
          </a:ln>
          <a:effectLst/>
        </p:spPr>
        <p:txBody>
          <a:bodyPr/>
          <a:lstStyle/>
          <a:p>
            <a:pPr>
              <a:defRPr/>
            </a:pPr>
            <a:endParaRPr lang="ru-RU" dirty="0">
              <a:solidFill>
                <a:srgbClr val="000000"/>
              </a:solidFill>
            </a:endParaRPr>
          </a:p>
        </p:txBody>
      </p:sp>
      <p:graphicFrame>
        <p:nvGraphicFramePr>
          <p:cNvPr id="7" name="Object 20"/>
          <p:cNvGraphicFramePr>
            <a:graphicFrameLocks noChangeAspect="1"/>
          </p:cNvGraphicFramePr>
          <p:nvPr/>
        </p:nvGraphicFramePr>
        <p:xfrm>
          <a:off x="52754" y="5991226"/>
          <a:ext cx="684335" cy="741363"/>
        </p:xfrm>
        <a:graphic>
          <a:graphicData uri="http://schemas.openxmlformats.org/presentationml/2006/ole">
            <mc:AlternateContent xmlns:mc="http://schemas.openxmlformats.org/markup-compatibility/2006">
              <mc:Choice xmlns:v="urn:schemas-microsoft-com:vml" Requires="v">
                <p:oleObj spid="_x0000_s1171" name="Image" r:id="rId3" imgW="2539683" imgH="2539683" progId="">
                  <p:embed/>
                </p:oleObj>
              </mc:Choice>
              <mc:Fallback>
                <p:oleObj name="Image" r:id="rId3" imgW="2539683" imgH="253968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4" y="5991226"/>
                        <a:ext cx="684335"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Заголовок 1"/>
          <p:cNvSpPr>
            <a:spLocks noGrp="1"/>
          </p:cNvSpPr>
          <p:nvPr>
            <p:ph type="title"/>
          </p:nvPr>
        </p:nvSpPr>
        <p:spPr>
          <a:xfrm>
            <a:off x="755576" y="2276872"/>
            <a:ext cx="7772400" cy="1362075"/>
          </a:xfrm>
        </p:spPr>
        <p:txBody>
          <a:bodyPr anchor="t"/>
          <a:lstStyle>
            <a:lvl1pPr algn="l">
              <a:defRPr sz="4000" b="1" cap="all"/>
            </a:lvl1pPr>
          </a:lstStyle>
          <a:p>
            <a:r>
              <a:rPr lang="ru-RU"/>
              <a:t>Образец заголовка</a:t>
            </a:r>
          </a:p>
        </p:txBody>
      </p:sp>
      <p:sp>
        <p:nvSpPr>
          <p:cNvPr id="8" name="Дата 3"/>
          <p:cNvSpPr>
            <a:spLocks noGrp="1"/>
          </p:cNvSpPr>
          <p:nvPr>
            <p:ph type="dt" sz="half" idx="10"/>
          </p:nvPr>
        </p:nvSpPr>
        <p:spPr/>
        <p:txBody>
          <a:bodyPr/>
          <a:lstStyle>
            <a:lvl1pPr>
              <a:defRPr/>
            </a:lvl1pPr>
          </a:lstStyle>
          <a:p>
            <a:r>
              <a:rPr lang="ru-RU" dirty="0">
                <a:solidFill>
                  <a:srgbClr val="000000"/>
                </a:solidFill>
              </a:rPr>
              <a:t>Нижний Новгород, 2015 г.</a:t>
            </a:r>
          </a:p>
        </p:txBody>
      </p:sp>
      <p:sp>
        <p:nvSpPr>
          <p:cNvPr id="9" name="Нижний колонтитул 4"/>
          <p:cNvSpPr>
            <a:spLocks noGrp="1"/>
          </p:cNvSpPr>
          <p:nvPr>
            <p:ph type="ftr" sz="quarter" idx="11"/>
          </p:nvPr>
        </p:nvSpPr>
        <p:spPr/>
        <p:txBody>
          <a:bodyPr/>
          <a:lstStyle>
            <a:lvl1pPr>
              <a:defRPr/>
            </a:lvl1pPr>
          </a:lstStyle>
          <a:p>
            <a:r>
              <a:rPr lang="ru-RU">
                <a:solidFill>
                  <a:srgbClr val="000000"/>
                </a:solidFill>
              </a:rPr>
              <a:t>Введение в алгоритмы биоинформатики</a:t>
            </a:r>
          </a:p>
        </p:txBody>
      </p:sp>
      <p:sp>
        <p:nvSpPr>
          <p:cNvPr id="10" name="Номер слайда 5"/>
          <p:cNvSpPr>
            <a:spLocks noGrp="1"/>
          </p:cNvSpPr>
          <p:nvPr>
            <p:ph type="sldNum" sz="quarter" idx="12"/>
          </p:nvPr>
        </p:nvSpPr>
        <p:spPr/>
        <p:txBody>
          <a:bodyPr/>
          <a:lstStyle>
            <a:lvl1pPr>
              <a:defRPr/>
            </a:lvl1pPr>
          </a:lstStyle>
          <a:p>
            <a:fld id="{903B4427-6696-4A09-B791-98CB6266C507}" type="slidenum">
              <a:rPr lang="ru-RU" smtClean="0">
                <a:solidFill>
                  <a:srgbClr val="000000"/>
                </a:solidFill>
              </a:rPr>
              <a:pPr/>
              <a:t>‹#›</a:t>
            </a:fld>
            <a:endParaRPr lang="ru-RU">
              <a:solidFill>
                <a:srgbClr val="000000"/>
              </a:solidFill>
            </a:endParaRPr>
          </a:p>
        </p:txBody>
      </p:sp>
    </p:spTree>
    <p:extLst>
      <p:ext uri="{BB962C8B-B14F-4D97-AF65-F5344CB8AC3E}">
        <p14:creationId xmlns:p14="http://schemas.microsoft.com/office/powerpoint/2010/main" val="416623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8" name="Footer Placeholder 7"/>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9" name="Slide Number Placeholder 8"/>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98713151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r>
              <a:rPr lang="ru-RU">
                <a:solidFill>
                  <a:srgbClr val="000000"/>
                </a:solidFill>
              </a:rPr>
              <a:t>Нижний Новгород, 2015 г.</a:t>
            </a:r>
            <a:endParaRPr lang="ru-RU" dirty="0">
              <a:solidFill>
                <a:srgbClr val="000000"/>
              </a:solidFill>
            </a:endParaRPr>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ru-RU">
                <a:solidFill>
                  <a:srgbClr val="000000"/>
                </a:solidFill>
              </a:rPr>
              <a:t>Введение в алгоритмы биоинформатики</a:t>
            </a:r>
            <a:endParaRPr lang="ru-RU" dirty="0">
              <a:solidFill>
                <a:srgbClr val="000000"/>
              </a:solidFill>
            </a:endParaRP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25588139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6" name="Footer Placeholder 5"/>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7" name="Slide Number Placeholder 6"/>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257996385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8" name="Footer Placeholder 7"/>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9" name="Slide Number Placeholder 8"/>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170387858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r>
              <a:rPr lang="ru-RU">
                <a:solidFill>
                  <a:srgbClr val="000000"/>
                </a:solidFill>
              </a:rPr>
              <a:t>Нижний Новгород, 2015 г.</a:t>
            </a:r>
            <a:endParaRPr lang="ru-RU" dirty="0">
              <a:solidFill>
                <a:srgbClr val="000000"/>
              </a:solidFill>
            </a:endParaRPr>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ru-RU">
                <a:solidFill>
                  <a:srgbClr val="000000"/>
                </a:solidFill>
              </a:rPr>
              <a:t>Введение в алгоритмы биоинформатики</a:t>
            </a:r>
            <a:endParaRPr lang="ru-RU" dirty="0">
              <a:solidFill>
                <a:srgbClr val="000000"/>
              </a:solidFill>
            </a:endParaRPr>
          </a:p>
        </p:txBody>
      </p:sp>
      <p:sp>
        <p:nvSpPr>
          <p:cNvPr id="5" name="Slide Number Placeholder 4"/>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137555062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3" name="Footer Placeholder 2"/>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4" name="Slide Number Placeholder 3"/>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286224261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10" name="Footer Placeholder 9"/>
          <p:cNvSpPr>
            <a:spLocks noGrp="1"/>
          </p:cNvSpPr>
          <p:nvPr>
            <p:ph type="ftr" sz="quarter" idx="11"/>
          </p:nvPr>
        </p:nvSpPr>
        <p:spPr/>
        <p:txBody>
          <a:bodyPr/>
          <a:lstStyle/>
          <a:p>
            <a:r>
              <a:rPr lang="ru-RU">
                <a:solidFill>
                  <a:srgbClr val="000000"/>
                </a:solidFill>
              </a:rPr>
              <a:t>Введение в алгоритмы биоинформатики</a:t>
            </a:r>
            <a:endParaRPr lang="ru-RU" dirty="0">
              <a:solidFill>
                <a:srgbClr val="000000"/>
              </a:solidFill>
            </a:endParaRPr>
          </a:p>
        </p:txBody>
      </p:sp>
      <p:sp>
        <p:nvSpPr>
          <p:cNvPr id="11" name="Slide Number Placeholder 10"/>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291816593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r>
              <a:rPr lang="ru-RU">
                <a:solidFill>
                  <a:srgbClr val="000000"/>
                </a:solidFill>
              </a:rPr>
              <a:t>Нижний Новгород, 2015 г.</a:t>
            </a:r>
            <a:endParaRPr lang="ru-RU" dirty="0">
              <a:solidFill>
                <a:srgbClr val="000000"/>
              </a:solidFill>
            </a:endParaRPr>
          </a:p>
        </p:txBody>
      </p:sp>
      <p:sp>
        <p:nvSpPr>
          <p:cNvPr id="10" name="Slide Number Placeholder 9"/>
          <p:cNvSpPr>
            <a:spLocks noGrp="1"/>
          </p:cNvSpPr>
          <p:nvPr>
            <p:ph type="sldNum" sz="quarter" idx="12"/>
          </p:nvPr>
        </p:nvSpPr>
        <p:spPr/>
        <p:txBody>
          <a:body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236017116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r>
              <a:rPr lang="ru-RU">
                <a:solidFill>
                  <a:srgbClr val="000000"/>
                </a:solidFill>
              </a:rPr>
              <a:t>Нижний Новгород, 2015 г.</a:t>
            </a:r>
            <a:endParaRPr lang="ru-RU" dirty="0">
              <a:solidFill>
                <a:srgbClr val="000000"/>
              </a:solidFill>
            </a:endParaRPr>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ru-RU">
                <a:solidFill>
                  <a:srgbClr val="000000"/>
                </a:solidFill>
              </a:rPr>
              <a:t>Введение в алгоритмы биоинформатики</a:t>
            </a:r>
            <a:endParaRPr lang="ru-RU" dirty="0">
              <a:solidFill>
                <a:srgbClr val="000000"/>
              </a:solidFill>
            </a:endParaRP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903B4427-6696-4A09-B791-98CB6266C507}" type="slidenum">
              <a:rPr lang="ru-RU" smtClean="0">
                <a:solidFill>
                  <a:srgbClr val="000000"/>
                </a:solidFill>
              </a:rPr>
              <a:pPr/>
              <a:t>‹#›</a:t>
            </a:fld>
            <a:endParaRPr lang="ru-RU" dirty="0">
              <a:solidFill>
                <a:srgbClr val="000000"/>
              </a:solidFill>
            </a:endParaRPr>
          </a:p>
        </p:txBody>
      </p:sp>
    </p:spTree>
    <p:extLst>
      <p:ext uri="{BB962C8B-B14F-4D97-AF65-F5344CB8AC3E}">
        <p14:creationId xmlns:p14="http://schemas.microsoft.com/office/powerpoint/2010/main" val="315882001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673" r:id="rId12"/>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4313"/>
            <a:ext cx="9144000" cy="40782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Rectangle 2"/>
          <p:cNvSpPr>
            <a:spLocks noChangeArrowheads="1"/>
          </p:cNvSpPr>
          <p:nvPr/>
        </p:nvSpPr>
        <p:spPr bwMode="auto">
          <a:xfrm>
            <a:off x="468313" y="2605088"/>
            <a:ext cx="8223250"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ru-RU" altLang="en-US" sz="5400">
                <a:latin typeface="Calibri" panose="020F0502020204030204" pitchFamily="34" charset="0"/>
                <a:cs typeface="Calibri" panose="020F0502020204030204" pitchFamily="34" charset="0"/>
              </a:rPr>
              <a:t>Заголовок</a:t>
            </a:r>
          </a:p>
        </p:txBody>
      </p:sp>
      <p:sp>
        <p:nvSpPr>
          <p:cNvPr id="3075" name="Rectangle 3"/>
          <p:cNvSpPr>
            <a:spLocks noChangeArrowheads="1"/>
          </p:cNvSpPr>
          <p:nvPr/>
        </p:nvSpPr>
        <p:spPr bwMode="auto">
          <a:xfrm>
            <a:off x="468313" y="3648075"/>
            <a:ext cx="822325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ru-RU" altLang="en-US" sz="3600">
                <a:latin typeface="Calibri" panose="020F0502020204030204" pitchFamily="34" charset="0"/>
                <a:cs typeface="Calibri" panose="020F0502020204030204" pitchFamily="34" charset="0"/>
              </a:rPr>
              <a:t>Подзаголовок презентации</a:t>
            </a:r>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t="3571" b="3571"/>
          <a:stretch>
            <a:fillRect/>
          </a:stretch>
        </p:blipFill>
        <p:spPr bwMode="auto">
          <a:xfrm>
            <a:off x="0" y="1484313"/>
            <a:ext cx="9144000" cy="4078287"/>
          </a:xfrm>
          <a:prstGeom prst="rect">
            <a:avLst/>
          </a:prstGeom>
          <a:noFill/>
          <a:ln>
            <a:noFill/>
          </a:ln>
          <a:effectLst/>
          <a:extLst>
            <a:ext uri="{909E8E84-426E-40DD-AFC4-6F175D3DCCD1}">
              <a14:hiddenFill xmlns:a14="http://schemas.microsoft.com/office/drawing/2010/main">
                <a:blipFill dpi="0" rotWithShape="0">
                  <a:blip/>
                  <a:srcRect t="3571" b="3571"/>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Rectangle 5"/>
          <p:cNvSpPr>
            <a:spLocks noChangeArrowheads="1"/>
          </p:cNvSpPr>
          <p:nvPr/>
        </p:nvSpPr>
        <p:spPr bwMode="auto">
          <a:xfrm>
            <a:off x="468313" y="2605088"/>
            <a:ext cx="8223250"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15000"/>
              </a:lnSpc>
            </a:pPr>
            <a:r>
              <a:rPr lang="ru-RU" altLang="en-US" sz="3200" b="1">
                <a:cs typeface="Arial" panose="020B0604020202020204" pitchFamily="34" charset="0"/>
              </a:rPr>
              <a:t>Цифровая 3D-медицина</a:t>
            </a:r>
          </a:p>
          <a:p>
            <a:pPr algn="ctr">
              <a:lnSpc>
                <a:spcPct val="100000"/>
              </a:lnSpc>
            </a:pPr>
            <a:endParaRPr lang="ru-RU" altLang="en-US" sz="1400">
              <a:cs typeface="Arial" panose="020B0604020202020204" pitchFamily="34" charset="0"/>
            </a:endParaRPr>
          </a:p>
        </p:txBody>
      </p:sp>
      <p:sp>
        <p:nvSpPr>
          <p:cNvPr id="3078" name="Rectangle 6"/>
          <p:cNvSpPr>
            <a:spLocks noChangeArrowheads="1"/>
          </p:cNvSpPr>
          <p:nvPr/>
        </p:nvSpPr>
        <p:spPr bwMode="auto">
          <a:xfrm>
            <a:off x="468313" y="3648075"/>
            <a:ext cx="822325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pPr>
            <a:r>
              <a:rPr lang="ru-RU" altLang="en-US">
                <a:cs typeface="Arial" panose="020B0604020202020204" pitchFamily="34" charset="0"/>
              </a:rPr>
              <a:t>Результаты в области компьютерной графики и геометрического моделирования</a:t>
            </a:r>
          </a:p>
        </p:txBody>
      </p:sp>
      <p:sp>
        <p:nvSpPr>
          <p:cNvPr id="3079" name="Rectangle 7"/>
          <p:cNvSpPr>
            <a:spLocks noChangeArrowheads="1"/>
          </p:cNvSpPr>
          <p:nvPr/>
        </p:nvSpPr>
        <p:spPr bwMode="auto">
          <a:xfrm>
            <a:off x="0" y="5029200"/>
            <a:ext cx="9144000" cy="1828800"/>
          </a:xfrm>
          <a:prstGeom prst="rect">
            <a:avLst/>
          </a:prstGeom>
          <a:solidFill>
            <a:srgbClr val="0064A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0" name="Rectangle 8"/>
          <p:cNvSpPr>
            <a:spLocks noChangeArrowheads="1"/>
          </p:cNvSpPr>
          <p:nvPr/>
        </p:nvSpPr>
        <p:spPr bwMode="auto">
          <a:xfrm>
            <a:off x="0" y="0"/>
            <a:ext cx="9144000" cy="1185863"/>
          </a:xfrm>
          <a:prstGeom prst="rect">
            <a:avLst/>
          </a:prstGeom>
          <a:solidFill>
            <a:srgbClr val="0064A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1" name="Rectangle 9"/>
          <p:cNvSpPr>
            <a:spLocks noChangeArrowheads="1"/>
          </p:cNvSpPr>
          <p:nvPr/>
        </p:nvSpPr>
        <p:spPr bwMode="auto">
          <a:xfrm>
            <a:off x="0" y="1173163"/>
            <a:ext cx="9144000" cy="4389437"/>
          </a:xfrm>
          <a:prstGeom prst="rect">
            <a:avLst/>
          </a:prstGeom>
          <a:solidFill>
            <a:srgbClr val="1381C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2" name="Rectangle 10"/>
          <p:cNvSpPr>
            <a:spLocks noChangeArrowheads="1"/>
          </p:cNvSpPr>
          <p:nvPr/>
        </p:nvSpPr>
        <p:spPr bwMode="auto">
          <a:xfrm>
            <a:off x="460375" y="2052638"/>
            <a:ext cx="8223250"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pPr algn="ctr">
              <a:lnSpc>
                <a:spcPct val="115000"/>
              </a:lnSpc>
            </a:pPr>
            <a:r>
              <a:rPr lang="en-US" sz="4800" dirty="0">
                <a:solidFill>
                  <a:schemeClr val="bg1"/>
                </a:solidFill>
              </a:rPr>
              <a:t>Alignments </a:t>
            </a:r>
          </a:p>
          <a:p>
            <a:pPr algn="ctr">
              <a:lnSpc>
                <a:spcPct val="115000"/>
              </a:lnSpc>
            </a:pPr>
            <a:r>
              <a:rPr lang="en-US" sz="4800" dirty="0">
                <a:solidFill>
                  <a:schemeClr val="bg1"/>
                </a:solidFill>
              </a:rPr>
              <a:t>(Dynamic Programming)</a:t>
            </a:r>
          </a:p>
        </p:txBody>
      </p:sp>
      <p:pic>
        <p:nvPicPr>
          <p:cNvPr id="308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138" y="269875"/>
            <a:ext cx="2174875"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016652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Глобальное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10</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79512" y="843578"/>
            <a:ext cx="7776864" cy="5613857"/>
          </a:xfrm>
          <a:prstGeom prst="rect">
            <a:avLst/>
          </a:prstGeom>
        </p:spPr>
      </p:pic>
    </p:spTree>
    <p:extLst>
      <p:ext uri="{BB962C8B-B14F-4D97-AF65-F5344CB8AC3E}">
        <p14:creationId xmlns:p14="http://schemas.microsoft.com/office/powerpoint/2010/main" val="165396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err="1"/>
              <a:t>гомеодомен</a:t>
            </a:r>
            <a:endParaRPr lang="ru-RU" sz="3200" dirty="0"/>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11</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53752" y="1340768"/>
            <a:ext cx="9036496" cy="2585323"/>
          </a:xfrm>
          <a:prstGeom prst="rect">
            <a:avLst/>
          </a:prstGeom>
        </p:spPr>
        <p:txBody>
          <a:bodyPr wrap="square">
            <a:spAutoFit/>
          </a:bodyPr>
          <a:lstStyle/>
          <a:p>
            <a:pPr marL="285750" indent="-285750">
              <a:buFont typeface="Arial" panose="020B0604020202020204" pitchFamily="34" charset="0"/>
              <a:buChar char="•"/>
            </a:pPr>
            <a:r>
              <a:rPr lang="ru-RU" dirty="0"/>
              <a:t>Анализ </a:t>
            </a:r>
            <a:r>
              <a:rPr lang="ru-RU" dirty="0" err="1"/>
              <a:t>гомеобоксных</a:t>
            </a:r>
            <a:r>
              <a:rPr lang="ru-RU" dirty="0"/>
              <a:t> генов является примером задачи, для которой глобальное выравнивание может не выявить биологически значимых сходств. </a:t>
            </a:r>
          </a:p>
          <a:p>
            <a:pPr marL="285750" indent="-285750">
              <a:buFont typeface="Arial" panose="020B0604020202020204" pitchFamily="34" charset="0"/>
              <a:buChar char="•"/>
            </a:pPr>
            <a:r>
              <a:rPr lang="ru-RU" dirty="0"/>
              <a:t>Эти гены регулируют эмбриональное развитие и присутствуют в большом разнообразии видов, от мух до людей. </a:t>
            </a:r>
          </a:p>
          <a:p>
            <a:pPr marL="285750" indent="-285750">
              <a:buFont typeface="Arial" panose="020B0604020202020204" pitchFamily="34" charset="0"/>
              <a:buChar char="•"/>
            </a:pPr>
            <a:r>
              <a:rPr lang="ru-RU" dirty="0" err="1"/>
              <a:t>Гомеобоксные</a:t>
            </a:r>
            <a:r>
              <a:rPr lang="ru-RU" dirty="0"/>
              <a:t> гены длинны, они сильно различаются между видами, но существуют последовательности из примерно 60 аминокислот в каждом гене, называемые </a:t>
            </a:r>
            <a:r>
              <a:rPr lang="ru-RU" dirty="0" err="1"/>
              <a:t>гомеодоменом</a:t>
            </a:r>
            <a:r>
              <a:rPr lang="ru-RU" dirty="0"/>
              <a:t>, которые очень консервативны. </a:t>
            </a:r>
          </a:p>
          <a:p>
            <a:endParaRPr lang="ru-RU" dirty="0"/>
          </a:p>
          <a:p>
            <a:r>
              <a:rPr lang="ru-RU" dirty="0"/>
              <a:t>Рассмотрим мышиный и человеческий </a:t>
            </a:r>
            <a:r>
              <a:rPr lang="ru-RU" dirty="0" err="1"/>
              <a:t>гомеодомены</a:t>
            </a:r>
            <a:r>
              <a:rPr lang="ru-RU" dirty="0"/>
              <a:t>:</a:t>
            </a:r>
            <a:endParaRPr lang="en-US" dirty="0"/>
          </a:p>
        </p:txBody>
      </p:sp>
      <p:pic>
        <p:nvPicPr>
          <p:cNvPr id="6" name="Picture 5"/>
          <p:cNvPicPr>
            <a:picLocks noChangeAspect="1"/>
          </p:cNvPicPr>
          <p:nvPr/>
        </p:nvPicPr>
        <p:blipFill>
          <a:blip r:embed="rId3"/>
          <a:stretch>
            <a:fillRect/>
          </a:stretch>
        </p:blipFill>
        <p:spPr>
          <a:xfrm>
            <a:off x="611560" y="4248312"/>
            <a:ext cx="8319370" cy="1199451"/>
          </a:xfrm>
          <a:prstGeom prst="rect">
            <a:avLst/>
          </a:prstGeom>
        </p:spPr>
      </p:pic>
    </p:spTree>
    <p:extLst>
      <p:ext uri="{BB962C8B-B14F-4D97-AF65-F5344CB8AC3E}">
        <p14:creationId xmlns:p14="http://schemas.microsoft.com/office/powerpoint/2010/main" val="170443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err="1"/>
              <a:t>гомеодомен</a:t>
            </a:r>
            <a:endParaRPr lang="ru-RU" sz="3200" dirty="0"/>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12</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9036496" cy="6463308"/>
          </a:xfrm>
          <a:prstGeom prst="rect">
            <a:avLst/>
          </a:prstGeom>
        </p:spPr>
        <p:txBody>
          <a:bodyPr wrap="square">
            <a:spAutoFit/>
          </a:bodyPr>
          <a:lstStyle/>
          <a:p>
            <a:pPr marL="285750" indent="-285750">
              <a:buFont typeface="Arial" panose="020B0604020202020204" pitchFamily="34" charset="0"/>
              <a:buChar char="•"/>
            </a:pPr>
            <a:r>
              <a:rPr lang="ru-RU" dirty="0"/>
              <a:t>Как найти этот консервативный сегмент в гораздо более длинных генах и игнорировать остальные области, которые мало похожи. </a:t>
            </a:r>
          </a:p>
          <a:p>
            <a:pPr marL="285750" indent="-285750">
              <a:buFont typeface="Arial" panose="020B0604020202020204" pitchFamily="34" charset="0"/>
              <a:buChar char="•"/>
            </a:pPr>
            <a:r>
              <a:rPr lang="ru-RU" dirty="0"/>
              <a:t>Глобальное выравнивание ищет сходство между двумя строками по всей их длине; однако при поиске </a:t>
            </a:r>
            <a:r>
              <a:rPr lang="ru-RU" dirty="0" err="1"/>
              <a:t>гомеодоменов</a:t>
            </a:r>
            <a:r>
              <a:rPr lang="ru-RU" dirty="0"/>
              <a:t> находятся более мелкие локальные области сходства и не выравнивают целые строки. </a:t>
            </a:r>
            <a:endParaRPr lang="en-US" dirty="0"/>
          </a:p>
          <a:p>
            <a:pPr marL="285750" indent="-285750">
              <a:buFont typeface="Arial" panose="020B0604020202020204" pitchFamily="34" charset="0"/>
              <a:buChar char="•"/>
            </a:pPr>
            <a:endParaRPr lang="en-US" dirty="0"/>
          </a:p>
          <a:p>
            <a:r>
              <a:rPr lang="ru-RU" dirty="0"/>
              <a:t>Например, глобальное выравнивание между двумя последовательностями ниже имеет 22 совпадения, 18 индексов и 2 промаха, что приводит к результату 22 - 18 - 2 = 2 (если </a:t>
            </a:r>
            <a:r>
              <a:rPr lang="ru-RU" i="1" dirty="0"/>
              <a:t>σ</a:t>
            </a:r>
            <a:r>
              <a:rPr lang="ru-RU" dirty="0"/>
              <a:t> = </a:t>
            </a:r>
            <a:r>
              <a:rPr lang="ru-RU" i="1" dirty="0"/>
              <a:t>μ</a:t>
            </a:r>
            <a:r>
              <a:rPr lang="ru-RU" dirty="0"/>
              <a:t> = 1).</a:t>
            </a:r>
            <a:endParaRPr lang="en-US" dirty="0"/>
          </a:p>
          <a:p>
            <a:endParaRPr lang="en-US" dirty="0"/>
          </a:p>
          <a:p>
            <a:endParaRPr lang="en-US" dirty="0"/>
          </a:p>
          <a:p>
            <a:endParaRPr lang="en-US" dirty="0"/>
          </a:p>
          <a:p>
            <a:r>
              <a:rPr lang="ru-RU" dirty="0"/>
              <a:t>Однако эти последовательности могут быть выровнены по-разному (с 17 совпадениями и 32 </a:t>
            </a:r>
            <a:r>
              <a:rPr lang="ru-RU" dirty="0" err="1"/>
              <a:t>инделями</a:t>
            </a:r>
            <a:r>
              <a:rPr lang="ru-RU" dirty="0"/>
              <a:t>) на основе </a:t>
            </a:r>
            <a:r>
              <a:rPr lang="ru-RU" dirty="0" err="1"/>
              <a:t>высококонсервативного</a:t>
            </a:r>
            <a:r>
              <a:rPr lang="ru-RU" dirty="0"/>
              <a:t> интервала, представленного подстроками CAGTCTATGTCAG и CAGTTATGTTCAG:</a:t>
            </a:r>
            <a:endParaRPr lang="en-US" dirty="0"/>
          </a:p>
          <a:p>
            <a:endParaRPr lang="en-US" dirty="0"/>
          </a:p>
          <a:p>
            <a:endParaRPr lang="en-US" dirty="0"/>
          </a:p>
          <a:p>
            <a:endParaRPr lang="en-US" dirty="0"/>
          </a:p>
          <a:p>
            <a:endParaRPr lang="en-US" dirty="0"/>
          </a:p>
          <a:p>
            <a:r>
              <a:rPr lang="ru-RU" dirty="0"/>
              <a:t>У этого выравнивания меньше совпадений и более низкая оценка 17 - 32 = -15, хотя консервативная область выравнивания дает оценку 12 - 2 = 10.</a:t>
            </a:r>
            <a:endParaRPr lang="en-US" dirty="0"/>
          </a:p>
          <a:p>
            <a:endParaRPr lang="en-US" dirty="0"/>
          </a:p>
          <a:p>
            <a:endParaRPr lang="en-US" dirty="0"/>
          </a:p>
        </p:txBody>
      </p:sp>
      <p:sp>
        <p:nvSpPr>
          <p:cNvPr id="11" name="Rectangle 10"/>
          <p:cNvSpPr/>
          <p:nvPr/>
        </p:nvSpPr>
        <p:spPr>
          <a:xfrm>
            <a:off x="1772815" y="3269682"/>
            <a:ext cx="5454352" cy="729430"/>
          </a:xfrm>
          <a:prstGeom prst="rect">
            <a:avLst/>
          </a:prstGeom>
        </p:spPr>
        <p:txBody>
          <a:bodyPr wrap="square">
            <a:spAutoFit/>
          </a:bodyPr>
          <a:lstStyle/>
          <a:p>
            <a:pPr algn="just">
              <a:lnSpc>
                <a:spcPct val="115000"/>
              </a:lnSpc>
              <a:spcAft>
                <a:spcPts val="600"/>
              </a:spcAft>
            </a:pPr>
            <a:r>
              <a:rPr lang="ru-RU" b="1" dirty="0">
                <a:solidFill>
                  <a:srgbClr val="DC143C"/>
                </a:solidFill>
                <a:latin typeface="Consolas" panose="020B0609020204030204" pitchFamily="49" charset="0"/>
                <a:ea typeface="Times New Roman" panose="02020603050405020304" pitchFamily="18" charset="0"/>
              </a:rPr>
              <a:t>GCC</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-A</a:t>
            </a:r>
            <a:r>
              <a:rPr lang="ru-RU" b="1" dirty="0">
                <a:solidFill>
                  <a:srgbClr val="DC143C"/>
                </a:solidFill>
                <a:latin typeface="Consolas" panose="020B0609020204030204" pitchFamily="49" charset="0"/>
                <a:ea typeface="Times New Roman" panose="02020603050405020304" pitchFamily="18" charset="0"/>
              </a:rPr>
              <a:t>GTC</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CAG</a:t>
            </a:r>
            <a:r>
              <a:rPr lang="ru-RU" dirty="0">
                <a:solidFill>
                  <a:srgbClr val="000000"/>
                </a:solidFill>
                <a:latin typeface="Consolas" panose="020B0609020204030204" pitchFamily="49" charset="0"/>
                <a:ea typeface="Times New Roman" panose="02020603050405020304" pitchFamily="18" charset="0"/>
              </a:rPr>
              <a:t>GGGG</a:t>
            </a:r>
            <a:r>
              <a:rPr lang="ru-RU" b="1" dirty="0">
                <a:solidFill>
                  <a:srgbClr val="DC143C"/>
                </a:solidFill>
                <a:latin typeface="Consolas" panose="020B0609020204030204" pitchFamily="49" charset="0"/>
                <a:ea typeface="Times New Roman" panose="02020603050405020304" pitchFamily="18" charset="0"/>
              </a:rPr>
              <a:t>CA</a:t>
            </a:r>
            <a:r>
              <a:rPr lang="ru-RU" dirty="0">
                <a:solidFill>
                  <a:srgbClr val="000000"/>
                </a:solidFill>
                <a:latin typeface="Consolas" panose="020B0609020204030204" pitchFamily="49" charset="0"/>
                <a:ea typeface="Times New Roman" panose="02020603050405020304" pitchFamily="18" charset="0"/>
              </a:rPr>
              <a:t>C</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CA</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CA</a:t>
            </a:r>
            <a:r>
              <a:rPr lang="ru-RU" dirty="0">
                <a:solidFill>
                  <a:srgbClr val="000000"/>
                </a:solidFill>
                <a:latin typeface="Consolas" panose="020B0609020204030204" pitchFamily="49" charset="0"/>
                <a:ea typeface="Times New Roman" panose="02020603050405020304" pitchFamily="18" charset="0"/>
              </a:rPr>
              <a:t>C</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a:t>
            </a:r>
            <a:br>
              <a:rPr lang="ru-RU" dirty="0">
                <a:solidFill>
                  <a:srgbClr val="000000"/>
                </a:solidFill>
                <a:latin typeface="Consolas" panose="020B0609020204030204" pitchFamily="49" charset="0"/>
                <a:ea typeface="Times New Roman" panose="02020603050405020304" pitchFamily="18" charset="0"/>
              </a:rPr>
            </a:br>
            <a:r>
              <a:rPr lang="ru-RU" b="1" dirty="0">
                <a:solidFill>
                  <a:srgbClr val="DC143C"/>
                </a:solidFill>
                <a:latin typeface="Consolas" panose="020B0609020204030204" pitchFamily="49" charset="0"/>
                <a:ea typeface="Times New Roman" panose="02020603050405020304" pitchFamily="18" charset="0"/>
              </a:rPr>
              <a:t>GCC</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C-</a:t>
            </a:r>
            <a:r>
              <a:rPr lang="ru-RU" b="1" dirty="0">
                <a:solidFill>
                  <a:srgbClr val="DC143C"/>
                </a:solidFill>
                <a:latin typeface="Consolas" panose="020B0609020204030204" pitchFamily="49" charset="0"/>
                <a:ea typeface="Times New Roman" panose="02020603050405020304" pitchFamily="18" charset="0"/>
              </a:rPr>
              <a:t>GTC</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T</a:t>
            </a:r>
            <a:r>
              <a:rPr lang="ru-RU" b="1" dirty="0">
                <a:solidFill>
                  <a:srgbClr val="DC143C"/>
                </a:solidFill>
                <a:latin typeface="Consolas" panose="020B0609020204030204" pitchFamily="49" charset="0"/>
                <a:ea typeface="Times New Roman" panose="02020603050405020304" pitchFamily="18" charset="0"/>
              </a:rPr>
              <a:t>CAG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TT</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T</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a:t>
            </a:r>
            <a:r>
              <a:rPr lang="ru-RU" dirty="0">
                <a:solidFill>
                  <a:srgbClr val="000000"/>
                </a:solidFill>
                <a:latin typeface="Consolas" panose="020B0609020204030204" pitchFamily="49" charset="0"/>
                <a:ea typeface="Times New Roman" panose="02020603050405020304" pitchFamily="18" charset="0"/>
              </a:rPr>
              <a:t>G</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T</a:t>
            </a:r>
            <a:endParaRPr lang="en-US" dirty="0">
              <a:latin typeface="Times New Roman" panose="02020603050405020304" pitchFamily="18" charset="0"/>
              <a:ea typeface="Times New Roman" panose="02020603050405020304" pitchFamily="18" charset="0"/>
            </a:endParaRPr>
          </a:p>
        </p:txBody>
      </p:sp>
      <p:sp>
        <p:nvSpPr>
          <p:cNvPr id="13" name="Rectangle 12"/>
          <p:cNvSpPr/>
          <p:nvPr/>
        </p:nvSpPr>
        <p:spPr>
          <a:xfrm>
            <a:off x="1403648" y="5075832"/>
            <a:ext cx="6336704" cy="729430"/>
          </a:xfrm>
          <a:prstGeom prst="rect">
            <a:avLst/>
          </a:prstGeom>
        </p:spPr>
        <p:txBody>
          <a:bodyPr wrap="square">
            <a:spAutoFit/>
          </a:bodyPr>
          <a:lstStyle/>
          <a:p>
            <a:pPr>
              <a:lnSpc>
                <a:spcPct val="115000"/>
              </a:lnSpc>
              <a:spcAft>
                <a:spcPts val="600"/>
              </a:spcAft>
            </a:pP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CAGT</a:t>
            </a:r>
            <a:r>
              <a:rPr lang="ru-RU" dirty="0">
                <a:solidFill>
                  <a:srgbClr val="000000"/>
                </a:solidFill>
                <a:latin typeface="Consolas" panose="020B0609020204030204" pitchFamily="49" charset="0"/>
                <a:ea typeface="Times New Roman" panose="02020603050405020304" pitchFamily="18" charset="0"/>
              </a:rPr>
              <a:t>C</a:t>
            </a:r>
            <a:r>
              <a:rPr lang="ru-RU" b="1" dirty="0">
                <a:solidFill>
                  <a:srgbClr val="DC143C"/>
                </a:solidFill>
                <a:latin typeface="Consolas" panose="020B0609020204030204" pitchFamily="49" charset="0"/>
                <a:ea typeface="Times New Roman" panose="02020603050405020304" pitchFamily="18" charset="0"/>
              </a:rPr>
              <a:t>TATG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TCAG</a:t>
            </a:r>
            <a:r>
              <a:rPr lang="ru-RU" dirty="0">
                <a:solidFill>
                  <a:srgbClr val="000000"/>
                </a:solidFill>
                <a:latin typeface="Consolas" panose="020B0609020204030204" pitchFamily="49" charset="0"/>
                <a:ea typeface="Times New Roman" panose="02020603050405020304" pitchFamily="18" charset="0"/>
              </a:rPr>
              <a:t>GGGGC</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CGAGCA</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GCACA</a:t>
            </a:r>
            <a:br>
              <a:rPr lang="ru-RU" dirty="0">
                <a:solidFill>
                  <a:srgbClr val="000000"/>
                </a:solidFill>
                <a:latin typeface="Consolas" panose="020B0609020204030204" pitchFamily="49" charset="0"/>
                <a:ea typeface="Times New Roman" panose="02020603050405020304" pitchFamily="18" charset="0"/>
              </a:rPr>
            </a:br>
            <a:r>
              <a:rPr lang="ru-RU" dirty="0">
                <a:solidFill>
                  <a:srgbClr val="000000"/>
                </a:solidFill>
                <a:latin typeface="Consolas" panose="020B0609020204030204" pitchFamily="49" charset="0"/>
                <a:ea typeface="Times New Roman" panose="02020603050405020304" pitchFamily="18" charset="0"/>
              </a:rPr>
              <a:t>GCC</a:t>
            </a:r>
            <a:r>
              <a:rPr lang="ru-RU" b="1" dirty="0">
                <a:solidFill>
                  <a:srgbClr val="DC143C"/>
                </a:solidFill>
                <a:latin typeface="Consolas" panose="020B0609020204030204" pitchFamily="49" charset="0"/>
                <a:ea typeface="Times New Roman" panose="02020603050405020304" pitchFamily="18" charset="0"/>
              </a:rPr>
              <a:t>G</a:t>
            </a:r>
            <a:r>
              <a:rPr lang="ru-RU" dirty="0">
                <a:solidFill>
                  <a:srgbClr val="000000"/>
                </a:solidFill>
                <a:latin typeface="Consolas" panose="020B0609020204030204" pitchFamily="49" charset="0"/>
                <a:ea typeface="Times New Roman" panose="02020603050405020304" pitchFamily="18" charset="0"/>
              </a:rPr>
              <a:t>CCGT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GTTTT</a:t>
            </a:r>
            <a:r>
              <a:rPr lang="ru-RU" b="1" dirty="0">
                <a:solidFill>
                  <a:srgbClr val="DC143C"/>
                </a:solidFill>
                <a:latin typeface="Consolas" panose="020B0609020204030204" pitchFamily="49" charset="0"/>
                <a:ea typeface="Times New Roman" panose="02020603050405020304" pitchFamily="18" charset="0"/>
              </a:rPr>
              <a:t>C</a:t>
            </a:r>
            <a:r>
              <a:rPr lang="ru-RU" dirty="0">
                <a:solidFill>
                  <a:srgbClr val="000000"/>
                </a:solidFill>
                <a:latin typeface="Consolas" panose="020B0609020204030204" pitchFamily="49" charset="0"/>
                <a:ea typeface="Times New Roman" panose="02020603050405020304" pitchFamily="18" charset="0"/>
              </a:rPr>
              <a:t>AG</a:t>
            </a:r>
            <a:r>
              <a:rPr lang="ru-RU" b="1" dirty="0">
                <a:solidFill>
                  <a:srgbClr val="DC143C"/>
                </a:solidFill>
                <a:latin typeface="Consolas" panose="020B0609020204030204" pitchFamily="49" charset="0"/>
                <a:ea typeface="Times New Roman" panose="02020603050405020304" pitchFamily="18" charset="0"/>
              </a:rPr>
              <a:t>CAGT</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TATG</a:t>
            </a:r>
            <a:r>
              <a:rPr lang="ru-RU" dirty="0">
                <a:solidFill>
                  <a:srgbClr val="000000"/>
                </a:solidFill>
                <a:latin typeface="Consolas" panose="020B0609020204030204" pitchFamily="49" charset="0"/>
                <a:ea typeface="Times New Roman" panose="02020603050405020304" pitchFamily="18" charset="0"/>
              </a:rPr>
              <a:t>T</a:t>
            </a:r>
            <a:r>
              <a:rPr lang="ru-RU" b="1" dirty="0">
                <a:solidFill>
                  <a:srgbClr val="DC143C"/>
                </a:solidFill>
                <a:latin typeface="Consolas" panose="020B0609020204030204" pitchFamily="49" charset="0"/>
                <a:ea typeface="Times New Roman" panose="02020603050405020304" pitchFamily="18" charset="0"/>
              </a:rPr>
              <a:t>TCAG</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A</a:t>
            </a:r>
            <a:r>
              <a:rPr lang="ru-RU" dirty="0">
                <a:solidFill>
                  <a:srgbClr val="000000"/>
                </a:solidFill>
                <a:latin typeface="Consolas" panose="020B0609020204030204" pitchFamily="49" charset="0"/>
                <a:ea typeface="Times New Roman" panose="02020603050405020304" pitchFamily="18" charset="0"/>
              </a:rPr>
              <a:t>------</a:t>
            </a:r>
            <a:r>
              <a:rPr lang="ru-RU" b="1" dirty="0">
                <a:solidFill>
                  <a:srgbClr val="DC143C"/>
                </a:solidFill>
                <a:latin typeface="Consolas" panose="020B0609020204030204" pitchFamily="49" charset="0"/>
                <a:ea typeface="Times New Roman" panose="02020603050405020304" pitchFamily="18" charset="0"/>
              </a:rPr>
              <a:t>T</a:t>
            </a:r>
            <a:r>
              <a:rPr lang="ru-RU" dirty="0">
                <a:solidFill>
                  <a:srgbClr val="000000"/>
                </a:solidFill>
                <a:latin typeface="Consolas" panose="020B0609020204030204" pitchFamily="49"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652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Локальное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13</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3528392" cy="5355312"/>
          </a:xfrm>
          <a:prstGeom prst="rect">
            <a:avLst/>
          </a:prstGeom>
        </p:spPr>
        <p:txBody>
          <a:bodyPr wrap="square">
            <a:spAutoFit/>
          </a:bodyPr>
          <a:lstStyle/>
          <a:p>
            <a:pPr marL="285750" indent="-285750">
              <a:buFont typeface="Arial" panose="020B0604020202020204" pitchFamily="34" charset="0"/>
              <a:buChar char="•"/>
            </a:pPr>
            <a:r>
              <a:rPr lang="ru-RU" dirty="0"/>
              <a:t>Верхний путь, соответствующий второму выравниванию, проигрывает, потому что он содержит много сильно оштрафованных </a:t>
            </a:r>
            <a:r>
              <a:rPr lang="ru-RU" dirty="0" err="1"/>
              <a:t>инделей</a:t>
            </a:r>
            <a:r>
              <a:rPr lang="ru-RU" dirty="0"/>
              <a:t> по обе стороны от диагонали, соответствующих консервативному интервалу. </a:t>
            </a:r>
          </a:p>
          <a:p>
            <a:pPr marL="285750" indent="-285750">
              <a:buFont typeface="Arial" panose="020B0604020202020204" pitchFamily="34" charset="0"/>
              <a:buChar char="•"/>
            </a:pPr>
            <a:r>
              <a:rPr lang="ru-RU" dirty="0"/>
              <a:t>Глобальное выравнивание выводит биологически нерелевантный нижний путь. </a:t>
            </a:r>
          </a:p>
          <a:p>
            <a:pPr marL="285750" indent="-285750">
              <a:buFont typeface="Arial" panose="020B0604020202020204" pitchFamily="34" charset="0"/>
              <a:buChar char="•"/>
            </a:pPr>
            <a:r>
              <a:rPr lang="ru-RU" dirty="0"/>
              <a:t>Как можно исключить биологически несоответствующие выравнивания, когда присутствуют локальные сходства?</a:t>
            </a:r>
            <a:endParaRPr lang="en-US" dirty="0"/>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3923928" y="677666"/>
          <a:ext cx="5144359" cy="5328592"/>
        </p:xfrm>
        <a:graphic>
          <a:graphicData uri="http://schemas.openxmlformats.org/presentationml/2006/ole">
            <mc:AlternateContent xmlns:mc="http://schemas.openxmlformats.org/markup-compatibility/2006">
              <mc:Choice xmlns:v="urn:schemas-microsoft-com:vml" Requires="v">
                <p:oleObj spid="_x0000_s83978" name="Bitmap Image" r:id="rId4" imgW="5401429" imgH="5590476" progId="Paint.Picture">
                  <p:embed/>
                </p:oleObj>
              </mc:Choice>
              <mc:Fallback>
                <p:oleObj name="Bitmap Image" r:id="rId4" imgW="5401429" imgH="5590476" progId="Paint.Picture">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677666"/>
                        <a:ext cx="5144359" cy="5328592"/>
                      </a:xfrm>
                      <a:prstGeom prst="rect">
                        <a:avLst/>
                      </a:prstGeom>
                      <a:noFill/>
                    </p:spPr>
                  </p:pic>
                </p:oleObj>
              </mc:Fallback>
            </mc:AlternateContent>
          </a:graphicData>
        </a:graphic>
      </p:graphicFrame>
    </p:spTree>
    <p:extLst>
      <p:ext uri="{BB962C8B-B14F-4D97-AF65-F5344CB8AC3E}">
        <p14:creationId xmlns:p14="http://schemas.microsoft.com/office/powerpoint/2010/main" val="232562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Локальное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14</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8784976" cy="3970318"/>
          </a:xfrm>
          <a:prstGeom prst="rect">
            <a:avLst/>
          </a:prstGeom>
        </p:spPr>
        <p:txBody>
          <a:bodyPr wrap="square">
            <a:spAutoFit/>
          </a:bodyPr>
          <a:lstStyle/>
          <a:p>
            <a:pPr marL="285750" indent="-285750">
              <a:buFont typeface="Arial" panose="020B0604020202020204" pitchFamily="34" charset="0"/>
              <a:buChar char="•"/>
            </a:pPr>
            <a:r>
              <a:rPr lang="ru-RU" dirty="0"/>
              <a:t>Когда биологически значимые сходства присутствуют в некоторых частях последовательностей </a:t>
            </a:r>
            <a:r>
              <a:rPr lang="ru-RU" i="1" dirty="0"/>
              <a:t>v</a:t>
            </a:r>
            <a:r>
              <a:rPr lang="ru-RU" dirty="0"/>
              <a:t> и </a:t>
            </a:r>
            <a:r>
              <a:rPr lang="ru-RU" i="1" dirty="0"/>
              <a:t>w</a:t>
            </a:r>
            <a:r>
              <a:rPr lang="ru-RU" dirty="0"/>
              <a:t> и отсутствуют у других, биологи пытаются игнорировать глобальное выравнивание и вместо этого выравнивают подстроки </a:t>
            </a:r>
            <a:r>
              <a:rPr lang="ru-RU" i="1" dirty="0"/>
              <a:t>v</a:t>
            </a:r>
            <a:r>
              <a:rPr lang="ru-RU" dirty="0"/>
              <a:t> и </a:t>
            </a:r>
            <a:r>
              <a:rPr lang="ru-RU" i="1" dirty="0"/>
              <a:t>w</a:t>
            </a:r>
            <a:r>
              <a:rPr lang="ru-RU" dirty="0"/>
              <a:t>, что дает локальное выравнивание двух строк.</a:t>
            </a:r>
          </a:p>
          <a:p>
            <a:endParaRPr lang="ru-RU" dirty="0"/>
          </a:p>
          <a:p>
            <a:endParaRPr lang="ru-RU" dirty="0"/>
          </a:p>
          <a:p>
            <a:endParaRPr lang="ru-RU" dirty="0"/>
          </a:p>
          <a:p>
            <a:r>
              <a:rPr lang="ru-RU" dirty="0"/>
              <a:t>Прямой алгоритм решения проблемы локального выравнивания:</a:t>
            </a:r>
          </a:p>
          <a:p>
            <a:pPr marL="342900" indent="-342900">
              <a:buFont typeface="+mj-lt"/>
              <a:buAutoNum type="arabicPeriod"/>
            </a:pPr>
            <a:r>
              <a:rPr lang="ru-RU" dirty="0"/>
              <a:t>Найти самый длинный путь, соединяющий каждую пару узлов в графе выравнивания (а не только те, которые соединяют источник и сток, как в задаче поиска глобального выравнивания)</a:t>
            </a:r>
          </a:p>
          <a:p>
            <a:pPr marL="342900" indent="-342900">
              <a:buFont typeface="+mj-lt"/>
              <a:buAutoNum type="arabicPeriod"/>
            </a:pPr>
            <a:r>
              <a:rPr lang="ru-RU" dirty="0"/>
              <a:t>Выбрать путь с максимальным весом по всем этим самым длинным путям.</a:t>
            </a:r>
          </a:p>
          <a:p>
            <a:endParaRPr lang="en-US" dirty="0"/>
          </a:p>
          <a:p>
            <a:pPr marL="285750" indent="-285750">
              <a:buFont typeface="Arial" panose="020B0604020202020204" pitchFamily="34" charset="0"/>
              <a:buChar char="•"/>
            </a:pPr>
            <a:endParaRPr lang="en-US" dirty="0"/>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Rectangle 11"/>
          <p:cNvSpPr/>
          <p:nvPr/>
        </p:nvSpPr>
        <p:spPr>
          <a:xfrm>
            <a:off x="2339752" y="4837062"/>
            <a:ext cx="3888432" cy="369332"/>
          </a:xfrm>
          <a:prstGeom prst="rect">
            <a:avLst/>
          </a:prstGeom>
        </p:spPr>
        <p:txBody>
          <a:bodyPr wrap="square">
            <a:spAutoFit/>
          </a:bodyPr>
          <a:lstStyle/>
          <a:p>
            <a:r>
              <a:rPr lang="ru-RU" dirty="0"/>
              <a:t>Сложность такого алгоритма?</a:t>
            </a:r>
            <a:endParaRPr lang="en-US" dirty="0"/>
          </a:p>
        </p:txBody>
      </p:sp>
    </p:spTree>
    <p:extLst>
      <p:ext uri="{BB962C8B-B14F-4D97-AF65-F5344CB8AC3E}">
        <p14:creationId xmlns:p14="http://schemas.microsoft.com/office/powerpoint/2010/main" val="247417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Локальное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15</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4032448" cy="6247864"/>
          </a:xfrm>
          <a:prstGeom prst="rect">
            <a:avLst/>
          </a:prstGeom>
        </p:spPr>
        <p:txBody>
          <a:bodyPr wrap="square">
            <a:spAutoFit/>
          </a:bodyPr>
          <a:lstStyle/>
          <a:p>
            <a:pPr marL="285750" indent="-285750">
              <a:buFont typeface="Arial" panose="020B0604020202020204" pitchFamily="34" charset="0"/>
              <a:buChar char="•"/>
            </a:pPr>
            <a:r>
              <a:rPr lang="ru-RU" sz="1600" dirty="0"/>
              <a:t>Для более быстрого решения разрешим «бесплатную поездку» от источника (</a:t>
            </a:r>
            <a:r>
              <a:rPr lang="ru-RU" sz="1600" i="1" dirty="0"/>
              <a:t>0,0</a:t>
            </a:r>
            <a:r>
              <a:rPr lang="ru-RU" sz="1600" dirty="0"/>
              <a:t>) до узла, представляющего начальный узел консервативного (красного) интервала. </a:t>
            </a:r>
          </a:p>
          <a:p>
            <a:pPr marL="285750" indent="-285750">
              <a:buFont typeface="Arial" panose="020B0604020202020204" pitchFamily="34" charset="0"/>
              <a:buChar char="•"/>
            </a:pPr>
            <a:r>
              <a:rPr lang="ru-RU" sz="1600" dirty="0"/>
              <a:t>Разрешим также «бесплатную поездку на такси» от конечного узла консервативного интервала до стока. </a:t>
            </a:r>
          </a:p>
          <a:p>
            <a:pPr marL="285750" indent="-285750">
              <a:buFont typeface="Arial" panose="020B0604020202020204" pitchFamily="34" charset="0"/>
              <a:buChar char="•"/>
            </a:pPr>
            <a:r>
              <a:rPr lang="ru-RU" sz="1600" dirty="0"/>
              <a:t>Если такие поездки доступны, то можно бесплатно добраться до стартового узла консервативного интервала, вместо того, чтобы вносить большие штрафы, как при глобальном выравнивании. Затем можно проходить по консервативному интервалу до его конечного узла, накапливая положительные оценки совпадений. Наконец, можно взять еще одну бесплатную поездку от конечного узла консервативного интервала к стоку. Полученная оценки этой поездки равна оценки выравнивания только консервативных интервалов.</a:t>
            </a:r>
            <a:endParaRPr lang="en-US" sz="1600" dirty="0"/>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114980097"/>
              </p:ext>
            </p:extLst>
          </p:nvPr>
        </p:nvGraphicFramePr>
        <p:xfrm>
          <a:off x="3923928" y="799176"/>
          <a:ext cx="5222143" cy="5323544"/>
        </p:xfrm>
        <a:graphic>
          <a:graphicData uri="http://schemas.openxmlformats.org/presentationml/2006/ole">
            <mc:AlternateContent xmlns:mc="http://schemas.openxmlformats.org/markup-compatibility/2006">
              <mc:Choice xmlns:v="urn:schemas-microsoft-com:vml" Requires="v">
                <p:oleObj spid="_x0000_s85002" name="Bitmap Image" r:id="rId4" imgW="4552381" imgH="4619048" progId="Paint.Picture">
                  <p:embed/>
                </p:oleObj>
              </mc:Choice>
              <mc:Fallback>
                <p:oleObj name="Bitmap Image" r:id="rId4" imgW="4552381" imgH="4619048"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799176"/>
                        <a:ext cx="5222143" cy="5323544"/>
                      </a:xfrm>
                      <a:prstGeom prst="rect">
                        <a:avLst/>
                      </a:prstGeom>
                      <a:noFill/>
                    </p:spPr>
                  </p:pic>
                </p:oleObj>
              </mc:Fallback>
            </mc:AlternateContent>
          </a:graphicData>
        </a:graphic>
      </p:graphicFrame>
    </p:spTree>
    <p:extLst>
      <p:ext uri="{BB962C8B-B14F-4D97-AF65-F5344CB8AC3E}">
        <p14:creationId xmlns:p14="http://schemas.microsoft.com/office/powerpoint/2010/main" val="187979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Локальное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16</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7504" y="710069"/>
            <a:ext cx="8712968" cy="2308324"/>
          </a:xfrm>
          <a:prstGeom prst="rect">
            <a:avLst/>
          </a:prstGeom>
        </p:spPr>
        <p:txBody>
          <a:bodyPr wrap="square">
            <a:spAutoFit/>
          </a:bodyPr>
          <a:lstStyle/>
          <a:p>
            <a:pPr marL="285750" indent="-285750">
              <a:buFont typeface="Arial" panose="020B0604020202020204" pitchFamily="34" charset="0"/>
              <a:buChar char="•"/>
            </a:pPr>
            <a:r>
              <a:rPr lang="ru-RU" dirty="0"/>
              <a:t>Соединим источник (</a:t>
            </a:r>
            <a:r>
              <a:rPr lang="ru-RU" i="1" dirty="0"/>
              <a:t>0, 0</a:t>
            </a:r>
            <a:r>
              <a:rPr lang="ru-RU" dirty="0"/>
              <a:t>) с каждым другим узлом путем добавления ребра нулевого веса</a:t>
            </a:r>
          </a:p>
          <a:p>
            <a:pPr marL="285750" indent="-285750">
              <a:buFont typeface="Arial" panose="020B0604020202020204" pitchFamily="34" charset="0"/>
              <a:buChar char="•"/>
            </a:pPr>
            <a:r>
              <a:rPr lang="ru-RU" dirty="0"/>
              <a:t>Соединим каждый узел со стоком (</a:t>
            </a:r>
            <a:r>
              <a:rPr lang="ru-RU" i="1" dirty="0"/>
              <a:t>n, m</a:t>
            </a:r>
            <a:r>
              <a:rPr lang="ru-RU" dirty="0"/>
              <a:t>) ребром нулевого веса </a:t>
            </a:r>
          </a:p>
          <a:p>
            <a:pPr marL="285750" indent="-285750">
              <a:buFont typeface="Arial" panose="020B0604020202020204" pitchFamily="34" charset="0"/>
              <a:buChar char="•"/>
            </a:pPr>
            <a:r>
              <a:rPr lang="ru-RU" dirty="0"/>
              <a:t>Из-за бесплатных поездок больше не нужно строить длинный путь между каждой парой узлов в графе – самый длинный путь от источника до стока дает оптимальное локальное выравнивание.</a:t>
            </a:r>
          </a:p>
          <a:p>
            <a:pPr marL="285750" indent="-285750">
              <a:buFont typeface="Arial" panose="020B0604020202020204" pitchFamily="34" charset="0"/>
              <a:buChar char="•"/>
            </a:pPr>
            <a:r>
              <a:rPr lang="ru-RU" dirty="0"/>
              <a:t>Узел (</a:t>
            </a:r>
            <a:r>
              <a:rPr lang="ru-RU" i="1" dirty="0"/>
              <a:t>n, m</a:t>
            </a:r>
            <a:r>
              <a:rPr lang="ru-RU" dirty="0"/>
              <a:t>) теперь имеет любой другой узел в качестве предшественника, </a:t>
            </a:r>
            <a:r>
              <a:rPr lang="ru-RU" i="1" dirty="0" err="1"/>
              <a:t>s</a:t>
            </a:r>
            <a:r>
              <a:rPr lang="ru-RU" baseline="-25000" dirty="0" err="1"/>
              <a:t>n,m</a:t>
            </a:r>
            <a:r>
              <a:rPr lang="ru-RU" dirty="0"/>
              <a:t> будет равен наибольшему значению </a:t>
            </a:r>
            <a:r>
              <a:rPr lang="ru-RU" i="1" dirty="0" err="1"/>
              <a:t>s</a:t>
            </a:r>
            <a:r>
              <a:rPr lang="ru-RU" baseline="-25000" dirty="0" err="1"/>
              <a:t>i,j</a:t>
            </a:r>
            <a:r>
              <a:rPr lang="ru-RU" dirty="0"/>
              <a:t> по всему графу выравнивания.</a:t>
            </a:r>
            <a:endParaRPr lang="en-US" sz="1600" dirty="0"/>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690366966"/>
              </p:ext>
            </p:extLst>
          </p:nvPr>
        </p:nvGraphicFramePr>
        <p:xfrm>
          <a:off x="179512" y="3228442"/>
          <a:ext cx="4392488" cy="3614483"/>
        </p:xfrm>
        <a:graphic>
          <a:graphicData uri="http://schemas.openxmlformats.org/presentationml/2006/ole">
            <mc:AlternateContent xmlns:mc="http://schemas.openxmlformats.org/markup-compatibility/2006">
              <mc:Choice xmlns:v="urn:schemas-microsoft-com:vml" Requires="v">
                <p:oleObj spid="_x0000_s86029" name="Bitmap Image" r:id="rId4" imgW="3734321" imgH="3067478" progId="Paint.Picture">
                  <p:embed/>
                </p:oleObj>
              </mc:Choice>
              <mc:Fallback>
                <p:oleObj name="Bitmap Image" r:id="rId4" imgW="3734321" imgH="3067478"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228442"/>
                        <a:ext cx="4392488" cy="3614483"/>
                      </a:xfrm>
                      <a:prstGeom prst="rect">
                        <a:avLst/>
                      </a:prstGeom>
                      <a:noFill/>
                    </p:spPr>
                  </p:pic>
                </p:oleObj>
              </mc:Fallback>
            </mc:AlternateContent>
          </a:graphicData>
        </a:graphic>
      </p:graphicFrame>
      <p:pic>
        <p:nvPicPr>
          <p:cNvPr id="13" name="Picture 12"/>
          <p:cNvPicPr/>
          <p:nvPr/>
        </p:nvPicPr>
        <p:blipFill>
          <a:blip r:embed="rId6">
            <a:extLst>
              <a:ext uri="{28A0092B-C50C-407E-A947-70E740481C1C}">
                <a14:useLocalDpi xmlns:a14="http://schemas.microsoft.com/office/drawing/2010/main" val="0"/>
              </a:ext>
            </a:extLst>
          </a:blip>
          <a:srcRect/>
          <a:stretch>
            <a:fillRect/>
          </a:stretch>
        </p:blipFill>
        <p:spPr bwMode="auto">
          <a:xfrm>
            <a:off x="4906790" y="4103525"/>
            <a:ext cx="3408708" cy="1554437"/>
          </a:xfrm>
          <a:prstGeom prst="rect">
            <a:avLst/>
          </a:prstGeom>
          <a:noFill/>
          <a:ln>
            <a:noFill/>
          </a:ln>
        </p:spPr>
      </p:pic>
    </p:spTree>
    <p:extLst>
      <p:ext uri="{BB962C8B-B14F-4D97-AF65-F5344CB8AC3E}">
        <p14:creationId xmlns:p14="http://schemas.microsoft.com/office/powerpoint/2010/main" val="3905445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a:t>Локальное выравнивание</a:t>
            </a:r>
            <a:endParaRPr lang="ru-RU" sz="3200" dirty="0"/>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17</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stretch>
            <a:fillRect/>
          </a:stretch>
        </p:blipFill>
        <p:spPr>
          <a:xfrm>
            <a:off x="242012" y="905892"/>
            <a:ext cx="8038262" cy="5502846"/>
          </a:xfrm>
          <a:prstGeom prst="rect">
            <a:avLst/>
          </a:prstGeom>
        </p:spPr>
      </p:pic>
    </p:spTree>
    <p:extLst>
      <p:ext uri="{BB962C8B-B14F-4D97-AF65-F5344CB8AC3E}">
        <p14:creationId xmlns:p14="http://schemas.microsoft.com/office/powerpoint/2010/main" val="4735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Расстояние редактирования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18</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3" name="Rectangle 2"/>
              <p:cNvSpPr/>
              <p:nvPr/>
            </p:nvSpPr>
            <p:spPr>
              <a:xfrm>
                <a:off x="431539" y="738591"/>
                <a:ext cx="8136904" cy="2308324"/>
              </a:xfrm>
              <a:prstGeom prst="rect">
                <a:avLst/>
              </a:prstGeom>
            </p:spPr>
            <p:txBody>
              <a:bodyPr wrap="square">
                <a:spAutoFit/>
              </a:bodyPr>
              <a:lstStyle/>
              <a:p>
                <a:r>
                  <a:rPr lang="ru-RU" b="1" dirty="0"/>
                  <a:t>Расстояние редактирования </a:t>
                </a:r>
                <a:r>
                  <a:rPr lang="ru-RU" dirty="0"/>
                  <a:t>между двумя строками – минимальное количество операций редактирования, необходимых для преобразования одной строки в другую (операции редактирования – вставка, удаление, замена одного символа). </a:t>
                </a:r>
              </a:p>
              <a:p>
                <a:endParaRPr lang="ru-RU" dirty="0"/>
              </a:p>
              <a:p>
                <a:r>
                  <a:rPr lang="ru-RU" dirty="0"/>
                  <a:t>TGCATAT можно преобразовать в ATCCGAT с помощью пяти операций редактирования </a:t>
                </a:r>
                <a14:m>
                  <m:oMath xmlns:m="http://schemas.openxmlformats.org/officeDocument/2006/math">
                    <m:r>
                      <a:rPr lang="ru-RU" i="1" smtClean="0">
                        <a:latin typeface="Cambria Math" panose="02040503050406030204" pitchFamily="18" charset="0"/>
                        <a:ea typeface="Cambria Math" panose="02040503050406030204" pitchFamily="18" charset="0"/>
                      </a:rPr>
                      <m:t>⇒</m:t>
                    </m:r>
                  </m:oMath>
                </a14:m>
                <a:r>
                  <a:rPr lang="ru-RU" dirty="0"/>
                  <a:t> расстояние редактирования между этими строками не более 5</a:t>
                </a:r>
                <a:endParaRPr lang="en-US" sz="1600" dirty="0"/>
              </a:p>
            </p:txBody>
          </p:sp>
        </mc:Choice>
        <mc:Fallback xmlns="">
          <p:sp>
            <p:nvSpPr>
              <p:cNvPr id="3" name="Rectangle 2"/>
              <p:cNvSpPr>
                <a:spLocks noRot="1" noChangeAspect="1" noMove="1" noResize="1" noEditPoints="1" noAdjustHandles="1" noChangeArrowheads="1" noChangeShapeType="1" noTextEdit="1"/>
              </p:cNvSpPr>
              <p:nvPr/>
            </p:nvSpPr>
            <p:spPr>
              <a:xfrm>
                <a:off x="431539" y="738591"/>
                <a:ext cx="8136904" cy="2308324"/>
              </a:xfrm>
              <a:prstGeom prst="rect">
                <a:avLst/>
              </a:prstGeom>
              <a:blipFill>
                <a:blip r:embed="rId3"/>
                <a:stretch>
                  <a:fillRect l="-674" t="-1583" b="-3166"/>
                </a:stretch>
              </a:blipFill>
            </p:spPr>
            <p:txBody>
              <a:bodyPr/>
              <a:lstStyle/>
              <a:p>
                <a:r>
                  <a:rPr lang="en-US">
                    <a:noFill/>
                  </a:rPr>
                  <a:t> </a:t>
                </a:r>
              </a:p>
            </p:txBody>
          </p:sp>
        </mc:Fallback>
      </mc:AlternateContent>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2050349" y="2825943"/>
            <a:ext cx="4899284" cy="3109333"/>
          </a:xfrm>
          <a:prstGeom prst="rect">
            <a:avLst/>
          </a:prstGeom>
          <a:noFill/>
          <a:ln>
            <a:noFill/>
          </a:ln>
        </p:spPr>
      </p:pic>
      <p:sp>
        <p:nvSpPr>
          <p:cNvPr id="9" name="Rectangle 8"/>
          <p:cNvSpPr/>
          <p:nvPr/>
        </p:nvSpPr>
        <p:spPr>
          <a:xfrm>
            <a:off x="456670" y="5948769"/>
            <a:ext cx="8003762" cy="646331"/>
          </a:xfrm>
          <a:prstGeom prst="rect">
            <a:avLst/>
          </a:prstGeom>
        </p:spPr>
        <p:txBody>
          <a:bodyPr wrap="square">
            <a:spAutoFit/>
          </a:bodyPr>
          <a:lstStyle/>
          <a:p>
            <a:r>
              <a:rPr lang="ru-RU" dirty="0"/>
              <a:t>Можно ли преобразовать TGCATAT в ATCCGAT используя меньшее число операций? </a:t>
            </a:r>
            <a:endParaRPr lang="en-US" dirty="0"/>
          </a:p>
        </p:txBody>
      </p:sp>
    </p:spTree>
    <p:extLst>
      <p:ext uri="{BB962C8B-B14F-4D97-AF65-F5344CB8AC3E}">
        <p14:creationId xmlns:p14="http://schemas.microsoft.com/office/powerpoint/2010/main" val="1337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Расстояние редактирования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19</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1916832"/>
            <a:ext cx="6192688" cy="3145314"/>
          </a:xfrm>
          <a:prstGeom prst="rect">
            <a:avLst/>
          </a:prstGeom>
          <a:noFill/>
          <a:ln>
            <a:noFill/>
          </a:ln>
        </p:spPr>
      </p:pic>
    </p:spTree>
    <p:extLst>
      <p:ext uri="{BB962C8B-B14F-4D97-AF65-F5344CB8AC3E}">
        <p14:creationId xmlns:p14="http://schemas.microsoft.com/office/powerpoint/2010/main" val="107101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Динамическое программирование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2</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437475" y="1135561"/>
            <a:ext cx="8269049" cy="1200329"/>
          </a:xfrm>
          <a:prstGeom prst="rect">
            <a:avLst/>
          </a:prstGeom>
        </p:spPr>
        <p:txBody>
          <a:bodyPr wrap="square">
            <a:spAutoFit/>
          </a:bodyPr>
          <a:lstStyle/>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Способ решения сложных задач путём разбиения их на более простые подзадачи.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Исходные задачи представляются в виде набора перекрывающихся подзадач, сложность которых меньше исходных</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437475" y="4005064"/>
            <a:ext cx="7530853" cy="1754326"/>
          </a:xfrm>
          <a:prstGeom prst="rect">
            <a:avLst/>
          </a:prstGeom>
        </p:spPr>
        <p:txBody>
          <a:bodyPr wrap="square">
            <a:spAutoFit/>
          </a:bodyPr>
          <a:lstStyle/>
          <a:p>
            <a:pPr marL="285750" indent="-285750">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Динамическое программирование сверху </a:t>
            </a:r>
            <a:r>
              <a:rPr lang="ru-RU" dirty="0">
                <a:latin typeface="Times New Roman" panose="02020603050405020304" pitchFamily="18" charset="0"/>
                <a:cs typeface="Times New Roman" panose="02020603050405020304" pitchFamily="18" charset="0"/>
              </a:rPr>
              <a:t>— это простое запоминание результатов решения тех подзадач, которые могут повторно встретиться в дальнейшем</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b="1" dirty="0">
                <a:latin typeface="Times New Roman" panose="02020603050405020304" pitchFamily="18" charset="0"/>
                <a:cs typeface="Times New Roman" panose="02020603050405020304" pitchFamily="18" charset="0"/>
              </a:rPr>
              <a:t>Динамическое программирование снизу </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переформулирование</a:t>
            </a:r>
            <a:r>
              <a:rPr lang="ru-RU" dirty="0">
                <a:latin typeface="Times New Roman" panose="02020603050405020304" pitchFamily="18" charset="0"/>
                <a:cs typeface="Times New Roman" panose="02020603050405020304" pitchFamily="18" charset="0"/>
              </a:rPr>
              <a:t> сложной задачи в виде рекурсивной последовательности более простых подзадач.</a:t>
            </a:r>
          </a:p>
        </p:txBody>
      </p:sp>
    </p:spTree>
    <p:extLst>
      <p:ext uri="{BB962C8B-B14F-4D97-AF65-F5344CB8AC3E}">
        <p14:creationId xmlns:p14="http://schemas.microsoft.com/office/powerpoint/2010/main" val="3560290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Расстояние редактирования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20</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3923928" y="677665"/>
            <a:ext cx="121878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4869039" y="1196751"/>
            <a:ext cx="11440082" cy="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3" name="TextBox 2"/>
              <p:cNvSpPr txBox="1"/>
              <p:nvPr/>
            </p:nvSpPr>
            <p:spPr>
              <a:xfrm>
                <a:off x="248091" y="1689453"/>
                <a:ext cx="8568952" cy="236994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𝑚𝑖𝑛</m:t>
                      </m:r>
                      <m:d>
                        <m:dPr>
                          <m:begChr m:val="{"/>
                          <m:endChr m:val=""/>
                          <m:ctrlPr>
                            <a:rPr lang="en-US" sz="3200" b="0" i="1" smtClean="0">
                              <a:latin typeface="Cambria Math" panose="02040503050406030204" pitchFamily="18" charset="0"/>
                            </a:rPr>
                          </m:ctrlPr>
                        </m:dPr>
                        <m:e>
                          <m:eqArr>
                            <m:eqArrPr>
                              <m:ctrlPr>
                                <a:rPr lang="en-US" sz="3200" b="0" i="1" smtClean="0">
                                  <a:latin typeface="Cambria Math" panose="02040503050406030204" pitchFamily="18" charset="0"/>
                                </a:rPr>
                              </m:ctrlPr>
                            </m:eqArrPr>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b="0" i="1" smtClean="0">
                                      <a:latin typeface="Cambria Math" panose="02040503050406030204" pitchFamily="18" charset="0"/>
                                    </a:rPr>
                                    <m:t>−1</m:t>
                                  </m:r>
                                  <m:r>
                                    <a:rPr lang="en-US" sz="3200" i="1">
                                      <a:latin typeface="Cambria Math" panose="02040503050406030204" pitchFamily="18" charset="0"/>
                                    </a:rPr>
                                    <m:t>,</m:t>
                                  </m:r>
                                  <m:r>
                                    <a:rPr lang="en-US" sz="3200" i="1">
                                      <a:latin typeface="Cambria Math" panose="02040503050406030204" pitchFamily="18" charset="0"/>
                                    </a:rPr>
                                    <m:t>𝑗</m:t>
                                  </m:r>
                                </m:sub>
                              </m:sSub>
                              <m:r>
                                <a:rPr lang="en-US" sz="3200" b="0" i="1" smtClean="0">
                                  <a:latin typeface="Cambria Math" panose="02040503050406030204" pitchFamily="18" charset="0"/>
                                </a:rPr>
                                <m:t>+1                                  </m:t>
                              </m:r>
                            </m:e>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𝑗</m:t>
                                  </m:r>
                                  <m:r>
                                    <a:rPr lang="en-US" sz="3200" b="0" i="1" smtClean="0">
                                      <a:latin typeface="Cambria Math" panose="02040503050406030204" pitchFamily="18" charset="0"/>
                                    </a:rPr>
                                    <m:t>−1</m:t>
                                  </m:r>
                                </m:sub>
                              </m:sSub>
                              <m:r>
                                <a:rPr lang="en-US" sz="3200" i="1">
                                  <a:latin typeface="Cambria Math" panose="02040503050406030204" pitchFamily="18" charset="0"/>
                                </a:rPr>
                                <m:t>+</m:t>
                              </m:r>
                              <m:r>
                                <a:rPr lang="en-US" sz="3200" b="0" i="1" smtClean="0">
                                  <a:latin typeface="Cambria Math" panose="02040503050406030204" pitchFamily="18" charset="0"/>
                                </a:rPr>
                                <m:t>1                                  </m:t>
                              </m:r>
                            </m:e>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1">
                                      <a:latin typeface="Cambria Math" panose="02040503050406030204" pitchFamily="18" charset="0"/>
                                    </a:rPr>
                                    <m:t>−1,</m:t>
                                  </m:r>
                                  <m:r>
                                    <a:rPr lang="en-US" sz="3200" i="1">
                                      <a:latin typeface="Cambria Math" panose="02040503050406030204" pitchFamily="18" charset="0"/>
                                    </a:rPr>
                                    <m:t>𝑗</m:t>
                                  </m:r>
                                  <m:r>
                                    <a:rPr lang="en-US" sz="3200" b="0" i="1" smtClean="0">
                                      <a:latin typeface="Cambria Math" panose="02040503050406030204" pitchFamily="18" charset="0"/>
                                    </a:rPr>
                                    <m:t>−1</m:t>
                                  </m:r>
                                </m:sub>
                              </m:sSub>
                              <m:r>
                                <a:rPr lang="en-US" sz="3200" i="1">
                                  <a:latin typeface="Cambria Math" panose="02040503050406030204" pitchFamily="18" charset="0"/>
                                </a:rPr>
                                <m:t>+1</m:t>
                              </m:r>
                              <m:r>
                                <a:rPr lang="en-US" sz="3200" b="0" i="1" smtClean="0">
                                  <a:latin typeface="Cambria Math" panose="02040503050406030204" pitchFamily="18" charset="0"/>
                                </a:rPr>
                                <m:t>    </m:t>
                              </m:r>
                              <m:r>
                                <a:rPr lang="en-US" sz="3200" b="0" i="1" smtClean="0">
                                  <a:latin typeface="Cambria Math" panose="02040503050406030204" pitchFamily="18" charset="0"/>
                                </a:rPr>
                                <m:t>𝑖𝑓</m:t>
                              </m:r>
                              <m:r>
                                <a:rPr lang="en-US" sz="3200" b="0" i="1" smtClean="0">
                                  <a:latin typeface="Cambria Math" panose="02040503050406030204" pitchFamily="18" charset="0"/>
                                </a:rPr>
                                <m:t>      </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𝑖</m:t>
                                  </m:r>
                                  <m:r>
                                    <a:rPr lang="en-US" sz="3200" b="0" i="1" smtClean="0">
                                      <a:latin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𝑤</m:t>
                                  </m:r>
                                </m:e>
                                <m:sub>
                                  <m:r>
                                    <a:rPr lang="en-US" sz="3200" i="1">
                                      <a:latin typeface="Cambria Math" panose="02040503050406030204" pitchFamily="18" charset="0"/>
                                    </a:rPr>
                                    <m:t>𝑗</m:t>
                                  </m:r>
                                  <m:r>
                                    <a:rPr lang="en-US" sz="3200" i="1">
                                      <a:latin typeface="Cambria Math" panose="02040503050406030204" pitchFamily="18" charset="0"/>
                                    </a:rPr>
                                    <m:t>−1</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m:t>
                                  </m:r>
                                  <m:r>
                                    <a:rPr lang="en-US" sz="3200" i="1">
                                      <a:latin typeface="Cambria Math" panose="02040503050406030204" pitchFamily="18" charset="0"/>
                                    </a:rPr>
                                    <m:t>−1,</m:t>
                                  </m:r>
                                  <m:r>
                                    <a:rPr lang="en-US" sz="3200" i="1">
                                      <a:latin typeface="Cambria Math" panose="02040503050406030204" pitchFamily="18" charset="0"/>
                                    </a:rPr>
                                    <m:t>𝑗</m:t>
                                  </m:r>
                                  <m:r>
                                    <a:rPr lang="en-US" sz="3200" i="1">
                                      <a:latin typeface="Cambria Math" panose="02040503050406030204" pitchFamily="18" charset="0"/>
                                    </a:rPr>
                                    <m:t>−1</m:t>
                                  </m:r>
                                </m:sub>
                              </m:sSub>
                              <m:r>
                                <a:rPr lang="en-US" sz="3200" i="1">
                                  <a:latin typeface="Cambria Math" panose="02040503050406030204" pitchFamily="18" charset="0"/>
                                </a:rPr>
                                <m:t>    </m:t>
                              </m:r>
                              <m:r>
                                <a:rPr lang="en-US" sz="3200" i="1">
                                  <a:latin typeface="Cambria Math" panose="02040503050406030204" pitchFamily="18" charset="0"/>
                                </a:rPr>
                                <m:t>𝑖𝑓</m:t>
                              </m:r>
                              <m:r>
                                <a:rPr lang="en-US" sz="3200" b="0" i="1" smtClean="0">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𝑣</m:t>
                                  </m:r>
                                </m:e>
                                <m:sub>
                                  <m:r>
                                    <a:rPr lang="en-US" sz="3200" i="1">
                                      <a:latin typeface="Cambria Math" panose="02040503050406030204" pitchFamily="18" charset="0"/>
                                    </a:rPr>
                                    <m:t>𝑖</m:t>
                                  </m:r>
                                  <m:r>
                                    <a:rPr lang="en-US" sz="3200" i="1">
                                      <a:latin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𝑤</m:t>
                                  </m:r>
                                </m:e>
                                <m:sub>
                                  <m:r>
                                    <a:rPr lang="en-US" sz="3200" i="1">
                                      <a:latin typeface="Cambria Math" panose="02040503050406030204" pitchFamily="18" charset="0"/>
                                    </a:rPr>
                                    <m:t>𝑗</m:t>
                                  </m:r>
                                  <m:r>
                                    <a:rPr lang="en-US" sz="3200" i="1">
                                      <a:latin typeface="Cambria Math" panose="02040503050406030204" pitchFamily="18" charset="0"/>
                                    </a:rPr>
                                    <m:t>−1</m:t>
                                  </m:r>
                                </m:sub>
                              </m:sSub>
                            </m:e>
                          </m:eqArr>
                        </m:e>
                      </m:d>
                    </m:oMath>
                  </m:oMathPara>
                </a14:m>
                <a:endParaRPr lang="en-US" sz="3200" dirty="0"/>
              </a:p>
            </p:txBody>
          </p:sp>
        </mc:Choice>
        <mc:Fallback>
          <p:sp>
            <p:nvSpPr>
              <p:cNvPr id="3" name="TextBox 2"/>
              <p:cNvSpPr txBox="1">
                <a:spLocks noRot="1" noChangeAspect="1" noMove="1" noResize="1" noEditPoints="1" noAdjustHandles="1" noChangeArrowheads="1" noChangeShapeType="1" noTextEdit="1"/>
              </p:cNvSpPr>
              <p:nvPr/>
            </p:nvSpPr>
            <p:spPr>
              <a:xfrm>
                <a:off x="248091" y="1689453"/>
                <a:ext cx="8568952" cy="23699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900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Расстояние редактирования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21</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3"/>
          <a:stretch>
            <a:fillRect/>
          </a:stretch>
        </p:blipFill>
        <p:spPr>
          <a:xfrm>
            <a:off x="547687" y="795337"/>
            <a:ext cx="8048625" cy="5267325"/>
          </a:xfrm>
          <a:prstGeom prst="rect">
            <a:avLst/>
          </a:prstGeom>
        </p:spPr>
      </p:pic>
    </p:spTree>
    <p:extLst>
      <p:ext uri="{BB962C8B-B14F-4D97-AF65-F5344CB8AC3E}">
        <p14:creationId xmlns:p14="http://schemas.microsoft.com/office/powerpoint/2010/main" val="54857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2700" dirty="0"/>
              <a:t>Наибольшая общая подпоследовательность</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3</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49187" y="1840164"/>
            <a:ext cx="8645625" cy="3693319"/>
          </a:xfrm>
          <a:prstGeom prst="rect">
            <a:avLst/>
          </a:prstGeom>
        </p:spPr>
        <p:txBody>
          <a:bodyPr wrap="square">
            <a:spAutoFit/>
          </a:bodyPr>
          <a:lstStyle/>
          <a:p>
            <a:r>
              <a:rPr lang="ru-RU" dirty="0"/>
              <a:t>Совпадения (</a:t>
            </a:r>
            <a:r>
              <a:rPr lang="en-US" b="1" dirty="0">
                <a:solidFill>
                  <a:srgbClr val="DC143C"/>
                </a:solidFill>
                <a:latin typeface="Roboto"/>
              </a:rPr>
              <a:t>matches</a:t>
            </a:r>
            <a:r>
              <a:rPr lang="ru-RU" dirty="0"/>
              <a:t>) в выравнивании двух строк определяют общую подпоследовательность двух строк или последовательность символов, входящих в одном и том же порядке (не обязательно последовательно) в обе строки. </a:t>
            </a:r>
          </a:p>
          <a:p>
            <a:r>
              <a:rPr lang="ru-RU" dirty="0"/>
              <a:t>Например, выравнивание выше указывает, что ATGT является общей подпоследовательностью ATGTTATA и ATCGTCC.</a:t>
            </a:r>
          </a:p>
          <a:p>
            <a:r>
              <a:rPr lang="ru-RU" dirty="0"/>
              <a:t> </a:t>
            </a:r>
          </a:p>
          <a:p>
            <a:r>
              <a:rPr lang="ru-RU" dirty="0"/>
              <a:t>Таким образом, выравнивание двух строк, максимизирующее количество совпадений, соответствует </a:t>
            </a:r>
            <a:r>
              <a:rPr lang="ru-RU" b="1" dirty="0"/>
              <a:t>наибольшей общей подпоследовательности</a:t>
            </a:r>
            <a:r>
              <a:rPr lang="ru-RU" dirty="0"/>
              <a:t> этих строк. Две строки могут иметь более одной наибольшей общей подпоследовательности.</a:t>
            </a:r>
          </a:p>
          <a:p>
            <a:endParaRPr lang="ru-RU" dirty="0"/>
          </a:p>
          <a:p>
            <a:r>
              <a:rPr lang="ru-RU" dirty="0"/>
              <a:t>Задача:</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251519" y="615212"/>
            <a:ext cx="7056784" cy="1201867"/>
          </a:xfrm>
          <a:prstGeom prst="rect">
            <a:avLst/>
          </a:prstGeom>
        </p:spPr>
        <p:txBody>
          <a:bodyPr wrap="square">
            <a:spAutoFit/>
          </a:bodyPr>
          <a:lstStyle/>
          <a:p>
            <a:pPr algn="just">
              <a:lnSpc>
                <a:spcPct val="115000"/>
              </a:lnSpc>
              <a:spcAft>
                <a:spcPts val="600"/>
              </a:spcAft>
            </a:pPr>
            <a:r>
              <a:rPr lang="ru-RU" dirty="0">
                <a:latin typeface="Times New Roman" panose="02020603050405020304" pitchFamily="18" charset="0"/>
                <a:ea typeface="Times New Roman" panose="02020603050405020304" pitchFamily="18" charset="0"/>
              </a:rPr>
              <a:t>Пример выравнивания ATGTTATA и ATCGTCC:</a:t>
            </a:r>
            <a:endParaRPr lang="en-US" dirty="0">
              <a:latin typeface="Times New Roman" panose="02020603050405020304" pitchFamily="18" charset="0"/>
              <a:ea typeface="Times New Roman" panose="02020603050405020304" pitchFamily="18" charset="0"/>
            </a:endParaRPr>
          </a:p>
          <a:p>
            <a:pPr algn="just">
              <a:lnSpc>
                <a:spcPct val="115000"/>
              </a:lnSpc>
              <a:spcAft>
                <a:spcPts val="600"/>
              </a:spcAft>
            </a:pPr>
            <a:r>
              <a:rPr lang="ru-RU" b="1" dirty="0">
                <a:solidFill>
                  <a:srgbClr val="DC143C"/>
                </a:solidFill>
                <a:latin typeface="Consolas" panose="020B0609020204030204" pitchFamily="49" charset="0"/>
                <a:ea typeface="Times New Roman" panose="02020603050405020304" pitchFamily="18" charset="0"/>
              </a:rPr>
              <a:t>A 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4169E1"/>
                </a:solidFill>
                <a:latin typeface="Consolas" panose="020B0609020204030204" pitchFamily="49" charset="0"/>
                <a:ea typeface="Times New Roman" panose="02020603050405020304" pitchFamily="18" charset="0"/>
              </a:rPr>
              <a: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DC143C"/>
                </a:solidFill>
                <a:latin typeface="Consolas" panose="020B0609020204030204" pitchFamily="49" charset="0"/>
                <a:ea typeface="Times New Roman" panose="02020603050405020304" pitchFamily="18" charset="0"/>
              </a:rPr>
              <a:t>G T</a:t>
            </a:r>
            <a:r>
              <a:rPr lang="ru-RU" b="1" dirty="0">
                <a:solidFill>
                  <a:srgbClr val="000000"/>
                </a:solidFill>
                <a:latin typeface="Consolas" panose="020B0609020204030204" pitchFamily="49" charset="0"/>
                <a:ea typeface="Times New Roman" panose="02020603050405020304" pitchFamily="18" charset="0"/>
              </a:rPr>
              <a:t> </a:t>
            </a:r>
            <a:r>
              <a:rPr lang="ru-RU" b="1" dirty="0" err="1">
                <a:solidFill>
                  <a:srgbClr val="228B22"/>
                </a:solidFill>
                <a:latin typeface="Consolas" panose="020B0609020204030204" pitchFamily="49" charset="0"/>
                <a:ea typeface="Times New Roman" panose="02020603050405020304" pitchFamily="18" charset="0"/>
              </a:rPr>
              <a:t>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800080"/>
                </a:solidFill>
                <a:latin typeface="Consolas" panose="020B0609020204030204" pitchFamily="49" charset="0"/>
                <a:ea typeface="Times New Roman" panose="02020603050405020304" pitchFamily="18" charset="0"/>
              </a:rPr>
              <a:t>A</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228B22"/>
                </a:solidFill>
                <a:latin typeface="Consolas" panose="020B0609020204030204" pitchFamily="49" charset="0"/>
                <a:ea typeface="Times New Roman" panose="02020603050405020304" pitchFamily="18" charset="0"/>
              </a:rPr>
              <a:t>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800080"/>
                </a:solidFill>
                <a:latin typeface="Consolas" panose="020B0609020204030204" pitchFamily="49" charset="0"/>
                <a:ea typeface="Times New Roman" panose="02020603050405020304" pitchFamily="18" charset="0"/>
              </a:rPr>
              <a:t>A</a:t>
            </a:r>
            <a:endParaRPr lang="en-US" dirty="0">
              <a:latin typeface="Times New Roman" panose="02020603050405020304" pitchFamily="18" charset="0"/>
              <a:ea typeface="Times New Roman" panose="02020603050405020304" pitchFamily="18" charset="0"/>
            </a:endParaRPr>
          </a:p>
          <a:p>
            <a:pPr algn="just">
              <a:lnSpc>
                <a:spcPct val="115000"/>
              </a:lnSpc>
              <a:spcAft>
                <a:spcPts val="600"/>
              </a:spcAft>
            </a:pPr>
            <a:r>
              <a:rPr lang="ru-RU" b="1" dirty="0">
                <a:solidFill>
                  <a:srgbClr val="DC143C"/>
                </a:solidFill>
                <a:latin typeface="Consolas" panose="020B0609020204030204" pitchFamily="49" charset="0"/>
                <a:ea typeface="Times New Roman" panose="02020603050405020304" pitchFamily="18" charset="0"/>
              </a:rPr>
              <a:t>A 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4169E1"/>
                </a:solidFill>
                <a:latin typeface="Consolas" panose="020B0609020204030204" pitchFamily="49" charset="0"/>
                <a:ea typeface="Times New Roman" panose="02020603050405020304" pitchFamily="18" charset="0"/>
              </a:rPr>
              <a:t>C</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DC143C"/>
                </a:solidFill>
                <a:latin typeface="Consolas" panose="020B0609020204030204" pitchFamily="49" charset="0"/>
                <a:ea typeface="Times New Roman" panose="02020603050405020304" pitchFamily="18" charset="0"/>
              </a:rPr>
              <a:t>G 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228B22"/>
                </a:solidFill>
                <a:latin typeface="Consolas" panose="020B0609020204030204" pitchFamily="49" charset="0"/>
                <a:ea typeface="Times New Roman" panose="02020603050405020304" pitchFamily="18" charset="0"/>
              </a:rPr>
              <a: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800080"/>
                </a:solidFill>
                <a:latin typeface="Consolas" panose="020B0609020204030204" pitchFamily="49" charset="0"/>
                <a:ea typeface="Times New Roman" panose="02020603050405020304" pitchFamily="18" charset="0"/>
              </a:rPr>
              <a:t>C</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228B22"/>
                </a:solidFill>
                <a:latin typeface="Consolas" panose="020B0609020204030204" pitchFamily="49" charset="0"/>
                <a:ea typeface="Times New Roman" panose="02020603050405020304" pitchFamily="18" charset="0"/>
              </a:rPr>
              <a:t>–</a:t>
            </a:r>
            <a:r>
              <a:rPr lang="ru-RU" b="1" dirty="0">
                <a:solidFill>
                  <a:srgbClr val="000000"/>
                </a:solidFill>
                <a:latin typeface="Consolas" panose="020B0609020204030204" pitchFamily="49" charset="0"/>
                <a:ea typeface="Times New Roman" panose="02020603050405020304" pitchFamily="18" charset="0"/>
              </a:rPr>
              <a:t> </a:t>
            </a:r>
            <a:r>
              <a:rPr lang="ru-RU" b="1" dirty="0">
                <a:solidFill>
                  <a:srgbClr val="800080"/>
                </a:solidFill>
                <a:latin typeface="Consolas" panose="020B0609020204030204" pitchFamily="49" charset="0"/>
                <a:ea typeface="Times New Roman" panose="02020603050405020304" pitchFamily="18" charset="0"/>
              </a:rPr>
              <a:t>C</a:t>
            </a:r>
            <a:endParaRPr lang="en-US" dirty="0">
              <a:latin typeface="Times New Roman" panose="02020603050405020304" pitchFamily="18" charset="0"/>
              <a:ea typeface="Times New Roman" panose="02020603050405020304" pitchFamily="18" charset="0"/>
            </a:endParaRPr>
          </a:p>
        </p:txBody>
      </p:sp>
      <p:sp>
        <p:nvSpPr>
          <p:cNvPr id="5" name="Rectangle 4"/>
          <p:cNvSpPr/>
          <p:nvPr/>
        </p:nvSpPr>
        <p:spPr>
          <a:xfrm>
            <a:off x="107504" y="5533483"/>
            <a:ext cx="10153128" cy="830997"/>
          </a:xfrm>
          <a:prstGeom prst="rect">
            <a:avLst/>
          </a:prstGeom>
        </p:spPr>
        <p:txBody>
          <a:bodyPr wrap="square">
            <a:spAutoFit/>
          </a:bodyPr>
          <a:lstStyle/>
          <a:p>
            <a:r>
              <a:rPr lang="en-US" sz="1600" b="1" dirty="0">
                <a:solidFill>
                  <a:srgbClr val="222222"/>
                </a:solidFill>
                <a:latin typeface="Roboto"/>
              </a:rPr>
              <a:t>Longest Common Subsequence Problem:</a:t>
            </a:r>
            <a:r>
              <a:rPr lang="en-US" sz="1600" dirty="0">
                <a:solidFill>
                  <a:srgbClr val="222222"/>
                </a:solidFill>
                <a:latin typeface="Roboto"/>
              </a:rPr>
              <a:t> </a:t>
            </a:r>
            <a:r>
              <a:rPr lang="en-US" sz="1600" i="1" dirty="0">
                <a:solidFill>
                  <a:srgbClr val="222222"/>
                </a:solidFill>
                <a:latin typeface="Roboto"/>
              </a:rPr>
              <a:t>Find a longest common subsequence of two strings.</a:t>
            </a:r>
            <a:br>
              <a:rPr lang="en-US" sz="1600" dirty="0"/>
            </a:br>
            <a:r>
              <a:rPr lang="en-US" sz="1600" dirty="0">
                <a:solidFill>
                  <a:srgbClr val="222222"/>
                </a:solidFill>
                <a:latin typeface="Roboto"/>
              </a:rPr>
              <a:t>     </a:t>
            </a:r>
            <a:r>
              <a:rPr lang="en-US" sz="1600" b="1" dirty="0">
                <a:solidFill>
                  <a:srgbClr val="222222"/>
                </a:solidFill>
                <a:latin typeface="Roboto"/>
              </a:rPr>
              <a:t>Input:</a:t>
            </a:r>
            <a:r>
              <a:rPr lang="en-US" sz="1600" dirty="0">
                <a:solidFill>
                  <a:srgbClr val="222222"/>
                </a:solidFill>
                <a:latin typeface="Roboto"/>
              </a:rPr>
              <a:t> Two strings.</a:t>
            </a:r>
            <a:br>
              <a:rPr lang="en-US" sz="1600" dirty="0"/>
            </a:br>
            <a:r>
              <a:rPr lang="en-US" sz="1600" dirty="0">
                <a:solidFill>
                  <a:srgbClr val="222222"/>
                </a:solidFill>
                <a:latin typeface="Roboto"/>
              </a:rPr>
              <a:t>     </a:t>
            </a:r>
            <a:r>
              <a:rPr lang="en-US" sz="1600" b="1" dirty="0">
                <a:solidFill>
                  <a:srgbClr val="222222"/>
                </a:solidFill>
                <a:latin typeface="Roboto"/>
              </a:rPr>
              <a:t>Output:</a:t>
            </a:r>
            <a:r>
              <a:rPr lang="en-US" sz="1600" dirty="0">
                <a:solidFill>
                  <a:srgbClr val="222222"/>
                </a:solidFill>
                <a:latin typeface="Roboto"/>
              </a:rPr>
              <a:t> A longest common subsequence of these strings.</a:t>
            </a:r>
            <a:endParaRPr lang="en-US" sz="1600" dirty="0"/>
          </a:p>
        </p:txBody>
      </p:sp>
    </p:spTree>
    <p:extLst>
      <p:ext uri="{BB962C8B-B14F-4D97-AF65-F5344CB8AC3E}">
        <p14:creationId xmlns:p14="http://schemas.microsoft.com/office/powerpoint/2010/main" val="396422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Оценка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4</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53752" y="836712"/>
            <a:ext cx="9036496" cy="369332"/>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Пример: две последовательности аминокислот</a:t>
            </a:r>
          </a:p>
        </p:txBody>
      </p:sp>
      <p:sp>
        <p:nvSpPr>
          <p:cNvPr id="9" name="Прямоугольник 21"/>
          <p:cNvSpPr/>
          <p:nvPr/>
        </p:nvSpPr>
        <p:spPr>
          <a:xfrm>
            <a:off x="251519" y="1370857"/>
            <a:ext cx="8891953" cy="400110"/>
          </a:xfrm>
          <a:prstGeom prst="rect">
            <a:avLst/>
          </a:prstGeom>
        </p:spPr>
        <p:txBody>
          <a:bodyPr wrap="square">
            <a:spAutoFit/>
          </a:bodyPr>
          <a:lstStyle/>
          <a:p>
            <a:r>
              <a:rPr lang="en-US" sz="1000" dirty="0">
                <a:latin typeface="Courier New" panose="02070309020205020404" pitchFamily="49" charset="0"/>
                <a:cs typeface="Courier New" panose="02070309020205020404" pitchFamily="49" charset="0"/>
              </a:rPr>
              <a:t>YAFDLGYTCMFPVLLGGGELHIVQKETYTAPDEIAHYIKEHGITYIKLTPSLFHTIVNTASFAFDANFESLRLIVLGGEKIIPIDVIAFRKMYGHTEFINHYGPTEATIGA</a:t>
            </a:r>
            <a:endParaRPr lang="ru-RU"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AFDVSAGDFARALLTGGQLIVCPNEVKMDPASLYAIIKKYDITIFEATPALVIPLMEYIYEQKLDISQLQILIVGSDSCSMEDFKTLVSRFGSTIRIVNSYGVTEACIDS</a:t>
            </a:r>
            <a:endParaRPr lang="ru-RU" sz="1000" dirty="0">
              <a:latin typeface="Courier New" panose="02070309020205020404" pitchFamily="49" charset="0"/>
              <a:cs typeface="Courier New" panose="02070309020205020404" pitchFamily="49" charset="0"/>
            </a:endParaRPr>
          </a:p>
        </p:txBody>
      </p:sp>
      <p:sp>
        <p:nvSpPr>
          <p:cNvPr id="12" name="Прямоугольник 11"/>
          <p:cNvSpPr/>
          <p:nvPr/>
        </p:nvSpPr>
        <p:spPr>
          <a:xfrm>
            <a:off x="53752" y="2042755"/>
            <a:ext cx="5017702" cy="369332"/>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Результат простейшего подхода выравнивания: </a:t>
            </a:r>
          </a:p>
        </p:txBody>
      </p:sp>
      <p:sp>
        <p:nvSpPr>
          <p:cNvPr id="13" name="Прямоугольник 13"/>
          <p:cNvSpPr/>
          <p:nvPr/>
        </p:nvSpPr>
        <p:spPr>
          <a:xfrm>
            <a:off x="2339752" y="5454486"/>
            <a:ext cx="3691621" cy="369332"/>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Недостатки такого выравнивания?</a:t>
            </a:r>
          </a:p>
        </p:txBody>
      </p:sp>
      <p:sp>
        <p:nvSpPr>
          <p:cNvPr id="14" name="Прямоугольник 6"/>
          <p:cNvSpPr/>
          <p:nvPr/>
        </p:nvSpPr>
        <p:spPr>
          <a:xfrm>
            <a:off x="611560" y="2614787"/>
            <a:ext cx="7776864" cy="461665"/>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Y</a:t>
            </a:r>
            <a:r>
              <a:rPr lang="en-US" sz="1200" b="1" dirty="0">
                <a:latin typeface="Courier New" panose="02070309020205020404" pitchFamily="49" charset="0"/>
                <a:cs typeface="Courier New" panose="02070309020205020404" pitchFamily="49" charset="0"/>
              </a:rPr>
              <a:t>AFD</a:t>
            </a:r>
            <a:r>
              <a:rPr lang="en-US" sz="1200" dirty="0">
                <a:latin typeface="Courier New" panose="02070309020205020404" pitchFamily="49" charset="0"/>
                <a:cs typeface="Courier New" panose="02070309020205020404" pitchFamily="49" charset="0"/>
              </a:rPr>
              <a:t>L--</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-YTCM</a:t>
            </a:r>
            <a:r>
              <a:rPr lang="en-US" sz="1200" b="1" dirty="0">
                <a:latin typeface="Courier New" panose="02070309020205020404" pitchFamily="49" charset="0"/>
                <a:cs typeface="Courier New" panose="02070309020205020404" pitchFamily="49" charset="0"/>
              </a:rPr>
              <a:t>F</a:t>
            </a:r>
            <a:r>
              <a:rPr lang="en-US" sz="1200" dirty="0">
                <a:latin typeface="Courier New" panose="02070309020205020404" pitchFamily="49" charset="0"/>
                <a:cs typeface="Courier New" panose="02070309020205020404" pitchFamily="49" charset="0"/>
              </a:rPr>
              <a:t>P--V</a:t>
            </a:r>
            <a:r>
              <a:rPr lang="en-US" sz="1200" b="1" dirty="0">
                <a:latin typeface="Courier New" panose="02070309020205020404" pitchFamily="49" charset="0"/>
                <a:cs typeface="Courier New" panose="02070309020205020404" pitchFamily="49" charset="0"/>
              </a:rPr>
              <a:t>LL</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GG</a:t>
            </a:r>
            <a:r>
              <a:rPr lang="en-US" sz="1200" dirty="0">
                <a:latin typeface="Courier New" panose="02070309020205020404" pitchFamily="49" charset="0"/>
                <a:cs typeface="Courier New" panose="02070309020205020404" pitchFamily="49" charset="0"/>
              </a:rPr>
              <a:t>GE</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H</a:t>
            </a:r>
            <a:r>
              <a:rPr lang="en-US" sz="1200" b="1" dirty="0">
                <a:latin typeface="Courier New" panose="02070309020205020404" pitchFamily="49" charset="0"/>
                <a:cs typeface="Courier New" panose="02070309020205020404" pitchFamily="49" charset="0"/>
              </a:rPr>
              <a:t>IV</a:t>
            </a:r>
            <a:r>
              <a:rPr lang="en-US" sz="1200" dirty="0">
                <a:latin typeface="Courier New" panose="02070309020205020404" pitchFamily="49" charset="0"/>
                <a:cs typeface="Courier New" panose="02070309020205020404" pitchFamily="49" charset="0"/>
              </a:rPr>
              <a:t>---Q-</a:t>
            </a:r>
            <a:r>
              <a:rPr lang="en-US" sz="1200" b="1" dirty="0">
                <a:latin typeface="Courier New" panose="02070309020205020404" pitchFamily="49" charset="0"/>
                <a:cs typeface="Courier New" panose="02070309020205020404" pitchFamily="49" charset="0"/>
              </a:rPr>
              <a:t>K</a:t>
            </a:r>
            <a:r>
              <a:rPr lang="en-US" sz="1200" dirty="0">
                <a:latin typeface="Courier New" panose="02070309020205020404" pitchFamily="49" charset="0"/>
                <a:cs typeface="Courier New" panose="02070309020205020404" pitchFamily="49" charset="0"/>
              </a:rPr>
              <a:t>-E--T-</a:t>
            </a:r>
            <a:r>
              <a:rPr lang="en-US" sz="1200" b="1" dirty="0">
                <a:latin typeface="Courier New" panose="02070309020205020404" pitchFamily="49" charset="0"/>
                <a:cs typeface="Courier New" panose="02070309020205020404" pitchFamily="49" charset="0"/>
              </a:rPr>
              <a:t>Y</a:t>
            </a:r>
            <a:r>
              <a:rPr lang="en-US" sz="1200" dirty="0">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PDE</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AHY</a:t>
            </a:r>
            <a:r>
              <a:rPr lang="en-US" sz="1200" b="1" dirty="0">
                <a:latin typeface="Courier New" panose="02070309020205020404" pitchFamily="49" charset="0"/>
                <a:cs typeface="Courier New" panose="02070309020205020404" pitchFamily="49" charset="0"/>
              </a:rPr>
              <a:t>IK</a:t>
            </a:r>
            <a:r>
              <a:rPr lang="en-US" sz="1200" dirty="0">
                <a:latin typeface="Courier New" panose="02070309020205020404" pitchFamily="49" charset="0"/>
                <a:cs typeface="Courier New" panose="02070309020205020404" pitchFamily="49" charset="0"/>
              </a:rPr>
              <a:t>----EHG</a:t>
            </a:r>
            <a:r>
              <a:rPr lang="en-US" sz="1200" b="1" dirty="0">
                <a:latin typeface="Courier New" panose="02070309020205020404" pitchFamily="49" charset="0"/>
                <a:cs typeface="Courier New" panose="02070309020205020404" pitchFamily="49" charset="0"/>
              </a:rPr>
              <a:t>IT</a:t>
            </a:r>
            <a:r>
              <a:rPr lang="en-US" sz="1200" dirty="0">
                <a:latin typeface="Courier New" panose="02070309020205020404" pitchFamily="49" charset="0"/>
                <a:cs typeface="Courier New" panose="02070309020205020404" pitchFamily="49" charset="0"/>
              </a:rPr>
              <a:t>Y</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---KL</a:t>
            </a:r>
            <a:r>
              <a:rPr lang="en-US" sz="1200" b="1" dirty="0">
                <a:latin typeface="Courier New" panose="02070309020205020404" pitchFamily="49" charset="0"/>
                <a:cs typeface="Courier New" panose="02070309020205020404" pitchFamily="49" charset="0"/>
              </a:rPr>
              <a:t>TP</a:t>
            </a:r>
            <a:r>
              <a:rPr lang="en-US" sz="1200" dirty="0">
                <a:latin typeface="Courier New" panose="02070309020205020404" pitchFamily="49" charset="0"/>
                <a:cs typeface="Courier New" panose="02070309020205020404" pitchFamily="49" charset="0"/>
              </a:rPr>
              <a:t>S</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-FHT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AFD</a:t>
            </a:r>
            <a:r>
              <a:rPr lang="en-US" sz="1200" dirty="0">
                <a:latin typeface="Courier New" panose="02070309020205020404" pitchFamily="49" charset="0"/>
                <a:cs typeface="Courier New" panose="02070309020205020404" pitchFamily="49" charset="0"/>
              </a:rPr>
              <a:t>VSA</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D----</a:t>
            </a:r>
            <a:r>
              <a:rPr lang="en-US" sz="1200" b="1" dirty="0">
                <a:latin typeface="Courier New" panose="02070309020205020404" pitchFamily="49" charset="0"/>
                <a:cs typeface="Courier New" panose="02070309020205020404" pitchFamily="49" charset="0"/>
              </a:rPr>
              <a:t>F</a:t>
            </a:r>
            <a:r>
              <a:rPr lang="en-US" sz="1200" dirty="0">
                <a:latin typeface="Courier New" panose="02070309020205020404" pitchFamily="49" charset="0"/>
                <a:cs typeface="Courier New" panose="02070309020205020404" pitchFamily="49" charset="0"/>
              </a:rPr>
              <a:t>ARA-</a:t>
            </a:r>
            <a:r>
              <a:rPr lang="en-US" sz="1200" b="1" dirty="0">
                <a:latin typeface="Courier New" panose="02070309020205020404" pitchFamily="49" charset="0"/>
                <a:cs typeface="Courier New" panose="02070309020205020404" pitchFamily="49" charset="0"/>
              </a:rPr>
              <a:t>LL</a:t>
            </a:r>
            <a:r>
              <a:rPr lang="en-US" sz="1200" dirty="0">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GG</a:t>
            </a:r>
            <a:r>
              <a:rPr lang="en-US" sz="1200" dirty="0">
                <a:latin typeface="Courier New" panose="02070309020205020404" pitchFamily="49" charset="0"/>
                <a:cs typeface="Courier New" panose="02070309020205020404" pitchFamily="49" charset="0"/>
              </a:rPr>
              <a:t>-Q</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IV</a:t>
            </a:r>
            <a:r>
              <a:rPr lang="en-US" sz="1200" dirty="0">
                <a:latin typeface="Courier New" panose="02070309020205020404" pitchFamily="49" charset="0"/>
                <a:cs typeface="Courier New" panose="02070309020205020404" pitchFamily="49" charset="0"/>
              </a:rPr>
              <a:t>CPNEV</a:t>
            </a:r>
            <a:r>
              <a:rPr lang="en-US" sz="1200" b="1" dirty="0">
                <a:latin typeface="Courier New" panose="02070309020205020404" pitchFamily="49" charset="0"/>
                <a:cs typeface="Courier New" panose="02070309020205020404" pitchFamily="49" charset="0"/>
              </a:rPr>
              <a:t>K</a:t>
            </a:r>
            <a:r>
              <a:rPr lang="en-US" sz="1200" dirty="0">
                <a:latin typeface="Courier New" panose="02070309020205020404" pitchFamily="49" charset="0"/>
                <a:cs typeface="Courier New" panose="02070309020205020404" pitchFamily="49" charset="0"/>
              </a:rPr>
              <a:t>MDPASL</a:t>
            </a:r>
            <a:r>
              <a:rPr lang="en-US" sz="1200" b="1" dirty="0">
                <a:latin typeface="Courier New" panose="02070309020205020404" pitchFamily="49" charset="0"/>
                <a:cs typeface="Courier New" panose="02070309020205020404" pitchFamily="49" charset="0"/>
              </a:rPr>
              <a:t>Y</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IK</a:t>
            </a:r>
            <a:r>
              <a:rPr lang="en-US" sz="1200" dirty="0">
                <a:latin typeface="Courier New" panose="02070309020205020404" pitchFamily="49" charset="0"/>
                <a:cs typeface="Courier New" panose="02070309020205020404" pitchFamily="49" charset="0"/>
              </a:rPr>
              <a:t>KYD----</a:t>
            </a:r>
            <a:r>
              <a:rPr lang="en-US" sz="1200" b="1" dirty="0">
                <a:latin typeface="Courier New" panose="02070309020205020404" pitchFamily="49" charset="0"/>
                <a:cs typeface="Courier New" panose="02070309020205020404" pitchFamily="49" charset="0"/>
              </a:rPr>
              <a:t>IT</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FEA--</a:t>
            </a:r>
            <a:r>
              <a:rPr lang="en-US" sz="1200" b="1" dirty="0">
                <a:latin typeface="Courier New" panose="02070309020205020404" pitchFamily="49" charset="0"/>
                <a:cs typeface="Courier New" panose="02070309020205020404" pitchFamily="49" charset="0"/>
              </a:rPr>
              <a:t>TP</a:t>
            </a:r>
            <a:r>
              <a:rPr lang="en-US" sz="1200" dirty="0">
                <a:latin typeface="Courier New" panose="02070309020205020404" pitchFamily="49" charset="0"/>
                <a:cs typeface="Courier New" panose="02070309020205020404" pitchFamily="49" charset="0"/>
              </a:rPr>
              <a:t>A</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V---</a:t>
            </a:r>
            <a:endParaRPr lang="en-US" sz="1200" dirty="0">
              <a:solidFill>
                <a:srgbClr val="000000"/>
              </a:solidFill>
              <a:latin typeface="Courier New" panose="02070309020205020404" pitchFamily="49" charset="0"/>
              <a:cs typeface="Courier New" panose="02070309020205020404" pitchFamily="49" charset="0"/>
            </a:endParaRPr>
          </a:p>
        </p:txBody>
      </p:sp>
      <p:sp>
        <p:nvSpPr>
          <p:cNvPr id="15" name="Прямоугольник 12"/>
          <p:cNvSpPr/>
          <p:nvPr/>
        </p:nvSpPr>
        <p:spPr>
          <a:xfrm>
            <a:off x="611559" y="3282613"/>
            <a:ext cx="7776864" cy="461665"/>
          </a:xfrm>
          <a:prstGeom prst="rect">
            <a:avLst/>
          </a:prstGeom>
        </p:spPr>
        <p:txBody>
          <a:bodyPr wrap="square">
            <a:spAutoFit/>
          </a:bodyPr>
          <a:lstStyle/>
          <a:p>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VNTASFAFDANF</a:t>
            </a:r>
            <a:r>
              <a:rPr lang="en-US" sz="1200" b="1" dirty="0">
                <a:latin typeface="Courier New" panose="02070309020205020404" pitchFamily="49" charset="0"/>
                <a:cs typeface="Courier New" panose="02070309020205020404" pitchFamily="49" charset="0"/>
              </a:rPr>
              <a:t>E</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S</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R-</a:t>
            </a:r>
            <a:r>
              <a:rPr lang="en-US" sz="1200" b="1" dirty="0">
                <a:latin typeface="Courier New" panose="02070309020205020404" pitchFamily="49" charset="0"/>
                <a:cs typeface="Courier New" panose="02070309020205020404" pitchFamily="49" charset="0"/>
              </a:rPr>
              <a:t>LIV</a:t>
            </a:r>
            <a:r>
              <a:rPr lang="en-US" sz="1200" dirty="0">
                <a:latin typeface="Courier New" panose="02070309020205020404" pitchFamily="49" charset="0"/>
                <a:cs typeface="Courier New" panose="02070309020205020404" pitchFamily="49" charset="0"/>
              </a:rPr>
              <a:t>L</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G-----</a:t>
            </a:r>
            <a:r>
              <a:rPr lang="en-US" sz="1200" b="1" dirty="0">
                <a:latin typeface="Courier New" panose="02070309020205020404" pitchFamily="49" charset="0"/>
                <a:cs typeface="Courier New" panose="02070309020205020404" pitchFamily="49" charset="0"/>
              </a:rPr>
              <a:t>E</a:t>
            </a:r>
            <a:r>
              <a:rPr lang="en-US" sz="1200" dirty="0">
                <a:latin typeface="Courier New" panose="02070309020205020404" pitchFamily="49" charset="0"/>
                <a:cs typeface="Courier New" panose="02070309020205020404" pitchFamily="49" charset="0"/>
              </a:rPr>
              <a:t>KIIPI</a:t>
            </a:r>
            <a:r>
              <a:rPr lang="en-US" sz="1200" b="1" dirty="0">
                <a:latin typeface="Courier New" panose="02070309020205020404" pitchFamily="49" charset="0"/>
                <a:cs typeface="Courier New" panose="02070309020205020404" pitchFamily="49" charset="0"/>
              </a:rPr>
              <a:t>D</a:t>
            </a:r>
            <a:r>
              <a:rPr lang="en-US" sz="1200" dirty="0">
                <a:latin typeface="Courier New" panose="02070309020205020404" pitchFamily="49" charset="0"/>
                <a:cs typeface="Courier New" panose="02070309020205020404" pitchFamily="49" charset="0"/>
              </a:rPr>
              <a:t>VIA</a:t>
            </a:r>
            <a:r>
              <a:rPr lang="en-US" sz="1200" b="1" dirty="0">
                <a:latin typeface="Courier New" panose="02070309020205020404" pitchFamily="49" charset="0"/>
                <a:cs typeface="Courier New" panose="02070309020205020404" pitchFamily="49" charset="0"/>
              </a:rPr>
              <a:t>F</a:t>
            </a:r>
            <a:r>
              <a:rPr lang="en-US" sz="1200" dirty="0">
                <a:latin typeface="Courier New" panose="02070309020205020404" pitchFamily="49" charset="0"/>
                <a:cs typeface="Courier New" panose="02070309020205020404" pitchFamily="49" charset="0"/>
              </a:rPr>
              <a:t>R</a:t>
            </a:r>
            <a:r>
              <a:rPr lang="en-US" sz="1200" b="1" dirty="0">
                <a:latin typeface="Courier New" panose="02070309020205020404" pitchFamily="49" charset="0"/>
                <a:cs typeface="Courier New" panose="02070309020205020404" pitchFamily="49" charset="0"/>
              </a:rPr>
              <a:t>K</a:t>
            </a:r>
            <a:r>
              <a:rPr lang="en-US" sz="1200" dirty="0">
                <a:latin typeface="Courier New" panose="02070309020205020404" pitchFamily="49" charset="0"/>
                <a:cs typeface="Courier New" panose="02070309020205020404" pitchFamily="49" charset="0"/>
              </a:rPr>
              <a:t>-M---Y</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H</a:t>
            </a:r>
            <a:r>
              <a:rPr lang="en-US" sz="1200" b="1" dirty="0">
                <a:latin typeface="Courier New" panose="02070309020205020404" pitchFamily="49" charset="0"/>
                <a:cs typeface="Courier New" panose="02070309020205020404" pitchFamily="49" charset="0"/>
              </a:rPr>
              <a:t>T</a:t>
            </a:r>
            <a:r>
              <a:rPr lang="en-US" sz="1200" dirty="0">
                <a:latin typeface="Courier New" panose="02070309020205020404" pitchFamily="49" charset="0"/>
                <a:cs typeface="Courier New" panose="02070309020205020404" pitchFamily="49" charset="0"/>
              </a:rPr>
              <a:t>EF</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N</a:t>
            </a:r>
            <a:r>
              <a:rPr lang="en-US" sz="1200" dirty="0">
                <a:latin typeface="Courier New" panose="02070309020205020404" pitchFamily="49" charset="0"/>
                <a:cs typeface="Courier New" panose="02070309020205020404" pitchFamily="49" charset="0"/>
              </a:rPr>
              <a:t>H</a:t>
            </a:r>
            <a:r>
              <a:rPr lang="en-US" sz="1200" b="1" dirty="0">
                <a:latin typeface="Courier New" panose="02070309020205020404" pitchFamily="49" charset="0"/>
                <a:cs typeface="Courier New" panose="02070309020205020404" pitchFamily="49" charset="0"/>
              </a:rPr>
              <a:t>YG</a:t>
            </a:r>
            <a:r>
              <a:rPr lang="en-US" sz="1200" dirty="0">
                <a:latin typeface="Courier New" panose="02070309020205020404" pitchFamily="49" charset="0"/>
                <a:cs typeface="Courier New" panose="02070309020205020404" pitchFamily="49" charset="0"/>
              </a:rPr>
              <a:t>P</a:t>
            </a:r>
            <a:r>
              <a:rPr lang="en-US" sz="1200" b="1" dirty="0">
                <a:latin typeface="Courier New" panose="02070309020205020404" pitchFamily="49" charset="0"/>
                <a:cs typeface="Courier New" panose="02070309020205020404" pitchFamily="49" charset="0"/>
              </a:rPr>
              <a:t>TEA</a:t>
            </a:r>
            <a:r>
              <a:rPr lang="en-US" sz="1200" dirty="0">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GA</a:t>
            </a:r>
            <a:br>
              <a:rPr lang="en-US" sz="1200"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PLMEYIY-----</a:t>
            </a:r>
            <a:r>
              <a:rPr lang="en-US" sz="1200" b="1" dirty="0">
                <a:latin typeface="Courier New" panose="02070309020205020404" pitchFamily="49" charset="0"/>
                <a:cs typeface="Courier New" panose="02070309020205020404" pitchFamily="49" charset="0"/>
              </a:rPr>
              <a:t>E</a:t>
            </a:r>
            <a:r>
              <a:rPr lang="en-US" sz="1200" dirty="0">
                <a:latin typeface="Courier New" panose="02070309020205020404" pitchFamily="49" charset="0"/>
                <a:cs typeface="Courier New" panose="02070309020205020404" pitchFamily="49" charset="0"/>
              </a:rPr>
              <a:t>QKLDI</a:t>
            </a:r>
            <a:r>
              <a:rPr lang="en-US" sz="1200" b="1" dirty="0">
                <a:latin typeface="Courier New" panose="02070309020205020404" pitchFamily="49" charset="0"/>
                <a:cs typeface="Courier New" panose="02070309020205020404" pitchFamily="49" charset="0"/>
              </a:rPr>
              <a:t>S</a:t>
            </a:r>
            <a:r>
              <a:rPr lang="en-US" sz="1200" dirty="0">
                <a:latin typeface="Courier New" panose="02070309020205020404" pitchFamily="49" charset="0"/>
                <a:cs typeface="Courier New" panose="02070309020205020404" pitchFamily="49" charset="0"/>
              </a:rPr>
              <a:t>Q</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QI</a:t>
            </a:r>
            <a:r>
              <a:rPr lang="en-US" sz="1200" b="1" dirty="0">
                <a:latin typeface="Courier New" panose="02070309020205020404" pitchFamily="49" charset="0"/>
                <a:cs typeface="Courier New" panose="02070309020205020404" pitchFamily="49" charset="0"/>
              </a:rPr>
              <a:t>LIV</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SDSCSM</a:t>
            </a:r>
            <a:r>
              <a:rPr lang="en-US" sz="1200" b="1" dirty="0">
                <a:latin typeface="Courier New" panose="02070309020205020404" pitchFamily="49" charset="0"/>
                <a:cs typeface="Courier New" panose="02070309020205020404" pitchFamily="49" charset="0"/>
              </a:rPr>
              <a:t>E</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D</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F</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K</a:t>
            </a:r>
            <a:r>
              <a:rPr lang="en-US" sz="1200" dirty="0">
                <a:latin typeface="Courier New" panose="02070309020205020404" pitchFamily="49" charset="0"/>
                <a:cs typeface="Courier New" panose="02070309020205020404" pitchFamily="49" charset="0"/>
              </a:rPr>
              <a:t>TLVSRF</a:t>
            </a:r>
            <a:r>
              <a:rPr lang="en-US" sz="1200" b="1" dirty="0">
                <a:latin typeface="Courier New" panose="02070309020205020404" pitchFamily="49" charset="0"/>
                <a:cs typeface="Courier New" panose="02070309020205020404" pitchFamily="49" charset="0"/>
              </a:rPr>
              <a:t>G</a:t>
            </a:r>
            <a:r>
              <a:rPr lang="en-US" sz="1200" dirty="0">
                <a:latin typeface="Courier New" panose="02070309020205020404" pitchFamily="49" charset="0"/>
                <a:cs typeface="Courier New" panose="02070309020205020404" pitchFamily="49" charset="0"/>
              </a:rPr>
              <a:t>S</a:t>
            </a:r>
            <a:r>
              <a:rPr lang="en-US" sz="1200" b="1" dirty="0">
                <a:latin typeface="Courier New" panose="02070309020205020404" pitchFamily="49" charset="0"/>
                <a:cs typeface="Courier New" panose="02070309020205020404" pitchFamily="49" charset="0"/>
              </a:rPr>
              <a:t>T</a:t>
            </a:r>
            <a:r>
              <a:rPr lang="en-US" sz="1200" dirty="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RIV</a:t>
            </a:r>
            <a:r>
              <a:rPr lang="en-US" sz="1200" b="1" dirty="0">
                <a:latin typeface="Courier New" panose="02070309020205020404" pitchFamily="49" charset="0"/>
                <a:cs typeface="Courier New" panose="02070309020205020404" pitchFamily="49" charset="0"/>
              </a:rPr>
              <a:t>N</a:t>
            </a:r>
            <a:r>
              <a:rPr lang="en-US" sz="1200" dirty="0">
                <a:latin typeface="Courier New" panose="02070309020205020404" pitchFamily="49" charset="0"/>
                <a:cs typeface="Courier New" panose="02070309020205020404" pitchFamily="49" charset="0"/>
              </a:rPr>
              <a:t>S</a:t>
            </a:r>
            <a:r>
              <a:rPr lang="en-US" sz="1200" b="1" dirty="0">
                <a:latin typeface="Courier New" panose="02070309020205020404" pitchFamily="49" charset="0"/>
                <a:cs typeface="Courier New" panose="02070309020205020404" pitchFamily="49" charset="0"/>
              </a:rPr>
              <a:t>YG</a:t>
            </a:r>
            <a:r>
              <a:rPr lang="en-US" sz="1200" dirty="0">
                <a:latin typeface="Courier New" panose="02070309020205020404" pitchFamily="49" charset="0"/>
                <a:cs typeface="Courier New" panose="02070309020205020404" pitchFamily="49" charset="0"/>
              </a:rPr>
              <a:t>V</a:t>
            </a:r>
            <a:r>
              <a:rPr lang="en-US" sz="1200" b="1" dirty="0">
                <a:latin typeface="Courier New" panose="02070309020205020404" pitchFamily="49" charset="0"/>
                <a:cs typeface="Courier New" panose="02070309020205020404" pitchFamily="49" charset="0"/>
              </a:rPr>
              <a:t>TEA</a:t>
            </a:r>
            <a:r>
              <a:rPr lang="en-US" sz="1200" dirty="0">
                <a:latin typeface="Courier New" panose="02070309020205020404" pitchFamily="49" charset="0"/>
                <a:cs typeface="Courier New" panose="02070309020205020404" pitchFamily="49" charset="0"/>
              </a:rPr>
              <a:t>C</a:t>
            </a:r>
            <a:r>
              <a:rPr lang="en-US" sz="1200" b="1" dirty="0">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DS</a:t>
            </a:r>
            <a:endParaRPr lang="en-US" sz="1200" dirty="0">
              <a:solidFill>
                <a:srgbClr val="000000"/>
              </a:solidFill>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16" name="Прямоугольник 7"/>
              <p:cNvSpPr/>
              <p:nvPr/>
            </p:nvSpPr>
            <p:spPr>
              <a:xfrm>
                <a:off x="2843808" y="4599382"/>
                <a:ext cx="2544286" cy="369332"/>
              </a:xfrm>
              <a:prstGeom prst="rect">
                <a:avLst/>
              </a:prstGeom>
            </p:spPr>
            <p:txBody>
              <a:bodyPr wrap="none">
                <a:spAutoFit/>
              </a:bodyPr>
              <a:lstStyle/>
              <a:p>
                <a:r>
                  <a:rPr lang="ru-RU" dirty="0">
                    <a:latin typeface="Times New Roman" panose="02020603050405020304" pitchFamily="18" charset="0"/>
                    <a:cs typeface="Times New Roman" panose="02020603050405020304" pitchFamily="18" charset="0"/>
                  </a:rPr>
                  <a:t>Число совпадений </a:t>
                </a:r>
                <a14:m>
                  <m:oMath xmlns:m="http://schemas.openxmlformats.org/officeDocument/2006/math">
                    <m:r>
                      <a:rPr lang="ru-RU" i="1" smtClean="0">
                        <a:solidFill>
                          <a:schemeClr val="tx1"/>
                        </a:solidFill>
                        <a:latin typeface="Cambria Math" panose="02040503050406030204" pitchFamily="18" charset="0"/>
                        <a:cs typeface="Times New Roman" panose="02020603050405020304" pitchFamily="18" charset="0"/>
                      </a:rPr>
                      <m:t>=</m:t>
                    </m:r>
                    <m:r>
                      <a:rPr lang="ru-RU" b="0" i="1" smtClean="0">
                        <a:solidFill>
                          <a:schemeClr val="tx1"/>
                        </a:solidFill>
                        <a:latin typeface="Cambria Math" panose="02040503050406030204" pitchFamily="18" charset="0"/>
                        <a:cs typeface="Times New Roman" panose="02020603050405020304" pitchFamily="18" charset="0"/>
                      </a:rPr>
                      <m:t>46</m:t>
                    </m:r>
                  </m:oMath>
                </a14:m>
                <a:endParaRPr lang="ru-RU"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6" name="Прямоугольник 7"/>
              <p:cNvSpPr>
                <a:spLocks noRot="1" noChangeAspect="1" noMove="1" noResize="1" noEditPoints="1" noAdjustHandles="1" noChangeArrowheads="1" noChangeShapeType="1" noTextEdit="1"/>
              </p:cNvSpPr>
              <p:nvPr/>
            </p:nvSpPr>
            <p:spPr>
              <a:xfrm>
                <a:off x="2843808" y="4599382"/>
                <a:ext cx="2544286" cy="369332"/>
              </a:xfrm>
              <a:prstGeom prst="rect">
                <a:avLst/>
              </a:prstGeom>
              <a:blipFill>
                <a:blip r:embed="rId3"/>
                <a:stretch>
                  <a:fillRect l="-2158"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00436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Оценка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5</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3" name="Rectangle 2"/>
              <p:cNvSpPr/>
              <p:nvPr/>
            </p:nvSpPr>
            <p:spPr>
              <a:xfrm>
                <a:off x="53752" y="836712"/>
                <a:ext cx="9036496" cy="5913927"/>
              </a:xfrm>
              <a:prstGeom prst="rect">
                <a:avLst/>
              </a:prstGeom>
            </p:spPr>
            <p:txBody>
              <a:bodyPr wrap="square">
                <a:spAutoFit/>
              </a:bodyPr>
              <a:lstStyle/>
              <a:p>
                <a:pPr>
                  <a:lnSpc>
                    <a:spcPct val="115000"/>
                  </a:lnSpc>
                  <a:spcAft>
                    <a:spcPts val="600"/>
                  </a:spcAft>
                </a:pPr>
                <a:r>
                  <a:rPr lang="ru-RU" dirty="0">
                    <a:ea typeface="Times New Roman" panose="02020603050405020304" pitchFamily="18" charset="0"/>
                  </a:rPr>
                  <a:t>Выравнивание полученное путем поиска наибольшей общей подпоследовательности имеет значительный недостаток:</a:t>
                </a:r>
              </a:p>
              <a:p>
                <a:pPr marL="285750" indent="-285750">
                  <a:lnSpc>
                    <a:spcPct val="115000"/>
                  </a:lnSpc>
                  <a:spcAft>
                    <a:spcPts val="600"/>
                  </a:spcAft>
                  <a:buFont typeface="Arial" panose="020B0604020202020204" pitchFamily="34" charset="0"/>
                  <a:buChar char="•"/>
                </a:pPr>
                <a:r>
                  <a:rPr lang="ru-RU" dirty="0"/>
                  <a:t>Чем больше </a:t>
                </a:r>
                <a:r>
                  <a:rPr lang="ru-RU" dirty="0" err="1"/>
                  <a:t>инделей</a:t>
                </a:r>
                <a:r>
                  <a:rPr lang="ru-RU" dirty="0"/>
                  <a:t> добавляется, тем менее биологически релевантным становится выравнивание.</a:t>
                </a:r>
              </a:p>
              <a:p>
                <a:pPr>
                  <a:lnSpc>
                    <a:spcPct val="115000"/>
                  </a:lnSpc>
                  <a:spcAft>
                    <a:spcPts val="600"/>
                  </a:spcAft>
                </a:pPr>
                <a:endParaRPr lang="ru-RU" dirty="0"/>
              </a:p>
              <a:p>
                <a:r>
                  <a:rPr lang="ru-RU" dirty="0"/>
                  <a:t>Чтобы обобщить модель оценки выравнивания, по-прежнему присуждаем +1 для соответствий, но также наказываем промахи некоторой положительной константой </a:t>
                </a:r>
                <a:r>
                  <a:rPr lang="ru-RU" i="1" dirty="0"/>
                  <a:t>μ</a:t>
                </a:r>
                <a:r>
                  <a:rPr lang="ru-RU" dirty="0"/>
                  <a:t> (штраф промаха) и </a:t>
                </a:r>
                <a:r>
                  <a:rPr lang="ru-RU" dirty="0" err="1"/>
                  <a:t>индели</a:t>
                </a:r>
                <a:r>
                  <a:rPr lang="ru-RU" dirty="0"/>
                  <a:t> некоторой положительной константой </a:t>
                </a:r>
                <a:r>
                  <a:rPr lang="ru-RU" i="1" dirty="0"/>
                  <a:t>σ</a:t>
                </a:r>
                <a:r>
                  <a:rPr lang="ru-RU" dirty="0"/>
                  <a:t> (штраф </a:t>
                </a:r>
                <a:r>
                  <a:rPr lang="ru-RU" dirty="0" err="1"/>
                  <a:t>инделя</a:t>
                </a:r>
                <a:r>
                  <a:rPr lang="ru-RU" dirty="0"/>
                  <a:t>). </a:t>
                </a:r>
              </a:p>
              <a:p>
                <a:r>
                  <a:rPr lang="ru-RU" dirty="0"/>
                  <a:t>В результате оценка выравнивания равна следующему выражению:</a:t>
                </a:r>
              </a:p>
              <a:p>
                <a:endParaRPr lang="en-US" dirty="0"/>
              </a:p>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#совпадений−</m:t>
                      </m:r>
                      <m:r>
                        <a:rPr lang="en-US" i="1">
                          <a:latin typeface="Cambria Math" panose="02040503050406030204" pitchFamily="18" charset="0"/>
                        </a:rPr>
                        <m:t>𝜇</m:t>
                      </m:r>
                      <m:r>
                        <a:rPr lang="en-US" i="1">
                          <a:latin typeface="Cambria Math" panose="02040503050406030204" pitchFamily="18" charset="0"/>
                        </a:rPr>
                        <m:t>∙#промахов−</m:t>
                      </m:r>
                      <m:r>
                        <a:rPr lang="ru-RU" i="1">
                          <a:latin typeface="Cambria Math" panose="02040503050406030204" pitchFamily="18" charset="0"/>
                        </a:rPr>
                        <m:t>𝜎</m:t>
                      </m:r>
                      <m:r>
                        <a:rPr lang="en-US" i="1">
                          <a:latin typeface="Cambria Math" panose="02040503050406030204" pitchFamily="18" charset="0"/>
                        </a:rPr>
                        <m:t>∙#</m:t>
                      </m:r>
                      <m:r>
                        <a:rPr lang="ru-RU" i="1">
                          <a:latin typeface="Cambria Math" panose="02040503050406030204" pitchFamily="18" charset="0"/>
                        </a:rPr>
                        <m:t>инделей</m:t>
                      </m:r>
                    </m:oMath>
                  </m:oMathPara>
                </a14:m>
                <a:endParaRPr lang="ru-RU" dirty="0"/>
              </a:p>
              <a:p>
                <a:endParaRPr lang="ru-RU" dirty="0"/>
              </a:p>
              <a:p>
                <a:pPr algn="just">
                  <a:lnSpc>
                    <a:spcPct val="115000"/>
                  </a:lnSpc>
                  <a:spcAft>
                    <a:spcPts val="600"/>
                  </a:spcAft>
                </a:pPr>
                <a:r>
                  <a:rPr lang="ru-RU" dirty="0">
                    <a:solidFill>
                      <a:srgbClr val="000000"/>
                    </a:solidFill>
                    <a:ea typeface="Times New Roman" panose="02020603050405020304" pitchFamily="18" charset="0"/>
                    <a:cs typeface="Times New Roman" panose="02020603050405020304" pitchFamily="18" charset="0"/>
                  </a:rPr>
                  <a:t>Например, для параметров </a:t>
                </a:r>
                <a:r>
                  <a:rPr lang="ru-RU" i="1" dirty="0">
                    <a:solidFill>
                      <a:srgbClr val="000000"/>
                    </a:solidFill>
                    <a:ea typeface="Times New Roman" panose="02020603050405020304" pitchFamily="18" charset="0"/>
                    <a:cs typeface="Times New Roman" panose="02020603050405020304" pitchFamily="18" charset="0"/>
                  </a:rPr>
                  <a:t>μ</a:t>
                </a:r>
                <a:r>
                  <a:rPr lang="ru-RU" dirty="0">
                    <a:solidFill>
                      <a:srgbClr val="000000"/>
                    </a:solidFill>
                    <a:ea typeface="Times New Roman" panose="02020603050405020304" pitchFamily="18" charset="0"/>
                    <a:cs typeface="Times New Roman" panose="02020603050405020304" pitchFamily="18" charset="0"/>
                  </a:rPr>
                  <a:t> = 1 и </a:t>
                </a:r>
                <a:r>
                  <a:rPr lang="ru-RU" i="1" dirty="0">
                    <a:solidFill>
                      <a:srgbClr val="000000"/>
                    </a:solidFill>
                    <a:ea typeface="Times New Roman" panose="02020603050405020304" pitchFamily="18" charset="0"/>
                    <a:cs typeface="Times New Roman" panose="02020603050405020304" pitchFamily="18" charset="0"/>
                  </a:rPr>
                  <a:t>σ</a:t>
                </a:r>
                <a:r>
                  <a:rPr lang="ru-RU" dirty="0">
                    <a:solidFill>
                      <a:srgbClr val="000000"/>
                    </a:solidFill>
                    <a:ea typeface="Times New Roman" panose="02020603050405020304" pitchFamily="18" charset="0"/>
                    <a:cs typeface="Times New Roman" panose="02020603050405020304" pitchFamily="18" charset="0"/>
                  </a:rPr>
                  <a:t> = 2 для следующего выравнивания</a:t>
                </a:r>
                <a:endParaRPr lang="en-US" dirty="0">
                  <a:ea typeface="Times New Roman" panose="02020603050405020304" pitchFamily="18" charset="0"/>
                </a:endParaRPr>
              </a:p>
              <a:p>
                <a:pPr algn="ctr">
                  <a:lnSpc>
                    <a:spcPct val="115000"/>
                  </a:lnSpc>
                  <a:spcAft>
                    <a:spcPts val="600"/>
                  </a:spcAft>
                </a:pPr>
                <a:r>
                  <a:rPr lang="en-US" b="1" dirty="0">
                    <a:solidFill>
                      <a:srgbClr val="DC143C"/>
                    </a:solidFill>
                    <a:latin typeface="Consolas" panose="020B0609020204030204" pitchFamily="49" charset="0"/>
                    <a:ea typeface="Times New Roman" panose="02020603050405020304" pitchFamily="18" charset="0"/>
                  </a:rPr>
                  <a:t>A 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4169E1"/>
                    </a:solidFill>
                    <a:latin typeface="Consolas" panose="020B0609020204030204" pitchFamily="49" charset="0"/>
                    <a:ea typeface="Times New Roman" panose="02020603050405020304" pitchFamily="18" charset="0"/>
                  </a:rPr>
                  <a: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DC143C"/>
                    </a:solidFill>
                    <a:latin typeface="Consolas" panose="020B0609020204030204" pitchFamily="49" charset="0"/>
                    <a:ea typeface="Times New Roman" panose="02020603050405020304" pitchFamily="18" charset="0"/>
                  </a:rPr>
                  <a:t>G T</a:t>
                </a:r>
                <a:r>
                  <a:rPr lang="en-US" b="1" dirty="0">
                    <a:solidFill>
                      <a:srgbClr val="000000"/>
                    </a:solidFill>
                    <a:latin typeface="Consolas" panose="020B0609020204030204" pitchFamily="49" charset="0"/>
                    <a:ea typeface="Times New Roman" panose="02020603050405020304" pitchFamily="18" charset="0"/>
                  </a:rPr>
                  <a:t> </a:t>
                </a:r>
                <a:r>
                  <a:rPr lang="en-US" b="1" dirty="0" err="1">
                    <a:solidFill>
                      <a:srgbClr val="228B22"/>
                    </a:solidFill>
                    <a:latin typeface="Consolas" panose="020B0609020204030204" pitchFamily="49" charset="0"/>
                    <a:ea typeface="Times New Roman" panose="02020603050405020304" pitchFamily="18" charset="0"/>
                  </a:rPr>
                  <a:t>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800080"/>
                    </a:solidFill>
                    <a:latin typeface="Consolas" panose="020B0609020204030204" pitchFamily="49" charset="0"/>
                    <a:ea typeface="Times New Roman" panose="02020603050405020304" pitchFamily="18" charset="0"/>
                  </a:rPr>
                  <a:t>A</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228B22"/>
                    </a:solidFill>
                    <a:latin typeface="Consolas" panose="020B0609020204030204" pitchFamily="49" charset="0"/>
                    <a:ea typeface="Times New Roman" panose="02020603050405020304" pitchFamily="18" charset="0"/>
                  </a:rPr>
                  <a:t>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800080"/>
                    </a:solidFill>
                    <a:latin typeface="Consolas" panose="020B0609020204030204" pitchFamily="49" charset="0"/>
                    <a:ea typeface="Times New Roman" panose="02020603050405020304" pitchFamily="18" charset="0"/>
                  </a:rPr>
                  <a:t>A</a:t>
                </a:r>
                <a:endParaRPr lang="en-US" dirty="0">
                  <a:latin typeface="Times New Roman" panose="02020603050405020304" pitchFamily="18" charset="0"/>
                  <a:ea typeface="Times New Roman" panose="02020603050405020304" pitchFamily="18" charset="0"/>
                </a:endParaRPr>
              </a:p>
              <a:p>
                <a:pPr algn="ctr">
                  <a:lnSpc>
                    <a:spcPct val="115000"/>
                  </a:lnSpc>
                  <a:spcAft>
                    <a:spcPts val="600"/>
                  </a:spcAft>
                </a:pPr>
                <a:r>
                  <a:rPr lang="en-US" b="1" dirty="0">
                    <a:solidFill>
                      <a:srgbClr val="DC143C"/>
                    </a:solidFill>
                    <a:latin typeface="Consolas" panose="020B0609020204030204" pitchFamily="49" charset="0"/>
                    <a:ea typeface="Times New Roman" panose="02020603050405020304" pitchFamily="18" charset="0"/>
                  </a:rPr>
                  <a:t>A 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4169E1"/>
                    </a:solidFill>
                    <a:latin typeface="Consolas" panose="020B0609020204030204" pitchFamily="49" charset="0"/>
                    <a:ea typeface="Times New Roman" panose="02020603050405020304" pitchFamily="18" charset="0"/>
                  </a:rPr>
                  <a:t>C</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DC143C"/>
                    </a:solidFill>
                    <a:latin typeface="Consolas" panose="020B0609020204030204" pitchFamily="49" charset="0"/>
                    <a:ea typeface="Times New Roman" panose="02020603050405020304" pitchFamily="18" charset="0"/>
                  </a:rPr>
                  <a:t>G 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228B22"/>
                    </a:solidFill>
                    <a:latin typeface="Consolas" panose="020B0609020204030204" pitchFamily="49" charset="0"/>
                    <a:ea typeface="Times New Roman" panose="02020603050405020304" pitchFamily="18" charset="0"/>
                  </a:rPr>
                  <a: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800080"/>
                    </a:solidFill>
                    <a:latin typeface="Consolas" panose="020B0609020204030204" pitchFamily="49" charset="0"/>
                    <a:ea typeface="Times New Roman" panose="02020603050405020304" pitchFamily="18" charset="0"/>
                  </a:rPr>
                  <a:t>C</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228B22"/>
                    </a:solidFill>
                    <a:latin typeface="Consolas" panose="020B0609020204030204" pitchFamily="49" charset="0"/>
                    <a:ea typeface="Times New Roman" panose="02020603050405020304" pitchFamily="18" charset="0"/>
                  </a:rPr>
                  <a:t>–</a:t>
                </a:r>
                <a:r>
                  <a:rPr lang="en-US" b="1" dirty="0">
                    <a:solidFill>
                      <a:srgbClr val="000000"/>
                    </a:solidFill>
                    <a:latin typeface="Consolas" panose="020B0609020204030204" pitchFamily="49" charset="0"/>
                    <a:ea typeface="Times New Roman" panose="02020603050405020304" pitchFamily="18" charset="0"/>
                  </a:rPr>
                  <a:t> </a:t>
                </a:r>
                <a:r>
                  <a:rPr lang="en-US" b="1" dirty="0">
                    <a:solidFill>
                      <a:srgbClr val="800080"/>
                    </a:solidFill>
                    <a:latin typeface="Consolas" panose="020B0609020204030204" pitchFamily="49" charset="0"/>
                    <a:ea typeface="Times New Roman" panose="02020603050405020304" pitchFamily="18" charset="0"/>
                  </a:rPr>
                  <a:t>C</a:t>
                </a:r>
                <a:endParaRPr lang="en-US" dirty="0">
                  <a:latin typeface="Times New Roman" panose="02020603050405020304" pitchFamily="18" charset="0"/>
                  <a:ea typeface="Times New Roman" panose="02020603050405020304" pitchFamily="18" charset="0"/>
                </a:endParaRPr>
              </a:p>
              <a:p>
                <a:r>
                  <a:rPr lang="ru-RU" dirty="0"/>
                  <a:t>Какая будет оценка выравнивания?</a:t>
                </a:r>
                <a:endParaRPr lang="en-US" dirty="0"/>
              </a:p>
              <a:p>
                <a:pPr>
                  <a:lnSpc>
                    <a:spcPct val="115000"/>
                  </a:lnSpc>
                  <a:spcAft>
                    <a:spcPts val="600"/>
                  </a:spcAft>
                </a:pPr>
                <a:endParaRPr lang="ru-RU" dirty="0"/>
              </a:p>
            </p:txBody>
          </p:sp>
        </mc:Choice>
        <mc:Fallback xmlns="">
          <p:sp>
            <p:nvSpPr>
              <p:cNvPr id="3" name="Rectangle 2"/>
              <p:cNvSpPr>
                <a:spLocks noRot="1" noChangeAspect="1" noMove="1" noResize="1" noEditPoints="1" noAdjustHandles="1" noChangeArrowheads="1" noChangeShapeType="1" noTextEdit="1"/>
              </p:cNvSpPr>
              <p:nvPr/>
            </p:nvSpPr>
            <p:spPr>
              <a:xfrm>
                <a:off x="53752" y="836712"/>
                <a:ext cx="9036496" cy="5913927"/>
              </a:xfrm>
              <a:prstGeom prst="rect">
                <a:avLst/>
              </a:prstGeom>
              <a:blipFill>
                <a:blip r:embed="rId3"/>
                <a:stretch>
                  <a:fillRect l="-607" t="-309" r="-742"/>
                </a:stretch>
              </a:blipFill>
            </p:spPr>
            <p:txBody>
              <a:bodyPr/>
              <a:lstStyle/>
              <a:p>
                <a:r>
                  <a:rPr lang="en-US">
                    <a:noFill/>
                  </a:rPr>
                  <a:t> </a:t>
                </a:r>
              </a:p>
            </p:txBody>
          </p:sp>
        </mc:Fallback>
      </mc:AlternateContent>
    </p:spTree>
    <p:extLst>
      <p:ext uri="{BB962C8B-B14F-4D97-AF65-F5344CB8AC3E}">
        <p14:creationId xmlns:p14="http://schemas.microsoft.com/office/powerpoint/2010/main" val="340644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Матрицы оценивания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6</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53752" y="836712"/>
            <a:ext cx="9036496" cy="5640006"/>
          </a:xfrm>
          <a:prstGeom prst="rect">
            <a:avLst/>
          </a:prstGeom>
        </p:spPr>
        <p:txBody>
          <a:bodyPr wrap="square">
            <a:spAutoFit/>
          </a:bodyPr>
          <a:lstStyle/>
          <a:p>
            <a:pPr>
              <a:lnSpc>
                <a:spcPct val="115000"/>
              </a:lnSpc>
              <a:spcAft>
                <a:spcPts val="600"/>
              </a:spcAft>
            </a:pPr>
            <a:r>
              <a:rPr lang="ru-RU" dirty="0"/>
              <a:t>Расширим </a:t>
            </a:r>
            <a:r>
              <a:rPr lang="en-US" i="1" dirty="0"/>
              <a:t>k</a:t>
            </a:r>
            <a:r>
              <a:rPr lang="ru-RU" dirty="0"/>
              <a:t>-буквенный алфавит, чтобы включить символ пробела, а затем построим (</a:t>
            </a:r>
            <a:r>
              <a:rPr lang="ru-RU" i="1" dirty="0"/>
              <a:t>k+1</a:t>
            </a:r>
            <a:r>
              <a:rPr lang="ru-RU" dirty="0"/>
              <a:t>)×(</a:t>
            </a:r>
            <a:r>
              <a:rPr lang="ru-RU" i="1" dirty="0"/>
              <a:t>k+1</a:t>
            </a:r>
            <a:r>
              <a:rPr lang="ru-RU" dirty="0"/>
              <a:t>) матрицу, содержащую оценку выравнивания каждой пары символов:</a:t>
            </a:r>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r>
              <a:rPr lang="ru-RU" dirty="0"/>
              <a:t>Матрицы для сравнения последовательностей ДНК обычно определяются только параметрами </a:t>
            </a:r>
            <a:r>
              <a:rPr lang="ru-RU" i="1" dirty="0"/>
              <a:t>μ</a:t>
            </a:r>
            <a:r>
              <a:rPr lang="ru-RU" dirty="0"/>
              <a:t> и </a:t>
            </a:r>
            <a:r>
              <a:rPr lang="ru-RU" i="1" dirty="0"/>
              <a:t>σ</a:t>
            </a:r>
            <a:r>
              <a:rPr lang="ru-RU" dirty="0"/>
              <a:t>, однако, матрицы оценки для сравнения последовательностей аминокислот оценивают различные мутации по-разному. </a:t>
            </a:r>
          </a:p>
        </p:txBody>
      </p:sp>
      <p:pic>
        <p:nvPicPr>
          <p:cNvPr id="12" name="Picture 11"/>
          <p:cNvPicPr>
            <a:picLocks noChangeAspect="1"/>
          </p:cNvPicPr>
          <p:nvPr/>
        </p:nvPicPr>
        <p:blipFill>
          <a:blip r:embed="rId3"/>
          <a:stretch>
            <a:fillRect/>
          </a:stretch>
        </p:blipFill>
        <p:spPr>
          <a:xfrm>
            <a:off x="5305091" y="1628800"/>
            <a:ext cx="3333750" cy="3724275"/>
          </a:xfrm>
          <a:prstGeom prst="rect">
            <a:avLst/>
          </a:prstGeom>
        </p:spPr>
      </p:pic>
      <p:pic>
        <p:nvPicPr>
          <p:cNvPr id="13" name="Picture 12"/>
          <p:cNvPicPr>
            <a:picLocks noChangeAspect="1"/>
          </p:cNvPicPr>
          <p:nvPr/>
        </p:nvPicPr>
        <p:blipFill>
          <a:blip r:embed="rId4"/>
          <a:stretch>
            <a:fillRect/>
          </a:stretch>
        </p:blipFill>
        <p:spPr>
          <a:xfrm>
            <a:off x="238173" y="2573146"/>
            <a:ext cx="4882497" cy="1835581"/>
          </a:xfrm>
          <a:prstGeom prst="rect">
            <a:avLst/>
          </a:prstGeom>
        </p:spPr>
      </p:pic>
    </p:spTree>
    <p:extLst>
      <p:ext uri="{BB962C8B-B14F-4D97-AF65-F5344CB8AC3E}">
        <p14:creationId xmlns:p14="http://schemas.microsoft.com/office/powerpoint/2010/main" val="28720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Матрицы оценивания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7</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295635" y="676400"/>
            <a:ext cx="6408712" cy="6095798"/>
          </a:xfrm>
          <a:prstGeom prst="rect">
            <a:avLst/>
          </a:prstGeom>
        </p:spPr>
      </p:pic>
    </p:spTree>
    <p:extLst>
      <p:ext uri="{BB962C8B-B14F-4D97-AF65-F5344CB8AC3E}">
        <p14:creationId xmlns:p14="http://schemas.microsoft.com/office/powerpoint/2010/main" val="362332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Матрицы оценивания Выравнивания</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8</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53752" y="1340768"/>
            <a:ext cx="9036496" cy="4524315"/>
          </a:xfrm>
          <a:prstGeom prst="rect">
            <a:avLst/>
          </a:prstGeom>
        </p:spPr>
        <p:txBody>
          <a:bodyPr wrap="square">
            <a:spAutoFit/>
          </a:bodyPr>
          <a:lstStyle/>
          <a:p>
            <a:pPr marL="285750" indent="-285750">
              <a:buFont typeface="Arial" panose="020B0604020202020204" pitchFamily="34" charset="0"/>
              <a:buChar char="•"/>
            </a:pPr>
            <a:r>
              <a:rPr lang="ru-RU" dirty="0"/>
              <a:t>Мутации нуклеотидной последовательности гена часто изменяют аминокислотную последовательность транслированного белка. </a:t>
            </a:r>
          </a:p>
          <a:p>
            <a:pPr marL="285750" indent="-285750">
              <a:buFont typeface="Arial" panose="020B0604020202020204" pitchFamily="34" charset="0"/>
              <a:buChar char="•"/>
            </a:pPr>
            <a:r>
              <a:rPr lang="ru-RU" dirty="0"/>
              <a:t>Некоторые из этих мутаций ухудшают функциональные способности белка, что делает их достаточно редкими событиями в молекулярной эволюции. Такие аминокислоты как </a:t>
            </a:r>
            <a:r>
              <a:rPr lang="ru-RU" i="1" dirty="0" err="1"/>
              <a:t>Asn</a:t>
            </a:r>
            <a:r>
              <a:rPr lang="ru-RU" dirty="0"/>
              <a:t>, </a:t>
            </a:r>
            <a:r>
              <a:rPr lang="ru-RU" i="1" dirty="0" err="1"/>
              <a:t>Asp</a:t>
            </a:r>
            <a:r>
              <a:rPr lang="ru-RU" dirty="0"/>
              <a:t>, </a:t>
            </a:r>
            <a:r>
              <a:rPr lang="ru-RU" i="1" dirty="0" err="1"/>
              <a:t>Glu</a:t>
            </a:r>
            <a:r>
              <a:rPr lang="ru-RU" dirty="0"/>
              <a:t> и </a:t>
            </a:r>
            <a:r>
              <a:rPr lang="ru-RU" i="1" dirty="0" err="1"/>
              <a:t>Ser</a:t>
            </a:r>
            <a:r>
              <a:rPr lang="ru-RU" dirty="0"/>
              <a:t> являются наиболее «изменчивыми», тогда как </a:t>
            </a:r>
            <a:r>
              <a:rPr lang="ru-RU" i="1" dirty="0" err="1"/>
              <a:t>Cys</a:t>
            </a:r>
            <a:r>
              <a:rPr lang="ru-RU" dirty="0"/>
              <a:t> и </a:t>
            </a:r>
            <a:r>
              <a:rPr lang="ru-RU" i="1" dirty="0" err="1"/>
              <a:t>Trp</a:t>
            </a:r>
            <a:r>
              <a:rPr lang="ru-RU" dirty="0"/>
              <a:t> являются наименее изменчивыми. </a:t>
            </a:r>
          </a:p>
          <a:p>
            <a:pPr marL="285750" indent="-285750">
              <a:buFont typeface="Arial" panose="020B0604020202020204" pitchFamily="34" charset="0"/>
              <a:buChar char="•"/>
            </a:pPr>
            <a:r>
              <a:rPr lang="ru-RU" dirty="0"/>
              <a:t>Знание вероятности каждой возможной мутации позволяет биологам создавать матрицы аминокислотных оценок для выравнивания биологически обоснованных последовательностей, в которых разные замены штрафуются по-разному. </a:t>
            </a:r>
          </a:p>
          <a:p>
            <a:pPr marL="285750" indent="-285750">
              <a:buFont typeface="Arial" panose="020B0604020202020204" pitchFamily="34" charset="0"/>
              <a:buChar char="•"/>
            </a:pPr>
            <a:r>
              <a:rPr lang="ru-RU" dirty="0"/>
              <a:t>Элемент матрицы выравнивания аминокислот </a:t>
            </a:r>
            <a:r>
              <a:rPr lang="en-US" i="1" dirty="0"/>
              <a:t>score</a:t>
            </a:r>
            <a:r>
              <a:rPr lang="ru-RU" dirty="0"/>
              <a:t>(</a:t>
            </a:r>
            <a:r>
              <a:rPr lang="ru-RU" i="1" dirty="0"/>
              <a:t>i, j</a:t>
            </a:r>
            <a:r>
              <a:rPr lang="ru-RU" dirty="0"/>
              <a:t>) обычно отражает то, как часто </a:t>
            </a:r>
            <a:r>
              <a:rPr lang="ru-RU" i="1" dirty="0"/>
              <a:t>i</a:t>
            </a:r>
            <a:r>
              <a:rPr lang="ru-RU" dirty="0"/>
              <a:t>-я аминокислота заменяет </a:t>
            </a:r>
            <a:r>
              <a:rPr lang="ru-RU" i="1" dirty="0"/>
              <a:t>j</a:t>
            </a:r>
            <a:r>
              <a:rPr lang="ru-RU" dirty="0"/>
              <a:t>-ю аминокислоту в выравниваниях связанных белковых последовательностей. </a:t>
            </a:r>
          </a:p>
          <a:p>
            <a:pPr marL="285750" indent="-285750">
              <a:buFont typeface="Arial" panose="020B0604020202020204" pitchFamily="34" charset="0"/>
              <a:buChar char="•"/>
            </a:pPr>
            <a:r>
              <a:rPr lang="ru-RU" dirty="0"/>
              <a:t>В результате оптимальные выравнивания аминокислотных последовательностей могут иметь очень мало совпадений, но все же представляют собой биологически адекватные выравнивания.</a:t>
            </a:r>
            <a:endParaRPr lang="en-US" dirty="0"/>
          </a:p>
        </p:txBody>
      </p:sp>
    </p:spTree>
    <p:extLst>
      <p:ext uri="{BB962C8B-B14F-4D97-AF65-F5344CB8AC3E}">
        <p14:creationId xmlns:p14="http://schemas.microsoft.com/office/powerpoint/2010/main" val="267348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251519" y="47612"/>
            <a:ext cx="8496945" cy="614846"/>
          </a:xfrm>
        </p:spPr>
        <p:txBody>
          <a:bodyPr>
            <a:noAutofit/>
          </a:bodyPr>
          <a:lstStyle/>
          <a:p>
            <a:pPr marL="342900" indent="-342900"/>
            <a:r>
              <a:rPr lang="ru-RU" sz="3200" dirty="0"/>
              <a:t>Глобальное выравнивание</a:t>
            </a:r>
          </a:p>
        </p:txBody>
      </p:sp>
      <p:sp>
        <p:nvSpPr>
          <p:cNvPr id="2" name="Slide Number Placeholder 1"/>
          <p:cNvSpPr>
            <a:spLocks noGrp="1"/>
          </p:cNvSpPr>
          <p:nvPr>
            <p:ph type="sldNum" sz="quarter" idx="12"/>
          </p:nvPr>
        </p:nvSpPr>
        <p:spPr>
          <a:xfrm>
            <a:off x="8650288" y="6408738"/>
            <a:ext cx="493712" cy="449262"/>
          </a:xfrm>
        </p:spPr>
        <p:txBody>
          <a:bodyPr/>
          <a:lstStyle/>
          <a:p>
            <a:fld id="{903B4427-6696-4A09-B791-98CB6266C507}" type="slidenum">
              <a:rPr lang="ru-RU" smtClean="0">
                <a:solidFill>
                  <a:srgbClr val="000000"/>
                </a:solidFill>
              </a:rPr>
              <a:pPr/>
              <a:t>9</a:t>
            </a:fld>
            <a:endParaRPr lang="ru-RU" dirty="0">
              <a:solidFill>
                <a:srgbClr val="000000"/>
              </a:solidFill>
            </a:endParaRPr>
          </a:p>
        </p:txBody>
      </p:sp>
      <p:sp>
        <p:nvSpPr>
          <p:cNvPr id="7" name="Rectangle 8"/>
          <p:cNvSpPr>
            <a:spLocks noChangeArrowheads="1"/>
          </p:cNvSpPr>
          <p:nvPr/>
        </p:nvSpPr>
        <p:spPr bwMode="auto">
          <a:xfrm>
            <a:off x="848765" y="2335890"/>
            <a:ext cx="7763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ru-RU" sz="2600" dirty="0">
              <a:solidFill>
                <a:srgbClr val="000000"/>
              </a:solidFill>
              <a:latin typeface="Times New Roman" panose="02020603050405020304" pitchFamily="18" charset="0"/>
              <a:cs typeface="Times New Roman" panose="02020603050405020304" pitchFamily="18" charset="0"/>
            </a:endParaRPr>
          </a:p>
          <a:p>
            <a:pPr algn="just"/>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13583" y="1772816"/>
            <a:ext cx="9036496" cy="3219343"/>
          </a:xfrm>
          <a:prstGeom prst="rect">
            <a:avLst/>
          </a:prstGeom>
        </p:spPr>
        <p:txBody>
          <a:bodyPr wrap="square">
            <a:spAutoFit/>
          </a:bodyPr>
          <a:lstStyle/>
          <a:p>
            <a:r>
              <a:rPr lang="ru-RU" dirty="0"/>
              <a:t>Теперь будем решать задачу по выравниванию последовательностей аминокислот при помощи матриц оценки</a:t>
            </a:r>
            <a:r>
              <a:rPr lang="en-US" dirty="0"/>
              <a:t> </a:t>
            </a:r>
            <a:r>
              <a:rPr lang="ru-RU" dirty="0"/>
              <a:t>и следующего рекуррентного соотношения:</a:t>
            </a:r>
          </a:p>
          <a:p>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a:p>
            <a:pPr>
              <a:lnSpc>
                <a:spcPct val="115000"/>
              </a:lnSpc>
              <a:spcAft>
                <a:spcPts val="600"/>
              </a:spcAft>
            </a:pPr>
            <a:endParaRPr lang="ru-RU" dirty="0"/>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508362"/>
            <a:ext cx="3888432" cy="1440160"/>
          </a:xfrm>
          <a:prstGeom prst="rect">
            <a:avLst/>
          </a:prstGeom>
          <a:noFill/>
          <a:ln>
            <a:noFill/>
          </a:ln>
        </p:spPr>
      </p:pic>
    </p:spTree>
    <p:extLst>
      <p:ext uri="{BB962C8B-B14F-4D97-AF65-F5344CB8AC3E}">
        <p14:creationId xmlns:p14="http://schemas.microsoft.com/office/powerpoint/2010/main" val="3755010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13398</TotalTime>
  <Words>1208</Words>
  <Application>Microsoft Office PowerPoint</Application>
  <PresentationFormat>On-screen Show (4:3)</PresentationFormat>
  <Paragraphs>166</Paragraphs>
  <Slides>21</Slides>
  <Notes>21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5" baseType="lpstr">
      <vt:lpstr>Arial</vt:lpstr>
      <vt:lpstr>Calibri</vt:lpstr>
      <vt:lpstr>Cambria</vt:lpstr>
      <vt:lpstr>Cambria Math</vt:lpstr>
      <vt:lpstr>Consolas</vt:lpstr>
      <vt:lpstr>Courier New</vt:lpstr>
      <vt:lpstr>Roboto</vt:lpstr>
      <vt:lpstr>Rockwell</vt:lpstr>
      <vt:lpstr>Rockwell Condensed</vt:lpstr>
      <vt:lpstr>Times New Roman</vt:lpstr>
      <vt:lpstr>Wingdings</vt:lpstr>
      <vt:lpstr>Wood Type</vt:lpstr>
      <vt:lpstr>Image</vt:lpstr>
      <vt:lpstr>Bitmap Image</vt:lpstr>
      <vt:lpstr>PowerPoint Presentation</vt:lpstr>
      <vt:lpstr>Динамическое программирование</vt:lpstr>
      <vt:lpstr>Наибольшая общая подпоследовательность</vt:lpstr>
      <vt:lpstr>Оценка выравнивания</vt:lpstr>
      <vt:lpstr>Оценка выравнивания</vt:lpstr>
      <vt:lpstr>Матрицы оценивания Выравнивания</vt:lpstr>
      <vt:lpstr>Матрицы оценивания Выравнивания</vt:lpstr>
      <vt:lpstr>Матрицы оценивания Выравнивания</vt:lpstr>
      <vt:lpstr>Глобальное выравнивание</vt:lpstr>
      <vt:lpstr>Глобальное выравнивание</vt:lpstr>
      <vt:lpstr>гомеодомен</vt:lpstr>
      <vt:lpstr>гомеодомен</vt:lpstr>
      <vt:lpstr>Локальное выравнивание</vt:lpstr>
      <vt:lpstr>Локальное выравнивание</vt:lpstr>
      <vt:lpstr>Локальное выравнивание</vt:lpstr>
      <vt:lpstr>Локальное выравнивание</vt:lpstr>
      <vt:lpstr>Локальное выравнивание</vt:lpstr>
      <vt:lpstr>Расстояние редактирования</vt:lpstr>
      <vt:lpstr>Расстояние редактирования</vt:lpstr>
      <vt:lpstr>Расстояние редактирования</vt:lpstr>
      <vt:lpstr>Расстояние редактирования</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алгоритмы  биоинформатики</dc:title>
  <dc:creator>Alex</dc:creator>
  <cp:lastModifiedBy>Archie Hewitt</cp:lastModifiedBy>
  <cp:revision>262</cp:revision>
  <dcterms:created xsi:type="dcterms:W3CDTF">2015-02-23T15:47:50Z</dcterms:created>
  <dcterms:modified xsi:type="dcterms:W3CDTF">2019-03-26T14:27:04Z</dcterms:modified>
</cp:coreProperties>
</file>