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7"/>
  </p:notesMasterIdLst>
  <p:sldIdLst>
    <p:sldId id="289" r:id="rId2"/>
    <p:sldId id="413" r:id="rId3"/>
    <p:sldId id="461" r:id="rId4"/>
    <p:sldId id="462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3" r:id="rId14"/>
    <p:sldId id="472" r:id="rId15"/>
    <p:sldId id="471" r:id="rId16"/>
    <p:sldId id="474" r:id="rId17"/>
    <p:sldId id="476" r:id="rId18"/>
    <p:sldId id="475" r:id="rId19"/>
    <p:sldId id="477" r:id="rId20"/>
    <p:sldId id="478" r:id="rId21"/>
    <p:sldId id="479" r:id="rId22"/>
    <p:sldId id="480" r:id="rId23"/>
    <p:sldId id="481" r:id="rId24"/>
    <p:sldId id="482" r:id="rId25"/>
    <p:sldId id="4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49" autoAdjust="0"/>
    <p:restoredTop sz="94015" autoAdjust="0"/>
  </p:normalViewPr>
  <p:slideViewPr>
    <p:cSldViewPr>
      <p:cViewPr varScale="1">
        <p:scale>
          <a:sx n="69" d="100"/>
          <a:sy n="69" d="100"/>
        </p:scale>
        <p:origin x="8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22.04.2019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571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72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65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743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97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14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25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61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19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26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033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816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3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60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21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68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3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6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517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1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92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3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6379-F076-4F6D-A075-563177DB65C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30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>
                <a:solidFill>
                  <a:srgbClr val="000000"/>
                </a:solidFill>
              </a:rPr>
              <a:t>Нижний Новгород, 2015 г.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0375" y="205263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sz="4800" dirty="0">
                <a:solidFill>
                  <a:schemeClr val="bg1"/>
                </a:solidFill>
              </a:rPr>
              <a:t>How Do We Assemble Genomes? </a:t>
            </a:r>
            <a:endParaRPr lang="ru-RU" sz="4800" dirty="0" smtClean="0">
              <a:solidFill>
                <a:schemeClr val="bg1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en-US" sz="4800" dirty="0" smtClean="0">
                <a:solidFill>
                  <a:schemeClr val="bg1"/>
                </a:solidFill>
              </a:rPr>
              <a:t>(</a:t>
            </a:r>
            <a:r>
              <a:rPr lang="en-US" sz="4800" dirty="0">
                <a:solidFill>
                  <a:schemeClr val="bg1"/>
                </a:solidFill>
              </a:rPr>
              <a:t>Graph Algorithms)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Прямоугольник 7"/>
          <p:cNvSpPr/>
          <p:nvPr/>
        </p:nvSpPr>
        <p:spPr>
          <a:xfrm>
            <a:off x="21864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2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7" y="1621130"/>
            <a:ext cx="8475825" cy="262953"/>
          </a:xfrm>
          <a:prstGeom prst="rect">
            <a:avLst/>
          </a:prstGeom>
        </p:spPr>
      </p:pic>
      <p:sp>
        <p:nvSpPr>
          <p:cNvPr id="13" name="Прямоугольник 9"/>
          <p:cNvSpPr/>
          <p:nvPr/>
        </p:nvSpPr>
        <p:spPr>
          <a:xfrm>
            <a:off x="2160392" y="2032979"/>
            <a:ext cx="456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смотреть на несколько шагов вперед.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707482"/>
            <a:ext cx="950316" cy="1421611"/>
          </a:xfrm>
          <a:prstGeom prst="rect">
            <a:avLst/>
          </a:prstGeom>
        </p:spPr>
      </p:pic>
      <p:pic>
        <p:nvPicPr>
          <p:cNvPr id="20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2705197"/>
            <a:ext cx="2074491" cy="3410337"/>
          </a:xfrm>
          <a:prstGeom prst="rect">
            <a:avLst/>
          </a:prstGeom>
        </p:spPr>
      </p:pic>
      <p:sp>
        <p:nvSpPr>
          <p:cNvPr id="21" name="Прямоугольник 10"/>
          <p:cNvSpPr/>
          <p:nvPr/>
        </p:nvSpPr>
        <p:spPr bwMode="auto">
          <a:xfrm>
            <a:off x="1259632" y="3212976"/>
            <a:ext cx="66228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2" name="Прямоугольник 13"/>
          <p:cNvSpPr/>
          <p:nvPr/>
        </p:nvSpPr>
        <p:spPr bwMode="auto">
          <a:xfrm>
            <a:off x="3347864" y="3202263"/>
            <a:ext cx="662284" cy="4320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3" name="Прямоугольник 14"/>
          <p:cNvSpPr/>
          <p:nvPr/>
        </p:nvSpPr>
        <p:spPr>
          <a:xfrm>
            <a:off x="5364088" y="396174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Корректна ли такая сборка?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79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18646" y="119675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5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17" y="1621130"/>
            <a:ext cx="8475825" cy="262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9"/>
              <p:cNvSpPr/>
              <p:nvPr/>
            </p:nvSpPr>
            <p:spPr>
              <a:xfrm>
                <a:off x="218647" y="2031601"/>
                <a:ext cx="658560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сложность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повторяющиеся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примере: встречается </a:t>
                </a:r>
                <a:r>
                  <a:rPr lang="en-US" dirty="0"/>
                  <a:t>ATG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раза и нужно правильно сделать 3 продолжения: </a:t>
                </a:r>
              </a:p>
              <a:p>
                <a:r>
                  <a:rPr lang="en-US" dirty="0"/>
                  <a:t>TGG, </a:t>
                </a:r>
                <a:r>
                  <a:rPr lang="en-US" dirty="0" smtClean="0"/>
                  <a:t>TGC</a:t>
                </a:r>
                <a:r>
                  <a:rPr lang="ru-RU" dirty="0"/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</a:t>
                </a:r>
                <a:r>
                  <a:rPr lang="en-US" dirty="0"/>
                  <a:t> TGT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7" y="2031601"/>
                <a:ext cx="6585602" cy="1477328"/>
              </a:xfrm>
              <a:prstGeom prst="rect">
                <a:avLst/>
              </a:prstGeom>
              <a:blipFill>
                <a:blip r:embed="rId4"/>
                <a:stretch>
                  <a:fillRect l="-833" t="-2058" r="-1481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2"/>
          <p:cNvSpPr/>
          <p:nvPr/>
        </p:nvSpPr>
        <p:spPr>
          <a:xfrm>
            <a:off x="304979" y="4266336"/>
            <a:ext cx="5936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повторений больше – тем сложнее «смотреть вперед».</a:t>
            </a:r>
          </a:p>
        </p:txBody>
      </p:sp>
      <p:pic>
        <p:nvPicPr>
          <p:cNvPr id="18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118073"/>
            <a:ext cx="1724721" cy="41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48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Путь генома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Прямоугольник 7"/>
          <p:cNvSpPr/>
          <p:nvPr/>
        </p:nvSpPr>
        <p:spPr>
          <a:xfrm>
            <a:off x="241918" y="1023254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2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9" y="1382949"/>
            <a:ext cx="8475825" cy="262953"/>
          </a:xfrm>
          <a:prstGeom prst="rect">
            <a:avLst/>
          </a:prstGeom>
        </p:spPr>
      </p:pic>
      <p:pic>
        <p:nvPicPr>
          <p:cNvPr id="1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489" y="1839866"/>
            <a:ext cx="1914326" cy="4121592"/>
          </a:xfrm>
          <a:prstGeom prst="rect">
            <a:avLst/>
          </a:prstGeom>
        </p:spPr>
      </p:pic>
      <p:sp>
        <p:nvSpPr>
          <p:cNvPr id="19" name="Прямоугольник 10"/>
          <p:cNvSpPr/>
          <p:nvPr/>
        </p:nvSpPr>
        <p:spPr>
          <a:xfrm>
            <a:off x="4598401" y="2120464"/>
            <a:ext cx="2319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Путь генома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813" y="2495659"/>
            <a:ext cx="2143125" cy="190500"/>
          </a:xfrm>
          <a:prstGeom prst="rect">
            <a:avLst/>
          </a:prstGeom>
        </p:spPr>
      </p:pic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625" y="2994193"/>
            <a:ext cx="6667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14"/>
          <p:cNvSpPr/>
          <p:nvPr/>
        </p:nvSpPr>
        <p:spPr>
          <a:xfrm>
            <a:off x="3487776" y="4108229"/>
            <a:ext cx="4541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восстановить строку по пути генома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1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String Spelled by a Genome Path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15" y="1062245"/>
            <a:ext cx="7980859" cy="494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Представления графа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0" y="1415202"/>
            <a:ext cx="405648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72"/>
                  </p:ext>
                </p:extLst>
              </p:nvPr>
            </p:nvGraphicFramePr>
            <p:xfrm>
              <a:off x="4786511" y="2060848"/>
              <a:ext cx="3892788" cy="2597141"/>
            </p:xfrm>
            <a:graphic>
              <a:graphicData uri="http://schemas.openxmlformats.org/drawingml/2006/table">
                <a:tbl>
                  <a:tblPr/>
                  <a:tblGrid>
                    <a:gridCol w="19463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6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Матрица</a:t>
                          </a:r>
                          <a:r>
                            <a:rPr lang="ru-RU" sz="1600" baseline="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Список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 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ru-RU" sz="160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2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0 0 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b,e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2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l-PL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l-PL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  0 0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8245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62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solidFill>
                                    <a:srgbClr val="2222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,</a:t>
                          </a:r>
                          <a:r>
                            <a:rPr lang="en-US" sz="1600" i="1" dirty="0" err="1" smtClean="0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72"/>
                  </p:ext>
                </p:extLst>
              </p:nvPr>
            </p:nvGraphicFramePr>
            <p:xfrm>
              <a:off x="4786511" y="2060848"/>
              <a:ext cx="3892788" cy="2597141"/>
            </p:xfrm>
            <a:graphic>
              <a:graphicData uri="http://schemas.openxmlformats.org/drawingml/2006/table">
                <a:tbl>
                  <a:tblPr/>
                  <a:tblGrid>
                    <a:gridCol w="19463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463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Матрица</a:t>
                          </a:r>
                          <a:r>
                            <a:rPr lang="ru-RU" sz="1600" baseline="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ru-RU" sz="1600" dirty="0" smtClean="0">
                              <a:solidFill>
                                <a:srgbClr val="222222"/>
                              </a:solidFill>
                              <a:effectLst/>
                            </a:rPr>
                            <a:t>Список связности</a:t>
                          </a:r>
                          <a:endParaRPr lang="en-US" sz="1600" dirty="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 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ru-RU" sz="1600">
                            <a:solidFill>
                              <a:srgbClr val="222222"/>
                            </a:solidFill>
                            <a:effectLst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a</a:t>
                          </a:r>
                          <a:r>
                            <a:rPr lang="pt-BR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0 0 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280000" b="-4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l-PL" sz="1600" i="1" dirty="0">
                              <a:solidFill>
                                <a:srgbClr val="222222"/>
                              </a:solidFill>
                              <a:effectLst/>
                            </a:rPr>
                            <a:t>b</a:t>
                          </a:r>
                          <a:r>
                            <a:rPr lang="pl-PL" sz="1600" dirty="0">
                              <a:solidFill>
                                <a:srgbClr val="222222"/>
                              </a:solidFill>
                              <a:effectLst/>
                            </a:rPr>
                            <a:t>   0 0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373214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c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481818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d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1 0 0 0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581818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1621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i="1">
                              <a:solidFill>
                                <a:srgbClr val="222222"/>
                              </a:solidFill>
                              <a:effectLst/>
                            </a:rPr>
                            <a:t>e</a:t>
                          </a:r>
                          <a:r>
                            <a:rPr lang="en-US" sz="1600">
                              <a:solidFill>
                                <a:srgbClr val="222222"/>
                              </a:solidFill>
                              <a:effectLst/>
                            </a:rPr>
                            <a:t>   0 1 1 1 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9F9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313" t="-669643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837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Построение пути генома. Граф перекрытий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41918" y="1023254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восстановить строку (геном) по пути генома, этот путь генома нужно сначала построить, используя спектр (набор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2"/>
              <p:cNvSpPr/>
              <p:nvPr/>
            </p:nvSpPr>
            <p:spPr>
              <a:xfrm>
                <a:off x="252047" y="1769978"/>
                <a:ext cx="87129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Введем определения: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первые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𝑆𝑢𝑓𝑓𝑖𝑥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последние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нуклеотида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</a:t>
                </a:r>
              </a:p>
            </p:txBody>
          </p:sp>
        </mc:Choice>
        <mc:Fallback>
          <p:sp>
            <p:nvSpPr>
              <p:cNvPr id="15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1769978"/>
                <a:ext cx="8712968" cy="923330"/>
              </a:xfrm>
              <a:prstGeom prst="rect">
                <a:avLst/>
              </a:prstGeom>
              <a:blipFill>
                <a:blip r:embed="rId3"/>
                <a:stretch>
                  <a:fillRect l="-55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387" y="2384196"/>
            <a:ext cx="3339016" cy="320180"/>
          </a:xfrm>
          <a:prstGeom prst="rect">
            <a:avLst/>
          </a:prstGeom>
        </p:spPr>
      </p:pic>
      <p:pic>
        <p:nvPicPr>
          <p:cNvPr id="17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833" y="1955418"/>
            <a:ext cx="2524125" cy="27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1"/>
              <p:cNvSpPr/>
              <p:nvPr/>
            </p:nvSpPr>
            <p:spPr>
              <a:xfrm>
                <a:off x="241918" y="2908551"/>
                <a:ext cx="871296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перекрытий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(ориентированный):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Вершины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Ребра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(ориентированные)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между двумя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-мерами, если префикс одного равен суффиксу другого.</a:t>
                </a:r>
              </a:p>
            </p:txBody>
          </p:sp>
        </mc:Choice>
        <mc:Fallback>
          <p:sp>
            <p:nvSpPr>
              <p:cNvPr id="18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8" y="2908551"/>
                <a:ext cx="8712968" cy="1200329"/>
              </a:xfrm>
              <a:prstGeom prst="rect">
                <a:avLst/>
              </a:prstGeom>
              <a:blipFill>
                <a:blip r:embed="rId6"/>
                <a:stretch>
                  <a:fillRect l="-63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4108880"/>
            <a:ext cx="666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ик 9"/>
          <p:cNvSpPr/>
          <p:nvPr/>
        </p:nvSpPr>
        <p:spPr>
          <a:xfrm>
            <a:off x="3355688" y="5850431"/>
            <a:ext cx="2177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вершин, 25 ребер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1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Overlap Graph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662458"/>
            <a:ext cx="7090158" cy="60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Путь в графе перекрытий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Прямоугольник 7"/>
          <p:cNvSpPr/>
          <p:nvPr/>
        </p:nvSpPr>
        <p:spPr>
          <a:xfrm>
            <a:off x="252047" y="2661699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графе геном все еще восстанавливается по горизонтальному пути генома, так как изначально был известен порядок.</a:t>
            </a:r>
          </a:p>
        </p:txBody>
      </p:sp>
      <p:pic>
        <p:nvPicPr>
          <p:cNvPr id="19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1024192"/>
            <a:ext cx="666750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3"/>
              <p:cNvSpPr/>
              <p:nvPr/>
            </p:nvSpPr>
            <p:spPr>
              <a:xfrm>
                <a:off x="252047" y="3378438"/>
                <a:ext cx="871296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реальной задаче порядок не известен, и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(спектр) может быть задано произвольно, например, в лексикографическом порядке:</a:t>
                </a:r>
              </a:p>
            </p:txBody>
          </p:sp>
        </mc:Choice>
        <mc:Fallback>
          <p:sp>
            <p:nvSpPr>
              <p:cNvPr id="20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3378438"/>
                <a:ext cx="8712968" cy="646331"/>
              </a:xfrm>
              <a:prstGeom prst="rect">
                <a:avLst/>
              </a:prstGeom>
              <a:blipFill>
                <a:blip r:embed="rId4"/>
                <a:stretch>
                  <a:fillRect l="-55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81" y="4095177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1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Путь в графе перекрытий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2" y="1462625"/>
            <a:ext cx="666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10"/>
              <p:cNvSpPr/>
              <p:nvPr/>
            </p:nvSpPr>
            <p:spPr>
              <a:xfrm>
                <a:off x="183867" y="3685524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Основная идея: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сборки генома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(восстановления строки) по множеству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ов) сводится к тривиальной задаче восстановлени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строки (генома) по пути генома.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поиска пути – нетривиальная. В графовом представлении необходимо найти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путь, который проходит через каждую вершину графа один раз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67" y="3685524"/>
                <a:ext cx="8712968" cy="1477328"/>
              </a:xfrm>
              <a:prstGeom prst="rect">
                <a:avLst/>
              </a:prstGeom>
              <a:blipFill>
                <a:blip r:embed="rId4"/>
                <a:stretch>
                  <a:fillRect l="-560" t="-2479" r="-280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65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Гамильтонов путь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10"/>
          <p:cNvSpPr/>
          <p:nvPr/>
        </p:nvSpPr>
        <p:spPr>
          <a:xfrm>
            <a:off x="183867" y="348957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 путь может быть не единственным:</a:t>
            </a:r>
          </a:p>
        </p:txBody>
      </p:sp>
      <p:pic>
        <p:nvPicPr>
          <p:cNvPr id="11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601" y="1166607"/>
            <a:ext cx="666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456544"/>
            <a:ext cx="1895475" cy="457200"/>
          </a:xfrm>
          <a:prstGeom prst="rect">
            <a:avLst/>
          </a:prstGeom>
        </p:spPr>
      </p:pic>
      <p:sp>
        <p:nvSpPr>
          <p:cNvPr id="13" name="Прямоугольник 13"/>
          <p:cNvSpPr/>
          <p:nvPr/>
        </p:nvSpPr>
        <p:spPr>
          <a:xfrm>
            <a:off x="183867" y="3946772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Гамильтонов путь может не существовать.</a:t>
            </a:r>
          </a:p>
        </p:txBody>
      </p:sp>
      <p:sp>
        <p:nvSpPr>
          <p:cNvPr id="14" name="Прямоугольник 14"/>
          <p:cNvSpPr/>
          <p:nvPr/>
        </p:nvSpPr>
        <p:spPr>
          <a:xfrm>
            <a:off x="3760436" y="5058538"/>
            <a:ext cx="1368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Сложность?</a:t>
            </a:r>
          </a:p>
        </p:txBody>
      </p:sp>
    </p:spTree>
    <p:extLst>
      <p:ext uri="{BB962C8B-B14F-4D97-AF65-F5344CB8AC3E}">
        <p14:creationId xmlns:p14="http://schemas.microsoft.com/office/powerpoint/2010/main" val="30684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 smtClean="0"/>
              <a:t>Newspapers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62" y="1052736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6"/>
          <p:cNvSpPr/>
          <p:nvPr/>
        </p:nvSpPr>
        <p:spPr>
          <a:xfrm>
            <a:off x="2195736" y="5243737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восстановить содержимое газеты</a:t>
            </a:r>
          </a:p>
        </p:txBody>
      </p:sp>
    </p:spTree>
    <p:extLst>
      <p:ext uri="{BB962C8B-B14F-4D97-AF65-F5344CB8AC3E}">
        <p14:creationId xmlns:p14="http://schemas.microsoft.com/office/powerpoint/2010/main" val="356029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Прямоугольник 10"/>
              <p:cNvSpPr/>
              <p:nvPr/>
            </p:nvSpPr>
            <p:spPr>
              <a:xfrm>
                <a:off x="88028" y="1298798"/>
                <a:ext cx="88764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Еще раз рассмотрим геном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последовательность его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меров:</a:t>
                </a:r>
              </a:p>
            </p:txBody>
          </p:sp>
        </mc:Choice>
        <mc:Fallback>
          <p:sp>
            <p:nvSpPr>
              <p:cNvPr id="15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8" y="1298798"/>
                <a:ext cx="8876460" cy="369332"/>
              </a:xfrm>
              <a:prstGeom prst="rect">
                <a:avLst/>
              </a:prstGeom>
              <a:blipFill>
                <a:blip r:embed="rId3"/>
                <a:stretch>
                  <a:fillRect l="-54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25" y="1347961"/>
            <a:ext cx="2181225" cy="266700"/>
          </a:xfrm>
          <a:prstGeom prst="rect">
            <a:avLst/>
          </a:prstGeom>
        </p:spPr>
      </p:pic>
      <p:pic>
        <p:nvPicPr>
          <p:cNvPr id="1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45" y="1790827"/>
            <a:ext cx="8082025" cy="281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2"/>
              <p:cNvSpPr/>
              <p:nvPr/>
            </p:nvSpPr>
            <p:spPr>
              <a:xfrm>
                <a:off x="58988" y="2764448"/>
                <a:ext cx="55640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-меры приписываются не к вершинам, а к ребрам:</a:t>
                </a:r>
              </a:p>
            </p:txBody>
          </p:sp>
        </mc:Choice>
        <mc:Fallback>
          <p:sp>
            <p:nvSpPr>
              <p:cNvPr id="18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" y="2764448"/>
                <a:ext cx="5564092" cy="369332"/>
              </a:xfrm>
              <a:prstGeom prst="rect">
                <a:avLst/>
              </a:prstGeom>
              <a:blipFill>
                <a:blip r:embed="rId6"/>
                <a:stretch>
                  <a:fillRect l="-7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22449"/>
            <a:ext cx="6667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7"/>
          <p:cNvSpPr/>
          <p:nvPr/>
        </p:nvSpPr>
        <p:spPr>
          <a:xfrm>
            <a:off x="2627784" y="3888346"/>
            <a:ext cx="4230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собрать геном по такому пути?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11"/>
              <p:cNvSpPr/>
              <p:nvPr/>
            </p:nvSpPr>
            <p:spPr>
              <a:xfrm>
                <a:off x="92193" y="4324481"/>
                <a:ext cx="822302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Каждая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 последовательных ребер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(последовательных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-меров) пересекается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нуклеотидах, которыми будет маркироваться узел в пересечении: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3" y="4324481"/>
                <a:ext cx="8223026" cy="923330"/>
              </a:xfrm>
              <a:prstGeom prst="rect">
                <a:avLst/>
              </a:prstGeom>
              <a:blipFill>
                <a:blip r:embed="rId8"/>
                <a:stretch>
                  <a:fillRect l="-44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4" descr="Fig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234641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15"/>
          <p:cNvSpPr/>
          <p:nvPr/>
        </p:nvSpPr>
        <p:spPr>
          <a:xfrm>
            <a:off x="88028" y="2383978"/>
            <a:ext cx="215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 де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6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Прямоугольник 10"/>
          <p:cNvSpPr/>
          <p:nvPr/>
        </p:nvSpPr>
        <p:spPr>
          <a:xfrm>
            <a:off x="88028" y="1867040"/>
            <a:ext cx="887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идея: склеивание одинаково помеченных узлов:</a:t>
            </a:r>
          </a:p>
        </p:txBody>
      </p:sp>
      <p:pic>
        <p:nvPicPr>
          <p:cNvPr id="25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08" y="1196752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5" y="2750601"/>
            <a:ext cx="884308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10"/>
          <p:cNvSpPr/>
          <p:nvPr/>
        </p:nvSpPr>
        <p:spPr>
          <a:xfrm>
            <a:off x="88028" y="1867040"/>
            <a:ext cx="8876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идея: склеивание одинаково помеченных узлов:</a:t>
            </a:r>
          </a:p>
        </p:txBody>
      </p:sp>
      <p:pic>
        <p:nvPicPr>
          <p:cNvPr id="11" name="Picture 4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08" y="1196752"/>
            <a:ext cx="66675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8" y="2760580"/>
            <a:ext cx="8926366" cy="289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40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2" descr="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2" y="1196752"/>
            <a:ext cx="8572980" cy="279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9"/>
          <p:cNvSpPr/>
          <p:nvPr/>
        </p:nvSpPr>
        <p:spPr>
          <a:xfrm>
            <a:off x="5944507" y="4476501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де Брюйна для строки</a:t>
            </a:r>
          </a:p>
        </p:txBody>
      </p:sp>
      <p:sp>
        <p:nvSpPr>
          <p:cNvPr id="15" name="Стрелка вниз 2"/>
          <p:cNvSpPr/>
          <p:nvPr/>
        </p:nvSpPr>
        <p:spPr bwMode="auto">
          <a:xfrm rot="10800000">
            <a:off x="7164288" y="3898411"/>
            <a:ext cx="288032" cy="41451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6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740" y="4885581"/>
            <a:ext cx="2143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71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2800" dirty="0"/>
              <a:t>Графы де </a:t>
            </a:r>
            <a:r>
              <a:rPr lang="ru-RU" sz="2800" dirty="0" err="1"/>
              <a:t>Брюйна</a:t>
            </a:r>
            <a:r>
              <a:rPr lang="ru-RU" sz="2800" dirty="0"/>
              <a:t> для строки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8"/>
              <p:cNvSpPr/>
              <p:nvPr/>
            </p:nvSpPr>
            <p:spPr>
              <a:xfrm>
                <a:off x="197768" y="1095212"/>
                <a:ext cx="843921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де Брюйна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спектра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Вершинами графа де Брюйна являются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уникальные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меры, являющиеся либо префиксами, либо суффиксами исходных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каждого исходного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 соединяем префикс с суффиксом</a:t>
                </a:r>
              </a:p>
            </p:txBody>
          </p:sp>
        </mc:Choice>
        <mc:Fallback>
          <p:sp>
            <p:nvSpPr>
              <p:cNvPr id="11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68" y="1095212"/>
                <a:ext cx="8439210" cy="1200329"/>
              </a:xfrm>
              <a:prstGeom prst="rect">
                <a:avLst/>
              </a:prstGeom>
              <a:blipFill>
                <a:blip r:embed="rId3"/>
                <a:stretch>
                  <a:fillRect l="-578" t="-3046" r="-144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"/>
              <p:cNvSpPr/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меры:</a:t>
                </a:r>
                <a:endParaRPr lang="ru-RU" dirty="0"/>
              </a:p>
            </p:txBody>
          </p:sp>
        </mc:Choice>
        <mc:Fallback>
          <p:sp>
            <p:nvSpPr>
              <p:cNvPr id="1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42" y="2481431"/>
                <a:ext cx="2016386" cy="369332"/>
              </a:xfrm>
              <a:prstGeom prst="rect">
                <a:avLst/>
              </a:prstGeom>
              <a:blipFill>
                <a:blip r:embed="rId4"/>
                <a:stretch>
                  <a:fillRect l="-2417" t="-8197" r="-18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42" y="2950498"/>
            <a:ext cx="8732093" cy="283908"/>
          </a:xfrm>
          <a:prstGeom prst="rect">
            <a:avLst/>
          </a:prstGeom>
        </p:spPr>
      </p:pic>
      <p:sp>
        <p:nvSpPr>
          <p:cNvPr id="18" name="Прямоугольник 10"/>
          <p:cNvSpPr/>
          <p:nvPr/>
        </p:nvSpPr>
        <p:spPr>
          <a:xfrm>
            <a:off x="164742" y="3500537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графа 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Брюйна:</a:t>
            </a:r>
            <a:endParaRPr lang="ru-RU" dirty="0"/>
          </a:p>
        </p:txBody>
      </p:sp>
      <p:pic>
        <p:nvPicPr>
          <p:cNvPr id="19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656" y="4008041"/>
            <a:ext cx="5219434" cy="263366"/>
          </a:xfrm>
          <a:prstGeom prst="rect">
            <a:avLst/>
          </a:prstGeom>
        </p:spPr>
      </p:pic>
      <p:sp>
        <p:nvSpPr>
          <p:cNvPr id="20" name="Прямоугольник 13"/>
          <p:cNvSpPr/>
          <p:nvPr/>
        </p:nvSpPr>
        <p:spPr>
          <a:xfrm>
            <a:off x="164742" y="4432872"/>
            <a:ext cx="1840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Брюйна:</a:t>
            </a:r>
            <a:endParaRPr lang="ru-RU" dirty="0"/>
          </a:p>
        </p:txBody>
      </p:sp>
      <p:pic>
        <p:nvPicPr>
          <p:cNvPr id="21" name="Picture 2" descr="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82" y="4538666"/>
            <a:ext cx="66675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715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892481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800" dirty="0"/>
              <a:t>De </a:t>
            </a:r>
            <a:r>
              <a:rPr lang="en-US" sz="2800" dirty="0" err="1"/>
              <a:t>Bruijn</a:t>
            </a:r>
            <a:r>
              <a:rPr lang="en-US" sz="2800" dirty="0"/>
              <a:t> Graph from a String Problem</a:t>
            </a:r>
            <a:endParaRPr lang="ru-RU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31" y="710069"/>
            <a:ext cx="7573029" cy="59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 smtClean="0"/>
              <a:t>Newspapers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Прямоугольник 6"/>
          <p:cNvSpPr/>
          <p:nvPr/>
        </p:nvSpPr>
        <p:spPr>
          <a:xfrm>
            <a:off x="281887" y="1188159"/>
            <a:ext cx="88969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восстановления необходимо использовать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перекрывающиеся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фрагменты разных копий:</a:t>
            </a:r>
          </a:p>
        </p:txBody>
      </p:sp>
      <p:pic>
        <p:nvPicPr>
          <p:cNvPr id="13" name="Picture 2" descr="Fig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6" y="2438932"/>
            <a:ext cx="8793927" cy="13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81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 err="1"/>
              <a:t>Секвенирование</a:t>
            </a:r>
            <a:r>
              <a:rPr lang="ru-RU" sz="3200" dirty="0"/>
              <a:t> генома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Прямоугольник 6"/>
          <p:cNvSpPr/>
          <p:nvPr/>
        </p:nvSpPr>
        <p:spPr>
          <a:xfrm>
            <a:off x="179512" y="1142514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существует технологий, позволяющих секвенировать геном от начала до конца.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Секвенируются относительно короткие фрагменты ДНК –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Стандартный подход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берется небольшой образец ткани,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содержащей миллионы клеток с идентичной ДНК,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биохимические методы, чтобы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ДНК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фрагменты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по которым восстанавливается геном.</a:t>
            </a:r>
          </a:p>
        </p:txBody>
      </p:sp>
      <p:pic>
        <p:nvPicPr>
          <p:cNvPr id="11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619842"/>
            <a:ext cx="3528392" cy="3066098"/>
          </a:xfrm>
          <a:prstGeom prst="rect">
            <a:avLst/>
          </a:prstGeom>
        </p:spPr>
      </p:pic>
      <p:sp>
        <p:nvSpPr>
          <p:cNvPr id="14" name="Прямоугольник 9"/>
          <p:cNvSpPr/>
          <p:nvPr/>
        </p:nvSpPr>
        <p:spPr>
          <a:xfrm>
            <a:off x="1241944" y="2684641"/>
            <a:ext cx="3114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одинаковых копий генома</a:t>
            </a:r>
          </a:p>
        </p:txBody>
      </p:sp>
      <p:sp>
        <p:nvSpPr>
          <p:cNvPr id="15" name="Прямоугольник 11"/>
          <p:cNvSpPr/>
          <p:nvPr/>
        </p:nvSpPr>
        <p:spPr>
          <a:xfrm>
            <a:off x="1444388" y="3414868"/>
            <a:ext cx="27091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Фрагментация генома на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</a:p>
        </p:txBody>
      </p:sp>
      <p:sp>
        <p:nvSpPr>
          <p:cNvPr id="16" name="Прямоугольник 12"/>
          <p:cNvSpPr/>
          <p:nvPr/>
        </p:nvSpPr>
        <p:spPr>
          <a:xfrm>
            <a:off x="1718840" y="4174113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Секвенирование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</a:p>
        </p:txBody>
      </p:sp>
      <p:sp>
        <p:nvSpPr>
          <p:cNvPr id="17" name="Прямоугольник 13"/>
          <p:cNvSpPr/>
          <p:nvPr/>
        </p:nvSpPr>
        <p:spPr>
          <a:xfrm>
            <a:off x="1365590" y="4919266"/>
            <a:ext cx="2866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генома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перекрывающихся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</a:t>
            </a:r>
          </a:p>
        </p:txBody>
      </p:sp>
      <p:sp>
        <p:nvSpPr>
          <p:cNvPr id="18" name="Прямоугольник 14"/>
          <p:cNvSpPr/>
          <p:nvPr/>
        </p:nvSpPr>
        <p:spPr>
          <a:xfrm>
            <a:off x="2922606" y="5847284"/>
            <a:ext cx="28667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чем сложность?</a:t>
            </a:r>
          </a:p>
        </p:txBody>
      </p:sp>
    </p:spTree>
    <p:extLst>
      <p:ext uri="{BB962C8B-B14F-4D97-AF65-F5344CB8AC3E}">
        <p14:creationId xmlns:p14="http://schemas.microsoft.com/office/powerpoint/2010/main" val="39010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 err="1"/>
              <a:t>Секвенирование</a:t>
            </a:r>
            <a:r>
              <a:rPr lang="ru-RU" sz="3200" dirty="0"/>
              <a:t> генома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Прямоугольник 6"/>
          <p:cNvSpPr/>
          <p:nvPr/>
        </p:nvSpPr>
        <p:spPr>
          <a:xfrm>
            <a:off x="179512" y="114251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секвенирования генома является в большей степени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чем биологической: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 имеют возможность генерировать достаточно много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 для анализа некоторого большого генома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генома из этого огромного числа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 – сложная вычислительная задача.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ДНК состоит из 2 цепей: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неизвестно, какую последовательность брать (прямую или обратно-комплементарную).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 секвенирования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(неточность оборудования) – невозможность точной идентификации всех перекрывающихся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регионы генома могут быть вообще не покрыты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read’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невозможность восстановить весь геном.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2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Идеальное покрытие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6"/>
              <p:cNvSpPr/>
              <p:nvPr/>
            </p:nvSpPr>
            <p:spPr>
              <a:xfrm>
                <a:off x="179512" y="1142514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 одинаковой длины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меры).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ы из одной последовательности ДНК.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 ошибок.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Идеальное покрытие – каждая подстрока генома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мер) является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ом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 копий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42514"/>
                <a:ext cx="8712968" cy="1477328"/>
              </a:xfrm>
              <a:prstGeom prst="rect">
                <a:avLst/>
              </a:prstGeom>
              <a:blipFill>
                <a:blip r:embed="rId3"/>
                <a:stretch>
                  <a:fillRect l="-4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7"/>
              <p:cNvSpPr/>
              <p:nvPr/>
            </p:nvSpPr>
            <p:spPr>
              <a:xfrm>
                <a:off x="179512" y="3501008"/>
                <a:ext cx="871296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Сначала попробуем решить обратную задачу: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Composition Problem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формирование коллекции всех подстрок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исходной строки (включая повторяющиеся).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общем случае, используется лексикографический порядок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в коллекции.</a:t>
                </a:r>
              </a:p>
            </p:txBody>
          </p:sp>
        </mc:Choice>
        <mc:Fallback>
          <p:sp>
            <p:nvSpPr>
              <p:cNvPr id="11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501008"/>
                <a:ext cx="8712968" cy="1477328"/>
              </a:xfrm>
              <a:prstGeom prst="rect">
                <a:avLst/>
              </a:prstGeom>
              <a:blipFill>
                <a:blip r:embed="rId4"/>
                <a:stretch>
                  <a:fillRect l="-559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7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en-US" sz="3200" dirty="0"/>
              <a:t>String Composition Problem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48765" y="233589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40629"/>
            <a:ext cx="6733182" cy="546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6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7"/>
              <p:cNvSpPr/>
              <p:nvPr/>
            </p:nvSpPr>
            <p:spPr>
              <a:xfrm>
                <a:off x="218646" y="1196752"/>
                <a:ext cx="8712968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 Composition Problem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прямая задача. Для сборки генома требуется решение обратной задачи –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восстановление строки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коллекции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 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read’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ов).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Пример:</a:t>
                </a: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 спектр: 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Очевидный подход – соединение пар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меров, которые </a:t>
                </a:r>
                <a:r>
                  <a:rPr lang="ru-RU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перекрываются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символами</a:t>
                </a:r>
              </a:p>
            </p:txBody>
          </p:sp>
        </mc:Choice>
        <mc:Fallback>
          <p:sp>
            <p:nvSpPr>
              <p:cNvPr id="9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1196752"/>
                <a:ext cx="8712968" cy="2862322"/>
              </a:xfrm>
              <a:prstGeom prst="rect">
                <a:avLst/>
              </a:prstGeom>
              <a:blipFill>
                <a:blip r:embed="rId3"/>
                <a:stretch>
                  <a:fillRect l="-630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722" y="2962439"/>
            <a:ext cx="3457575" cy="314325"/>
          </a:xfrm>
          <a:prstGeom prst="rect">
            <a:avLst/>
          </a:prstGeom>
        </p:spPr>
      </p:pic>
      <p:pic>
        <p:nvPicPr>
          <p:cNvPr id="12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3471" y="3939770"/>
            <a:ext cx="1362075" cy="1714500"/>
          </a:xfrm>
          <a:prstGeom prst="rect">
            <a:avLst/>
          </a:prstGeom>
        </p:spPr>
      </p:pic>
      <p:sp>
        <p:nvSpPr>
          <p:cNvPr id="13" name="Прямоугольник 9"/>
          <p:cNvSpPr/>
          <p:nvPr/>
        </p:nvSpPr>
        <p:spPr>
          <a:xfrm>
            <a:off x="3597476" y="5824761"/>
            <a:ext cx="19553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чего начать?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2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19" y="47612"/>
            <a:ext cx="8496945" cy="614846"/>
          </a:xfrm>
        </p:spPr>
        <p:txBody>
          <a:bodyPr>
            <a:noAutofit/>
          </a:bodyPr>
          <a:lstStyle/>
          <a:p>
            <a:pPr marL="342900" indent="-342900"/>
            <a:r>
              <a:rPr lang="ru-RU" sz="3200" dirty="0"/>
              <a:t>Восстановление строки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Прямоугольник 7"/>
          <p:cNvSpPr/>
          <p:nvPr/>
        </p:nvSpPr>
        <p:spPr>
          <a:xfrm>
            <a:off x="218646" y="1196752"/>
            <a:ext cx="8712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Менее очевидный пример: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Спектр: </a:t>
            </a:r>
          </a:p>
        </p:txBody>
      </p:sp>
      <p:pic>
        <p:nvPicPr>
          <p:cNvPr id="15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83943"/>
            <a:ext cx="8475825" cy="2629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9"/>
              <p:cNvSpPr/>
              <p:nvPr/>
            </p:nvSpPr>
            <p:spPr>
              <a:xfrm>
                <a:off x="252047" y="2711696"/>
                <a:ext cx="76803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опять начинать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en-US" dirty="0"/>
                  <a:t>TAA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(так как ни один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 не заканчивается на </a:t>
                </a:r>
                <a:r>
                  <a:rPr lang="en-US" dirty="0" smtClean="0"/>
                  <a:t>TA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16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7" y="2711696"/>
                <a:ext cx="7680308" cy="369332"/>
              </a:xfrm>
              <a:prstGeom prst="rect">
                <a:avLst/>
              </a:prstGeom>
              <a:blipFill>
                <a:blip r:embed="rId4"/>
                <a:stretch>
                  <a:fillRect l="-635" t="-11667" r="-7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724" y="3245828"/>
            <a:ext cx="1171575" cy="1752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2"/>
              <p:cNvSpPr/>
              <p:nvPr/>
            </p:nvSpPr>
            <p:spPr>
              <a:xfrm>
                <a:off x="218646" y="5203179"/>
                <a:ext cx="5242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Застряли, так как ни один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 не начинается с </a:t>
                </a:r>
                <a:r>
                  <a:rPr lang="en-US" dirty="0"/>
                  <a:t>TT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46" y="5203179"/>
                <a:ext cx="5242461" cy="369332"/>
              </a:xfrm>
              <a:prstGeom prst="rect">
                <a:avLst/>
              </a:prstGeom>
              <a:blipFill>
                <a:blip r:embed="rId6"/>
                <a:stretch>
                  <a:fillRect l="-1047" t="-11667" r="-16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0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13517</TotalTime>
  <Words>903</Words>
  <Application>Microsoft Office PowerPoint</Application>
  <PresentationFormat>On-screen Show (4:3)</PresentationFormat>
  <Paragraphs>175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Microsoft YaHei</vt:lpstr>
      <vt:lpstr>Arial</vt:lpstr>
      <vt:lpstr>Bernard MT Condensed</vt:lpstr>
      <vt:lpstr>Calibri</vt:lpstr>
      <vt:lpstr>Cambria</vt:lpstr>
      <vt:lpstr>Cambria Math</vt:lpstr>
      <vt:lpstr>Rockwell</vt:lpstr>
      <vt:lpstr>Rockwell Condensed</vt:lpstr>
      <vt:lpstr>Times New Roman</vt:lpstr>
      <vt:lpstr>Wingdings</vt:lpstr>
      <vt:lpstr>Wood Type</vt:lpstr>
      <vt:lpstr>Image</vt:lpstr>
      <vt:lpstr>PowerPoint Presentation</vt:lpstr>
      <vt:lpstr>Newspapers</vt:lpstr>
      <vt:lpstr>Newspapers</vt:lpstr>
      <vt:lpstr>Секвенирование генома</vt:lpstr>
      <vt:lpstr>Секвенирование генома</vt:lpstr>
      <vt:lpstr>Идеальное покрытие</vt:lpstr>
      <vt:lpstr>String Composition Problem</vt:lpstr>
      <vt:lpstr>Восстановление строки</vt:lpstr>
      <vt:lpstr>Восстановление строки</vt:lpstr>
      <vt:lpstr>Восстановление строки</vt:lpstr>
      <vt:lpstr>Восстановление строки</vt:lpstr>
      <vt:lpstr>Путь генома</vt:lpstr>
      <vt:lpstr>String Spelled by a Genome Path Problem</vt:lpstr>
      <vt:lpstr>Представления графа</vt:lpstr>
      <vt:lpstr>Построение пути генома. Граф перекрытий</vt:lpstr>
      <vt:lpstr>Overlap Graph Problem</vt:lpstr>
      <vt:lpstr>Путь в графе перекрытий</vt:lpstr>
      <vt:lpstr>Путь в графе перекрытий</vt:lpstr>
      <vt:lpstr>Гамильтонов путь</vt:lpstr>
      <vt:lpstr>Графы де Брюйна для строки</vt:lpstr>
      <vt:lpstr>Графы де Брюйна для строки</vt:lpstr>
      <vt:lpstr>Графы де Брюйна для строки</vt:lpstr>
      <vt:lpstr>Графы де Брюйна для строки</vt:lpstr>
      <vt:lpstr>Графы де Брюйна для строки</vt:lpstr>
      <vt:lpstr>De Bruijn Graph from a String Problem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273</cp:revision>
  <dcterms:created xsi:type="dcterms:W3CDTF">2015-02-23T15:47:50Z</dcterms:created>
  <dcterms:modified xsi:type="dcterms:W3CDTF">2019-04-22T11:10:54Z</dcterms:modified>
</cp:coreProperties>
</file>