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66" r:id="rId4"/>
    <p:sldId id="258" r:id="rId5"/>
    <p:sldId id="264" r:id="rId6"/>
    <p:sldId id="275" r:id="rId7"/>
    <p:sldId id="276" r:id="rId8"/>
    <p:sldId id="277" r:id="rId9"/>
    <p:sldId id="278" r:id="rId10"/>
    <p:sldId id="279" r:id="rId11"/>
    <p:sldId id="260" r:id="rId12"/>
    <p:sldId id="261" r:id="rId13"/>
    <p:sldId id="262" r:id="rId14"/>
    <p:sldId id="263" r:id="rId15"/>
    <p:sldId id="265" r:id="rId16"/>
    <p:sldId id="269" r:id="rId17"/>
    <p:sldId id="267"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6/15/2023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4866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85180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53007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AAD347D-5ACD-4C99-B74B-A9C85AD731A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2444350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99399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96141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563729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93418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709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416746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42394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22813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77299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4071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72007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90470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7713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6/15/2023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‹Nr.›</a:t>
            </a:fld>
            <a:endParaRPr lang="en-US" dirty="0"/>
          </a:p>
        </p:txBody>
      </p:sp>
    </p:spTree>
    <p:extLst>
      <p:ext uri="{BB962C8B-B14F-4D97-AF65-F5344CB8AC3E}">
        <p14:creationId xmlns:p14="http://schemas.microsoft.com/office/powerpoint/2010/main" val="16917665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3D695-A8D5-4B63-B303-DB820D9B66BB}"/>
              </a:ext>
            </a:extLst>
          </p:cNvPr>
          <p:cNvSpPr>
            <a:spLocks noGrp="1"/>
          </p:cNvSpPr>
          <p:nvPr>
            <p:ph type="ctrTitle"/>
          </p:nvPr>
        </p:nvSpPr>
        <p:spPr/>
        <p:txBody>
          <a:bodyPr/>
          <a:lstStyle/>
          <a:p>
            <a:r>
              <a:rPr lang="de-DE" dirty="0" err="1"/>
              <a:t>DatenbankAG</a:t>
            </a:r>
            <a:endParaRPr lang="de-DE" dirty="0"/>
          </a:p>
        </p:txBody>
      </p:sp>
      <p:sp>
        <p:nvSpPr>
          <p:cNvPr id="3" name="Untertitel 2">
            <a:extLst>
              <a:ext uri="{FF2B5EF4-FFF2-40B4-BE49-F238E27FC236}">
                <a16:creationId xmlns:a16="http://schemas.microsoft.com/office/drawing/2014/main" id="{8F23A206-DAAD-445C-9619-9AAEB8A57B86}"/>
              </a:ext>
            </a:extLst>
          </p:cNvPr>
          <p:cNvSpPr>
            <a:spLocks noGrp="1"/>
          </p:cNvSpPr>
          <p:nvPr>
            <p:ph type="subTitle" idx="1"/>
          </p:nvPr>
        </p:nvSpPr>
        <p:spPr/>
        <p:txBody>
          <a:bodyPr/>
          <a:lstStyle/>
          <a:p>
            <a:r>
              <a:rPr lang="de-DE" dirty="0"/>
              <a:t>Was Hebt uns von der Masse ab?</a:t>
            </a:r>
          </a:p>
        </p:txBody>
      </p:sp>
    </p:spTree>
    <p:extLst>
      <p:ext uri="{BB962C8B-B14F-4D97-AF65-F5344CB8AC3E}">
        <p14:creationId xmlns:p14="http://schemas.microsoft.com/office/powerpoint/2010/main" val="177368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EB84F-150C-4ADA-887B-76A9D00808C3}"/>
              </a:ext>
            </a:extLst>
          </p:cNvPr>
          <p:cNvSpPr>
            <a:spLocks noGrp="1"/>
          </p:cNvSpPr>
          <p:nvPr>
            <p:ph type="title"/>
          </p:nvPr>
        </p:nvSpPr>
        <p:spPr/>
        <p:txBody>
          <a:bodyPr/>
          <a:lstStyle/>
          <a:p>
            <a:r>
              <a:rPr lang="de-DE" dirty="0"/>
              <a:t>Phase 5 – Dateiformate</a:t>
            </a:r>
            <a:br>
              <a:rPr lang="de-DE"/>
            </a:br>
            <a:r>
              <a:rPr lang="de-DE"/>
              <a:t>IPT</a:t>
            </a:r>
            <a:endParaRPr lang="de-DE" dirty="0"/>
          </a:p>
        </p:txBody>
      </p:sp>
      <p:sp>
        <p:nvSpPr>
          <p:cNvPr id="3" name="Inhaltsplatzhalter 2">
            <a:extLst>
              <a:ext uri="{FF2B5EF4-FFF2-40B4-BE49-F238E27FC236}">
                <a16:creationId xmlns:a16="http://schemas.microsoft.com/office/drawing/2014/main" id="{FE3675E8-FFE4-4903-B7BA-3ACED9AAC14F}"/>
              </a:ext>
            </a:extLst>
          </p:cNvPr>
          <p:cNvSpPr>
            <a:spLocks noGrp="1"/>
          </p:cNvSpPr>
          <p:nvPr>
            <p:ph idx="1"/>
          </p:nvPr>
        </p:nvSpPr>
        <p:spPr/>
        <p:txBody>
          <a:bodyPr/>
          <a:lstStyle/>
          <a:p>
            <a:pPr lvl="0"/>
            <a:r>
              <a:rPr lang="de-DE" dirty="0"/>
              <a:t>Programmeigenes Format von Autodesk Inventor</a:t>
            </a:r>
          </a:p>
          <a:p>
            <a:pPr lvl="0"/>
            <a:r>
              <a:rPr lang="de-DE" dirty="0"/>
              <a:t>IPT speichert die Teile</a:t>
            </a:r>
          </a:p>
          <a:p>
            <a:pPr lvl="0"/>
            <a:r>
              <a:rPr lang="de-DE" dirty="0"/>
              <a:t>optional IAM-Format verfügbar, welches Baugruppen speichert</a:t>
            </a:r>
          </a:p>
          <a:p>
            <a:pPr lvl="0"/>
            <a:r>
              <a:rPr lang="de-DE" dirty="0"/>
              <a:t>Kann in Autodesk Inventor und in 3D Studio Max verwendet werden</a:t>
            </a:r>
          </a:p>
        </p:txBody>
      </p:sp>
    </p:spTree>
    <p:extLst>
      <p:ext uri="{BB962C8B-B14F-4D97-AF65-F5344CB8AC3E}">
        <p14:creationId xmlns:p14="http://schemas.microsoft.com/office/powerpoint/2010/main" val="345446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4DCD8-5F07-4300-B486-0D2B3B7E4685}"/>
              </a:ext>
            </a:extLst>
          </p:cNvPr>
          <p:cNvSpPr>
            <a:spLocks noGrp="1"/>
          </p:cNvSpPr>
          <p:nvPr>
            <p:ph type="title"/>
          </p:nvPr>
        </p:nvSpPr>
        <p:spPr/>
        <p:txBody>
          <a:bodyPr/>
          <a:lstStyle/>
          <a:p>
            <a:r>
              <a:rPr lang="de-DE" dirty="0"/>
              <a:t>Phase 6 - Datenbankübersicht</a:t>
            </a:r>
          </a:p>
        </p:txBody>
      </p:sp>
      <p:graphicFrame>
        <p:nvGraphicFramePr>
          <p:cNvPr id="4" name="Inhaltsplatzhalter 3">
            <a:extLst>
              <a:ext uri="{FF2B5EF4-FFF2-40B4-BE49-F238E27FC236}">
                <a16:creationId xmlns:a16="http://schemas.microsoft.com/office/drawing/2014/main" id="{B354FF01-9662-4437-9915-4D8B45EC68B4}"/>
              </a:ext>
            </a:extLst>
          </p:cNvPr>
          <p:cNvGraphicFramePr>
            <a:graphicFrameLocks noGrp="1"/>
          </p:cNvGraphicFramePr>
          <p:nvPr>
            <p:ph idx="1"/>
          </p:nvPr>
        </p:nvGraphicFramePr>
        <p:xfrm>
          <a:off x="2554129" y="3454400"/>
          <a:ext cx="6028055" cy="1883097"/>
        </p:xfrm>
        <a:graphic>
          <a:graphicData uri="http://schemas.openxmlformats.org/drawingml/2006/table">
            <a:tbl>
              <a:tblPr firstRow="1" firstCol="1" bandRow="1">
                <a:tableStyleId>{5C22544A-7EE6-4342-B048-85BDC9FD1C3A}</a:tableStyleId>
              </a:tblPr>
              <a:tblGrid>
                <a:gridCol w="1707515">
                  <a:extLst>
                    <a:ext uri="{9D8B030D-6E8A-4147-A177-3AD203B41FA5}">
                      <a16:colId xmlns:a16="http://schemas.microsoft.com/office/drawing/2014/main" val="222903765"/>
                    </a:ext>
                  </a:extLst>
                </a:gridCol>
                <a:gridCol w="1329690">
                  <a:extLst>
                    <a:ext uri="{9D8B030D-6E8A-4147-A177-3AD203B41FA5}">
                      <a16:colId xmlns:a16="http://schemas.microsoft.com/office/drawing/2014/main" val="849631792"/>
                    </a:ext>
                  </a:extLst>
                </a:gridCol>
                <a:gridCol w="1461135">
                  <a:extLst>
                    <a:ext uri="{9D8B030D-6E8A-4147-A177-3AD203B41FA5}">
                      <a16:colId xmlns:a16="http://schemas.microsoft.com/office/drawing/2014/main" val="2058348610"/>
                    </a:ext>
                  </a:extLst>
                </a:gridCol>
                <a:gridCol w="1529715">
                  <a:extLst>
                    <a:ext uri="{9D8B030D-6E8A-4147-A177-3AD203B41FA5}">
                      <a16:colId xmlns:a16="http://schemas.microsoft.com/office/drawing/2014/main" val="2715858956"/>
                    </a:ext>
                  </a:extLst>
                </a:gridCol>
              </a:tblGrid>
              <a:tr h="0">
                <a:tc>
                  <a:txBody>
                    <a:bodyPr/>
                    <a:lstStyle/>
                    <a:p>
                      <a:pPr algn="l">
                        <a:lnSpc>
                          <a:spcPct val="107000"/>
                        </a:lnSpc>
                        <a:spcAft>
                          <a:spcPts val="0"/>
                        </a:spcAft>
                      </a:pPr>
                      <a:r>
                        <a:rPr lang="de-DE" sz="1100">
                          <a:effectLst/>
                        </a:rPr>
                        <a:t>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Nutzer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Rechte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Schutzklasse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8696578"/>
                  </a:ext>
                </a:extLst>
              </a:tr>
              <a:tr h="0">
                <a:tc>
                  <a:txBody>
                    <a:bodyPr/>
                    <a:lstStyle/>
                    <a:p>
                      <a:pPr algn="l">
                        <a:lnSpc>
                          <a:spcPct val="107000"/>
                        </a:lnSpc>
                        <a:spcAft>
                          <a:spcPts val="0"/>
                        </a:spcAft>
                      </a:pPr>
                      <a:r>
                        <a:rPr lang="de-DE" sz="1100">
                          <a:effectLst/>
                        </a:rPr>
                        <a:t>Grundrissplan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Vermesser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302596"/>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682794"/>
                  </a:ext>
                </a:extLst>
              </a:tr>
              <a:tr h="0">
                <a:tc>
                  <a:txBody>
                    <a:bodyPr/>
                    <a:lstStyle/>
                    <a:p>
                      <a:pPr algn="l">
                        <a:lnSpc>
                          <a:spcPct val="107000"/>
                        </a:lnSpc>
                        <a:spcAft>
                          <a:spcPts val="0"/>
                        </a:spcAft>
                      </a:pPr>
                      <a:r>
                        <a:rPr lang="de-DE" sz="1100">
                          <a:effectLst/>
                        </a:rPr>
                        <a:t>Auftragsdaten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Kunde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464914"/>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Bearbeiter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21888"/>
                  </a:ext>
                </a:extLst>
              </a:tr>
              <a:tr h="0">
                <a:tc>
                  <a:txBody>
                    <a:bodyPr/>
                    <a:lstStyle/>
                    <a:p>
                      <a:pPr algn="l">
                        <a:lnSpc>
                          <a:spcPct val="107000"/>
                        </a:lnSpc>
                        <a:spcAft>
                          <a:spcPts val="0"/>
                        </a:spcAft>
                      </a:pPr>
                      <a:r>
                        <a:rPr lang="de-DE" sz="1100">
                          <a:effectLst/>
                        </a:rPr>
                        <a:t>Lager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Lagerist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1272125"/>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Einkauf</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5281152"/>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682197"/>
                  </a:ext>
                </a:extLst>
              </a:tr>
              <a:tr h="0">
                <a:tc>
                  <a:txBody>
                    <a:bodyPr/>
                    <a:lstStyle/>
                    <a:p>
                      <a:pPr algn="l">
                        <a:lnSpc>
                          <a:spcPct val="107000"/>
                        </a:lnSpc>
                        <a:spcAft>
                          <a:spcPts val="0"/>
                        </a:spcAft>
                      </a:pPr>
                      <a:r>
                        <a:rPr lang="de-DE" sz="1100">
                          <a:effectLst/>
                        </a:rPr>
                        <a:t>Persönliche Kundendaten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220759"/>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Bearbeiter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178247"/>
                  </a:ext>
                </a:extLst>
              </a:tr>
            </a:tbl>
          </a:graphicData>
        </a:graphic>
      </p:graphicFrame>
      <p:sp>
        <p:nvSpPr>
          <p:cNvPr id="5" name="Rectangle 1">
            <a:extLst>
              <a:ext uri="{FF2B5EF4-FFF2-40B4-BE49-F238E27FC236}">
                <a16:creationId xmlns:a16="http://schemas.microsoft.com/office/drawing/2014/main" id="{26C4AA49-D0CB-4833-9124-10139E0DE0E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Schritt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70CB9D26-257B-4FB8-80FE-9C159D33BFBF}"/>
              </a:ext>
            </a:extLst>
          </p:cNvPr>
          <p:cNvSpPr txBox="1"/>
          <p:nvPr/>
        </p:nvSpPr>
        <p:spPr>
          <a:xfrm>
            <a:off x="2554129" y="5629013"/>
            <a:ext cx="7545655" cy="1200329"/>
          </a:xfrm>
          <a:prstGeom prst="rect">
            <a:avLst/>
          </a:prstGeom>
          <a:noFill/>
        </p:spPr>
        <p:txBody>
          <a:bodyPr wrap="none" rtlCol="0">
            <a:spAutoFit/>
          </a:bodyPr>
          <a:lstStyle/>
          <a:p>
            <a:r>
              <a:rPr lang="de-DE" dirty="0"/>
              <a:t>Admin:  Vollzugriff auf alle Datensätze</a:t>
            </a:r>
            <a:br>
              <a:rPr lang="de-DE" dirty="0"/>
            </a:br>
            <a:r>
              <a:rPr lang="de-DE" dirty="0"/>
              <a:t>Als Schnittstelle nutzen wir MySQL-Server-Management-Studio (SSMS)</a:t>
            </a:r>
            <a:br>
              <a:rPr lang="de-DE" dirty="0"/>
            </a:br>
            <a:r>
              <a:rPr lang="de-DE" dirty="0"/>
              <a:t>und kompatible Apps auf den Mobilen Endgeräten.</a:t>
            </a:r>
          </a:p>
          <a:p>
            <a:endParaRPr lang="de-DE" dirty="0"/>
          </a:p>
        </p:txBody>
      </p:sp>
      <p:sp>
        <p:nvSpPr>
          <p:cNvPr id="7" name="Rechteck 6">
            <a:extLst>
              <a:ext uri="{FF2B5EF4-FFF2-40B4-BE49-F238E27FC236}">
                <a16:creationId xmlns:a16="http://schemas.microsoft.com/office/drawing/2014/main" id="{821924D0-CA36-43C0-B56E-D009184B65E4}"/>
              </a:ext>
            </a:extLst>
          </p:cNvPr>
          <p:cNvSpPr/>
          <p:nvPr/>
        </p:nvSpPr>
        <p:spPr>
          <a:xfrm>
            <a:off x="1688984" y="2412439"/>
            <a:ext cx="10315662" cy="646331"/>
          </a:xfrm>
          <a:prstGeom prst="rect">
            <a:avLst/>
          </a:prstGeom>
        </p:spPr>
        <p:txBody>
          <a:bodyPr wrap="square">
            <a:spAutoFit/>
          </a:bodyPr>
          <a:lstStyle/>
          <a:p>
            <a:r>
              <a:rPr lang="de-DE" dirty="0"/>
              <a:t>Absprache über das Budget, Absprache Verteilung der IT Komponenten, Adresse der Räumlichkeiten, Grundriss ausgedruckt in Papierform oder elektronisch.</a:t>
            </a:r>
          </a:p>
        </p:txBody>
      </p:sp>
    </p:spTree>
    <p:extLst>
      <p:ext uri="{BB962C8B-B14F-4D97-AF65-F5344CB8AC3E}">
        <p14:creationId xmlns:p14="http://schemas.microsoft.com/office/powerpoint/2010/main" val="376383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A1C25-E1E4-44C4-B47B-7B61601E9F41}"/>
              </a:ext>
            </a:extLst>
          </p:cNvPr>
          <p:cNvSpPr>
            <a:spLocks noGrp="1"/>
          </p:cNvSpPr>
          <p:nvPr>
            <p:ph type="title"/>
          </p:nvPr>
        </p:nvSpPr>
        <p:spPr/>
        <p:txBody>
          <a:bodyPr/>
          <a:lstStyle/>
          <a:p>
            <a:r>
              <a:rPr lang="de-DE" b="1" dirty="0"/>
              <a:t>Phase 7 - Datenschutz und Datensicherheit</a:t>
            </a:r>
            <a:br>
              <a:rPr lang="de-DE" dirty="0"/>
            </a:br>
            <a:endParaRPr lang="de-DE" dirty="0"/>
          </a:p>
        </p:txBody>
      </p:sp>
      <p:sp>
        <p:nvSpPr>
          <p:cNvPr id="3" name="Inhaltsplatzhalter 2">
            <a:extLst>
              <a:ext uri="{FF2B5EF4-FFF2-40B4-BE49-F238E27FC236}">
                <a16:creationId xmlns:a16="http://schemas.microsoft.com/office/drawing/2014/main" id="{10583104-B87F-4878-B06C-DC2BED2A6A51}"/>
              </a:ext>
            </a:extLst>
          </p:cNvPr>
          <p:cNvSpPr>
            <a:spLocks noGrp="1"/>
          </p:cNvSpPr>
          <p:nvPr>
            <p:ph idx="1"/>
          </p:nvPr>
        </p:nvSpPr>
        <p:spPr/>
        <p:txBody>
          <a:bodyPr>
            <a:normAutofit fontScale="62500" lnSpcReduction="20000"/>
          </a:bodyPr>
          <a:lstStyle/>
          <a:p>
            <a:r>
              <a:rPr lang="de-DE" b="1" dirty="0"/>
              <a:t>Datenschutz</a:t>
            </a:r>
            <a:br>
              <a:rPr lang="de-DE" b="1" dirty="0"/>
            </a:br>
            <a:r>
              <a:rPr lang="de-DE" dirty="0" err="1"/>
              <a:t>Datenschutz</a:t>
            </a:r>
            <a:r>
              <a:rPr lang="de-DE" dirty="0"/>
              <a:t> beschreibt den Schutz von der missbräuchlichen Verarbeitung personenbezogener Daten sowie den Schutz des Rechts auf informationelle Selbstbestimmung.</a:t>
            </a:r>
          </a:p>
          <a:p>
            <a:r>
              <a:rPr lang="de-DE" dirty="0"/>
              <a:t>Der Datenschutz in Deutschland wird hauptsächlich durch die zwei Gesetze Datenschutz-Grundordnung (DSGVO) und Bundesdatenschutzgesetz (BDSG-neu) geprägt.</a:t>
            </a:r>
          </a:p>
          <a:p>
            <a:r>
              <a:rPr lang="de-DE" dirty="0"/>
              <a:t>Für die rechtmäßige Verarbeitung personenbezogener Daten ist eine Rechtsgrundlage gemäß DSGVO oder eine Einwilligungserklärung der betroffenen Personen notwendig.</a:t>
            </a:r>
          </a:p>
          <a:p>
            <a:r>
              <a:rPr lang="de-DE" dirty="0"/>
              <a:t>Hierzu gehören beispielsweise persönliche und private Daten. Insbesondere Kontaktdaten wie Name, Telefonnummer, Anschrift, E-Mail-Adresse oder auch das Geburtsdatum oder die IP-Adresse. Ebenfalls generell formulierte Daten gehören dazu, wie zum Beispiel bestimmte Verhältnisse und Beziehungen, welche den Kategorien der personenbezogenen Daten unterfallen.</a:t>
            </a:r>
          </a:p>
          <a:p>
            <a:r>
              <a:rPr lang="de-DE" dirty="0"/>
              <a:t>Personen können selbst darüber entscheiden was mit ihren Daten passiert (informationelle Selbstbestimmung).</a:t>
            </a:r>
          </a:p>
          <a:p>
            <a:r>
              <a:rPr lang="de-DE" b="1" dirty="0"/>
              <a:t>Datensicherheit</a:t>
            </a:r>
            <a:br>
              <a:rPr lang="de-DE" b="1" dirty="0"/>
            </a:br>
            <a:r>
              <a:rPr lang="de-DE" dirty="0"/>
              <a:t>Bei der Datensicherheit geht es um die Frage, wie die Daten am besten gegen einen Zugriff durch Unbefugte geschützt werden können. Es fängt bei einfachen, analogen Sachen, wie z.B. Datenträgern (Laptop, Stick) an. Dabei bezieht es sich auf die Schritte, welche eingeleitet werden müssen, um diese vor Diebstahl und Zugriff unbefugter zu schützen.</a:t>
            </a:r>
            <a:br>
              <a:rPr lang="de-DE" dirty="0"/>
            </a:br>
            <a:r>
              <a:rPr lang="de-DE" dirty="0"/>
              <a:t>Akten mit sensiblen Daten müssen beispielsweise sofort wegeräumt werden, wenn sie nicht mehr gebraucht werden. </a:t>
            </a:r>
          </a:p>
          <a:p>
            <a:r>
              <a:rPr lang="de-DE" dirty="0"/>
              <a:t>In Bezug auf Authentizität, Integrität, Verfügbarkeit und Vertraulichkeit sind Daten DSGVO konform abzusichern wie in der Cloud oder dem sicheren Verfahren mit Daten auf der entsprechenden Kommunikationsplattform ihres Unternehmens.</a:t>
            </a:r>
          </a:p>
          <a:p>
            <a:endParaRPr lang="de-DE" dirty="0"/>
          </a:p>
        </p:txBody>
      </p:sp>
    </p:spTree>
    <p:extLst>
      <p:ext uri="{BB962C8B-B14F-4D97-AF65-F5344CB8AC3E}">
        <p14:creationId xmlns:p14="http://schemas.microsoft.com/office/powerpoint/2010/main" val="341602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7EACC-5216-4930-917E-D17DEDD0B47C}"/>
              </a:ext>
            </a:extLst>
          </p:cNvPr>
          <p:cNvSpPr>
            <a:spLocks noGrp="1"/>
          </p:cNvSpPr>
          <p:nvPr>
            <p:ph type="title"/>
          </p:nvPr>
        </p:nvSpPr>
        <p:spPr/>
        <p:txBody>
          <a:bodyPr/>
          <a:lstStyle/>
          <a:p>
            <a:r>
              <a:rPr lang="de-DE" b="1" dirty="0"/>
              <a:t>Phase 7 - </a:t>
            </a:r>
            <a:r>
              <a:rPr lang="de-DE" dirty="0"/>
              <a:t>Sicherheitskonzept</a:t>
            </a:r>
          </a:p>
        </p:txBody>
      </p:sp>
      <p:graphicFrame>
        <p:nvGraphicFramePr>
          <p:cNvPr id="4" name="Inhaltsplatzhalter 3">
            <a:extLst>
              <a:ext uri="{FF2B5EF4-FFF2-40B4-BE49-F238E27FC236}">
                <a16:creationId xmlns:a16="http://schemas.microsoft.com/office/drawing/2014/main" id="{9BE8B4A8-2951-4FD8-BCE8-1DFD333DB486}"/>
              </a:ext>
            </a:extLst>
          </p:cNvPr>
          <p:cNvGraphicFramePr>
            <a:graphicFrameLocks noGrp="1"/>
          </p:cNvGraphicFramePr>
          <p:nvPr>
            <p:ph idx="1"/>
            <p:extLst>
              <p:ext uri="{D42A27DB-BD31-4B8C-83A1-F6EECF244321}">
                <p14:modId xmlns:p14="http://schemas.microsoft.com/office/powerpoint/2010/main" val="3192518243"/>
              </p:ext>
            </p:extLst>
          </p:nvPr>
        </p:nvGraphicFramePr>
        <p:xfrm>
          <a:off x="2690970" y="3341751"/>
          <a:ext cx="7719767" cy="1742885"/>
        </p:xfrm>
        <a:graphic>
          <a:graphicData uri="http://schemas.openxmlformats.org/drawingml/2006/table">
            <a:tbl>
              <a:tblPr firstRow="1" firstCol="1" bandRow="1">
                <a:tableStyleId>{5C22544A-7EE6-4342-B048-85BDC9FD1C3A}</a:tableStyleId>
              </a:tblPr>
              <a:tblGrid>
                <a:gridCol w="2893848">
                  <a:extLst>
                    <a:ext uri="{9D8B030D-6E8A-4147-A177-3AD203B41FA5}">
                      <a16:colId xmlns:a16="http://schemas.microsoft.com/office/drawing/2014/main" val="3710681092"/>
                    </a:ext>
                  </a:extLst>
                </a:gridCol>
                <a:gridCol w="4825919">
                  <a:extLst>
                    <a:ext uri="{9D8B030D-6E8A-4147-A177-3AD203B41FA5}">
                      <a16:colId xmlns:a16="http://schemas.microsoft.com/office/drawing/2014/main" val="2807608053"/>
                    </a:ext>
                  </a:extLst>
                </a:gridCol>
              </a:tblGrid>
              <a:tr h="0">
                <a:tc>
                  <a:txBody>
                    <a:bodyPr/>
                    <a:lstStyle/>
                    <a:p>
                      <a:pPr algn="l">
                        <a:lnSpc>
                          <a:spcPct val="107000"/>
                        </a:lnSpc>
                        <a:spcAft>
                          <a:spcPts val="0"/>
                        </a:spcAft>
                      </a:pPr>
                      <a:r>
                        <a:rPr lang="de-DE" sz="1200" dirty="0">
                          <a:effectLst/>
                        </a:rPr>
                        <a:t>Technische Maßnahmen</a:t>
                      </a:r>
                      <a:br>
                        <a:rPr lang="de-DE" sz="1200" dirty="0">
                          <a:effectLst/>
                        </a:rPr>
                      </a:br>
                      <a:br>
                        <a:rPr lang="de-DE" sz="1200" dirty="0">
                          <a:effectLst/>
                        </a:rPr>
                      </a:br>
                      <a:r>
                        <a:rPr lang="de-DE" sz="1200" dirty="0">
                          <a:effectLst/>
                        </a:rPr>
                        <a:t>(für den Schutz der Daten)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200" dirty="0">
                          <a:effectLst/>
                        </a:rPr>
                        <a:t>Passwortverfahren</a:t>
                      </a:r>
                      <a:endParaRPr lang="de-DE" sz="1100" dirty="0">
                        <a:effectLst/>
                      </a:endParaRPr>
                    </a:p>
                    <a:p>
                      <a:pPr algn="l">
                        <a:lnSpc>
                          <a:spcPct val="107000"/>
                        </a:lnSpc>
                        <a:spcAft>
                          <a:spcPts val="0"/>
                        </a:spcAft>
                      </a:pPr>
                      <a:r>
                        <a:rPr lang="de-DE" sz="1200" dirty="0">
                          <a:effectLst/>
                        </a:rPr>
                        <a:t>Zugriffskontrolle (Berechtigungskonzept und Protokollierung in eine Login Datenbank), </a:t>
                      </a:r>
                      <a:endParaRPr lang="de-DE" sz="1100" dirty="0">
                        <a:effectLst/>
                      </a:endParaRPr>
                    </a:p>
                    <a:p>
                      <a:pPr algn="l">
                        <a:lnSpc>
                          <a:spcPct val="107000"/>
                        </a:lnSpc>
                        <a:spcAft>
                          <a:spcPts val="0"/>
                        </a:spcAft>
                      </a:pPr>
                      <a:r>
                        <a:rPr lang="de-DE" sz="1200" dirty="0">
                          <a:effectLst/>
                        </a:rPr>
                        <a:t>Weitergabekontrolle (VPN, Verschlüsselung), </a:t>
                      </a:r>
                      <a:endParaRPr lang="de-DE" sz="1100" dirty="0">
                        <a:effectLst/>
                      </a:endParaRPr>
                    </a:p>
                    <a:p>
                      <a:pPr algn="l">
                        <a:lnSpc>
                          <a:spcPct val="107000"/>
                        </a:lnSpc>
                        <a:spcAft>
                          <a:spcPts val="0"/>
                        </a:spcAft>
                      </a:pPr>
                      <a:r>
                        <a:rPr lang="de-DE" sz="1200" dirty="0">
                          <a:effectLst/>
                        </a:rPr>
                        <a:t>Verfügbarkeitskontrolle (Datensicherung/Backup zu festgelegten Zeiten)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917999"/>
                  </a:ext>
                </a:extLst>
              </a:tr>
              <a:tr h="0">
                <a:tc>
                  <a:txBody>
                    <a:bodyPr/>
                    <a:lstStyle/>
                    <a:p>
                      <a:pPr algn="l">
                        <a:lnSpc>
                          <a:spcPct val="107000"/>
                        </a:lnSpc>
                        <a:spcAft>
                          <a:spcPts val="0"/>
                        </a:spcAft>
                      </a:pPr>
                      <a:r>
                        <a:rPr lang="de-DE" sz="1200" dirty="0">
                          <a:effectLst/>
                        </a:rPr>
                        <a:t>Organisatorische Maßnahmen</a:t>
                      </a:r>
                    </a:p>
                    <a:p>
                      <a:pPr algn="l">
                        <a:lnSpc>
                          <a:spcPct val="107000"/>
                        </a:lnSpc>
                        <a:spcAft>
                          <a:spcPts val="0"/>
                        </a:spcAft>
                      </a:pP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de-DE" sz="1200" dirty="0">
                          <a:effectLst/>
                          <a:latin typeface="Calibri" panose="020F0502020204030204" pitchFamily="34" charset="0"/>
                          <a:ea typeface="Calibri" panose="020F0502020204030204" pitchFamily="34" charset="0"/>
                          <a:cs typeface="Times New Roman" panose="02020603050405020304" pitchFamily="18" charset="0"/>
                        </a:rPr>
                        <a:t>(zum Schutz der physischen Komponenten)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200" dirty="0">
                          <a:effectLst/>
                        </a:rPr>
                        <a:t>Zutrittskontrollen (Alarmanlagen, Pförtner),</a:t>
                      </a:r>
                      <a:endParaRPr lang="de-DE" sz="1100" dirty="0">
                        <a:effectLst/>
                      </a:endParaRPr>
                    </a:p>
                    <a:p>
                      <a:pPr algn="l">
                        <a:lnSpc>
                          <a:spcPct val="107000"/>
                        </a:lnSpc>
                        <a:spcAft>
                          <a:spcPts val="0"/>
                        </a:spcAft>
                      </a:pPr>
                      <a:r>
                        <a:rPr lang="de-DE" sz="1200" dirty="0">
                          <a:effectLst/>
                        </a:rPr>
                        <a:t>Auftragskontrolle (Vertragsgestaltung bei ADV Kontrollen), </a:t>
                      </a:r>
                      <a:endParaRPr lang="de-DE" sz="1100" dirty="0">
                        <a:effectLst/>
                      </a:endParaRPr>
                    </a:p>
                    <a:p>
                      <a:pPr algn="l">
                        <a:lnSpc>
                          <a:spcPct val="107000"/>
                        </a:lnSpc>
                        <a:spcAft>
                          <a:spcPts val="0"/>
                        </a:spcAft>
                      </a:pPr>
                      <a:r>
                        <a:rPr lang="de-DE" sz="1200" dirty="0">
                          <a:effectLst/>
                        </a:rPr>
                        <a:t>Trennungsgebot (Trennung der Platten in separaten Räumlichkeiten)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531847"/>
                  </a:ext>
                </a:extLst>
              </a:tr>
            </a:tbl>
          </a:graphicData>
        </a:graphic>
      </p:graphicFrame>
    </p:spTree>
    <p:extLst>
      <p:ext uri="{BB962C8B-B14F-4D97-AF65-F5344CB8AC3E}">
        <p14:creationId xmlns:p14="http://schemas.microsoft.com/office/powerpoint/2010/main" val="200927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99A57-5863-4E07-9C85-0C346804E5E6}"/>
              </a:ext>
            </a:extLst>
          </p:cNvPr>
          <p:cNvSpPr>
            <a:spLocks noGrp="1"/>
          </p:cNvSpPr>
          <p:nvPr>
            <p:ph type="title"/>
          </p:nvPr>
        </p:nvSpPr>
        <p:spPr/>
        <p:txBody>
          <a:bodyPr/>
          <a:lstStyle/>
          <a:p>
            <a:r>
              <a:rPr lang="de-DE" b="1" dirty="0"/>
              <a:t>Phase 7 - </a:t>
            </a:r>
            <a:r>
              <a:rPr lang="de-DE" dirty="0"/>
              <a:t>Sicherheitskonzept</a:t>
            </a:r>
          </a:p>
        </p:txBody>
      </p:sp>
      <p:sp>
        <p:nvSpPr>
          <p:cNvPr id="3" name="Inhaltsplatzhalter 2">
            <a:extLst>
              <a:ext uri="{FF2B5EF4-FFF2-40B4-BE49-F238E27FC236}">
                <a16:creationId xmlns:a16="http://schemas.microsoft.com/office/drawing/2014/main" id="{332C7285-90F3-49E0-B042-751F2D352FED}"/>
              </a:ext>
            </a:extLst>
          </p:cNvPr>
          <p:cNvSpPr>
            <a:spLocks noGrp="1"/>
          </p:cNvSpPr>
          <p:nvPr>
            <p:ph idx="1"/>
          </p:nvPr>
        </p:nvSpPr>
        <p:spPr/>
        <p:txBody>
          <a:bodyPr>
            <a:normAutofit fontScale="55000" lnSpcReduction="20000"/>
          </a:bodyPr>
          <a:lstStyle/>
          <a:p>
            <a:r>
              <a:rPr lang="de-DE" b="1" dirty="0"/>
              <a:t>Authentizität: </a:t>
            </a:r>
            <a:br>
              <a:rPr lang="de-DE" b="1" dirty="0"/>
            </a:br>
            <a:r>
              <a:rPr lang="de-DE" b="1" dirty="0"/>
              <a:t>- </a:t>
            </a:r>
            <a:r>
              <a:rPr lang="de-DE" dirty="0"/>
              <a:t>Zuweisung von Zugriffsrechten bzw. Schreib-/Leserecht von Datenbanken</a:t>
            </a:r>
            <a:br>
              <a:rPr lang="de-DE" dirty="0"/>
            </a:br>
            <a:r>
              <a:rPr lang="de-DE" dirty="0"/>
              <a:t>- ein Passwort von mindestens 8 Zeichen (Zahlen, Groß- und Kleinschreibung und Zeichen</a:t>
            </a:r>
            <a:br>
              <a:rPr lang="de-DE" dirty="0"/>
            </a:br>
            <a:r>
              <a:rPr lang="de-DE" dirty="0"/>
              <a:t>- Jeder Mitarbeiter bekommt einen eigenen Login, welcher nur vom Admin ausgelesen werden kann</a:t>
            </a:r>
            <a:br>
              <a:rPr lang="de-DE" dirty="0"/>
            </a:br>
            <a:r>
              <a:rPr lang="de-DE" dirty="0"/>
              <a:t>- Änderung werden protokolliert.</a:t>
            </a:r>
            <a:br>
              <a:rPr lang="de-DE" dirty="0"/>
            </a:br>
            <a:r>
              <a:rPr lang="de-DE" b="1" dirty="0"/>
              <a:t>Integrität:</a:t>
            </a:r>
            <a:br>
              <a:rPr lang="de-DE" b="1" dirty="0"/>
            </a:br>
            <a:r>
              <a:rPr lang="de-DE" dirty="0"/>
              <a:t>Für einen sicheren Umgang mit Daten erfolgt eine Authentifizierung und Identifizierung von Personen, die auf bestimmte Daten mit hohem Wertzugreifen wollen, um unberechtigten Zugriffe zu verhindern. Nur bestimmte Personen haben zugriff auf Änderungs- und Schreibrechte. So können versehentliche und böswillige Änderungen von Daten verhindert werden. Digitale Signaturen und Siegel können konfiguriert werden und Daten mit Prüfnummern versehen werden, um überprüfen zu können, ob diese manipuliert worden sind.</a:t>
            </a:r>
            <a:br>
              <a:rPr lang="de-DE" dirty="0"/>
            </a:br>
            <a:r>
              <a:rPr lang="de-DE" b="1" dirty="0"/>
              <a:t>Verfügbarkeit:</a:t>
            </a:r>
            <a:br>
              <a:rPr lang="de-DE" b="1" dirty="0"/>
            </a:br>
            <a:r>
              <a:rPr lang="de-DE" dirty="0"/>
              <a:t>Um die Verfügbarkeit von Daten zu gewähren wird ein regelmäßiges Backup der Dateien aus dem Datenserver, auf einen Cloudserver und ein externes Laufwerk durchgeführt. Falls es zu einem Ausfall des ersten Datenträgers kommt, kann so unter minimalem Verlust der Daten der zweite Datenträge eingesetzt werden bzw. die Daten aus der Cloud gezogen werden, sobald die Hardware erneuert wurde. Zudem sollten immer Ersatzhardwareteile vorhanden sein, falls ein Bauteil ausfällt.</a:t>
            </a:r>
            <a:br>
              <a:rPr lang="de-DE" dirty="0"/>
            </a:br>
            <a:r>
              <a:rPr lang="de-DE" b="1" dirty="0"/>
              <a:t>Vertraulichkeit</a:t>
            </a:r>
            <a:br>
              <a:rPr lang="de-DE" b="1" dirty="0"/>
            </a:br>
            <a:r>
              <a:rPr lang="de-DE" dirty="0"/>
              <a:t>Zugriff unberechtigter dritter auf Daten muss unterbunden werden und ein Arbeitsplatz vorhanden sein welcher verhindert das dritte über die Schulter schauen können und USB Sticks müssen grundsätzlich verschlüsselt sein. E-Mails müssen auch eine 1 zu 1 Verschlüsslung haben und gegeben Falls eine Authentifizierung via Passwort besitzen. Das Passwort sollte auch mindestens 8 Zeichen bestehend aus Groß- und klein Buchstaben, Zahlen und Sonderzeichen besitzen.</a:t>
            </a:r>
            <a:br>
              <a:rPr lang="de-DE" dirty="0"/>
            </a:br>
            <a:r>
              <a:rPr lang="de-DE" dirty="0"/>
              <a:t> </a:t>
            </a:r>
            <a:r>
              <a:rPr lang="de-DE" b="1" dirty="0"/>
              <a:t>Für Cloud und Home Office</a:t>
            </a:r>
            <a:br>
              <a:rPr lang="de-DE" dirty="0"/>
            </a:br>
            <a:r>
              <a:rPr lang="de-DE" dirty="0"/>
              <a:t>Die Clients sollen über einen verschlüsselten VPN Tunnel und eine Firewall eine Verbindung zum Ethernet herstellen können und sich mittels Login auf ihren Accounts einloggen können.</a:t>
            </a:r>
            <a:br>
              <a:rPr lang="de-DE" dirty="0"/>
            </a:br>
            <a:r>
              <a:rPr lang="de-DE" dirty="0"/>
              <a:t>So ist es möglich, das die Mitarbeiter von überall aus arbeiten können. Voraussetzung ist ein sicheres Arbeitsumfeld um die Vertraulichkeit der Daten zu garantieren.</a:t>
            </a:r>
          </a:p>
        </p:txBody>
      </p:sp>
    </p:spTree>
    <p:extLst>
      <p:ext uri="{BB962C8B-B14F-4D97-AF65-F5344CB8AC3E}">
        <p14:creationId xmlns:p14="http://schemas.microsoft.com/office/powerpoint/2010/main" val="116406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5F42C-8438-4452-884B-ACEFA4B6E6B2}"/>
              </a:ext>
            </a:extLst>
          </p:cNvPr>
          <p:cNvSpPr>
            <a:spLocks noGrp="1"/>
          </p:cNvSpPr>
          <p:nvPr>
            <p:ph type="title"/>
          </p:nvPr>
        </p:nvSpPr>
        <p:spPr/>
        <p:txBody>
          <a:bodyPr/>
          <a:lstStyle/>
          <a:p>
            <a:r>
              <a:rPr lang="de-DE" dirty="0"/>
              <a:t>Phase 8 – ER Modell</a:t>
            </a:r>
          </a:p>
        </p:txBody>
      </p:sp>
      <p:sp>
        <p:nvSpPr>
          <p:cNvPr id="4" name="Textplatzhalter 3">
            <a:extLst>
              <a:ext uri="{FF2B5EF4-FFF2-40B4-BE49-F238E27FC236}">
                <a16:creationId xmlns:a16="http://schemas.microsoft.com/office/drawing/2014/main" id="{9DD3ADB7-4BAE-4CEB-8DD3-4DA270293A00}"/>
              </a:ext>
            </a:extLst>
          </p:cNvPr>
          <p:cNvSpPr>
            <a:spLocks noGrp="1"/>
          </p:cNvSpPr>
          <p:nvPr>
            <p:ph type="body" sz="half" idx="2"/>
          </p:nvPr>
        </p:nvSpPr>
        <p:spPr/>
        <p:txBody>
          <a:bodyPr>
            <a:normAutofit lnSpcReduction="10000"/>
          </a:bodyPr>
          <a:lstStyle/>
          <a:p>
            <a:pPr marL="285750" indent="-285750">
              <a:buFontTx/>
              <a:buChar char="-"/>
            </a:pPr>
            <a:r>
              <a:rPr lang="de-DE" dirty="0"/>
              <a:t>Aus Phase 5 erstellte Datenquellen</a:t>
            </a:r>
          </a:p>
          <a:p>
            <a:pPr marL="285750" indent="-285750">
              <a:buFontTx/>
              <a:buChar char="-"/>
            </a:pPr>
            <a:r>
              <a:rPr lang="de-DE" dirty="0"/>
              <a:t>ERM besitzt alle Datenquellen, Primärschlüssel, Fremdschlüssel und Datentypen</a:t>
            </a:r>
          </a:p>
          <a:p>
            <a:pPr marL="285750" indent="-285750">
              <a:buFontTx/>
              <a:buChar char="-"/>
            </a:pPr>
            <a:r>
              <a:rPr lang="de-DE" dirty="0"/>
              <a:t>Zwischen den einzelnen Tabellen sind Beziehungen</a:t>
            </a:r>
          </a:p>
          <a:p>
            <a:pPr marL="285750" indent="-285750">
              <a:buFontTx/>
              <a:buChar char="-"/>
            </a:pPr>
            <a:r>
              <a:rPr lang="de-DE" dirty="0"/>
              <a:t>Es wurden zudem Hilfstabellen angelegt um Redundanzen zu vermeiden</a:t>
            </a:r>
          </a:p>
          <a:p>
            <a:endParaRPr lang="de-DE" dirty="0"/>
          </a:p>
        </p:txBody>
      </p:sp>
      <p:pic>
        <p:nvPicPr>
          <p:cNvPr id="7" name="Bildplatzhalter 9">
            <a:extLst>
              <a:ext uri="{FF2B5EF4-FFF2-40B4-BE49-F238E27FC236}">
                <a16:creationId xmlns:a16="http://schemas.microsoft.com/office/drawing/2014/main" id="{DFC35860-CA67-4AC4-B418-A445B049FE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962" r="3962"/>
          <a:stretch>
            <a:fillRect/>
          </a:stretch>
        </p:blipFill>
        <p:spPr>
          <a:xfrm>
            <a:off x="6368716" y="865610"/>
            <a:ext cx="3607924" cy="5154190"/>
          </a:xfrm>
        </p:spPr>
      </p:pic>
    </p:spTree>
    <p:extLst>
      <p:ext uri="{BB962C8B-B14F-4D97-AF65-F5344CB8AC3E}">
        <p14:creationId xmlns:p14="http://schemas.microsoft.com/office/powerpoint/2010/main" val="286818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Neue Datenbankrolle erstellen und konfigurieren </a:t>
            </a:r>
          </a:p>
        </p:txBody>
      </p:sp>
      <p:pic>
        <p:nvPicPr>
          <p:cNvPr id="7" name="Inhaltsplatzhalter 6">
            <a:extLst>
              <a:ext uri="{FF2B5EF4-FFF2-40B4-BE49-F238E27FC236}">
                <a16:creationId xmlns:a16="http://schemas.microsoft.com/office/drawing/2014/main" id="{534CE714-0CF0-404D-9CEB-9760D7E87B0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7013608" cy="3861468"/>
          </a:xfrm>
          <a:prstGeom prst="rect">
            <a:avLst/>
          </a:prstGeom>
        </p:spPr>
      </p:pic>
    </p:spTree>
    <p:extLst>
      <p:ext uri="{BB962C8B-B14F-4D97-AF65-F5344CB8AC3E}">
        <p14:creationId xmlns:p14="http://schemas.microsoft.com/office/powerpoint/2010/main" val="12456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Neues Anmeldungskonto einrichten mit Adminrechten</a:t>
            </a:r>
          </a:p>
        </p:txBody>
      </p:sp>
      <p:pic>
        <p:nvPicPr>
          <p:cNvPr id="10" name="Inhaltsplatzhalter 3">
            <a:extLst>
              <a:ext uri="{FF2B5EF4-FFF2-40B4-BE49-F238E27FC236}">
                <a16:creationId xmlns:a16="http://schemas.microsoft.com/office/drawing/2014/main" id="{442CC94C-2081-4964-8625-9CCFC6DCE35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3692" y="2466363"/>
            <a:ext cx="7852675" cy="3838185"/>
          </a:xfrm>
          <a:prstGeom prst="rect">
            <a:avLst/>
          </a:prstGeom>
        </p:spPr>
      </p:pic>
    </p:spTree>
    <p:extLst>
      <p:ext uri="{BB962C8B-B14F-4D97-AF65-F5344CB8AC3E}">
        <p14:creationId xmlns:p14="http://schemas.microsoft.com/office/powerpoint/2010/main" val="404558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Datenbankbenutzer anlegen und Rechtevergabe</a:t>
            </a:r>
          </a:p>
        </p:txBody>
      </p:sp>
      <p:pic>
        <p:nvPicPr>
          <p:cNvPr id="6" name="Inhaltsplatzhalter 5">
            <a:extLst>
              <a:ext uri="{FF2B5EF4-FFF2-40B4-BE49-F238E27FC236}">
                <a16:creationId xmlns:a16="http://schemas.microsoft.com/office/drawing/2014/main" id="{C585B7DE-B629-40F1-B7C0-D319EDE9C7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53247" y="2603500"/>
            <a:ext cx="3629819" cy="3416300"/>
          </a:xfrm>
          <a:prstGeom prst="rect">
            <a:avLst/>
          </a:prstGeom>
        </p:spPr>
      </p:pic>
    </p:spTree>
    <p:extLst>
      <p:ext uri="{BB962C8B-B14F-4D97-AF65-F5344CB8AC3E}">
        <p14:creationId xmlns:p14="http://schemas.microsoft.com/office/powerpoint/2010/main" val="62085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Datenbankrolle Benutzer zuweisen</a:t>
            </a:r>
          </a:p>
        </p:txBody>
      </p:sp>
      <p:pic>
        <p:nvPicPr>
          <p:cNvPr id="5" name="Inhaltsplatzhalter 4">
            <a:extLst>
              <a:ext uri="{FF2B5EF4-FFF2-40B4-BE49-F238E27FC236}">
                <a16:creationId xmlns:a16="http://schemas.microsoft.com/office/drawing/2014/main" id="{4EA9D52F-4B30-4525-B781-CBC52F442CA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55532" y="2603500"/>
            <a:ext cx="3625248" cy="3416300"/>
          </a:xfrm>
          <a:prstGeom prst="rect">
            <a:avLst/>
          </a:prstGeom>
        </p:spPr>
      </p:pic>
    </p:spTree>
    <p:extLst>
      <p:ext uri="{BB962C8B-B14F-4D97-AF65-F5344CB8AC3E}">
        <p14:creationId xmlns:p14="http://schemas.microsoft.com/office/powerpoint/2010/main" val="57025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0301EE-D4CC-4B14-9558-B57D2577BCF8}"/>
              </a:ext>
            </a:extLst>
          </p:cNvPr>
          <p:cNvSpPr>
            <a:spLocks noGrp="1"/>
          </p:cNvSpPr>
          <p:nvPr>
            <p:ph type="title"/>
          </p:nvPr>
        </p:nvSpPr>
        <p:spPr/>
        <p:txBody>
          <a:bodyPr/>
          <a:lstStyle/>
          <a:p>
            <a:r>
              <a:rPr lang="de-DE" b="1" dirty="0"/>
              <a:t>Phase 1 -</a:t>
            </a:r>
            <a:br>
              <a:rPr lang="de-DE" b="1" dirty="0"/>
            </a:br>
            <a:r>
              <a:rPr lang="de-DE" b="1" dirty="0"/>
              <a:t>Use-Case-Diagramm</a:t>
            </a:r>
            <a:br>
              <a:rPr lang="de-DE" b="1" dirty="0"/>
            </a:br>
            <a:endParaRPr lang="de-DE" dirty="0"/>
          </a:p>
        </p:txBody>
      </p:sp>
      <p:pic>
        <p:nvPicPr>
          <p:cNvPr id="5" name="Inhaltsplatzhalter 4">
            <a:extLst>
              <a:ext uri="{FF2B5EF4-FFF2-40B4-BE49-F238E27FC236}">
                <a16:creationId xmlns:a16="http://schemas.microsoft.com/office/drawing/2014/main" id="{D41B7731-4CEF-4A07-8DB3-DBF0C36F4874}"/>
              </a:ext>
            </a:extLst>
          </p:cNvPr>
          <p:cNvPicPr>
            <a:picLocks noGrp="1" noChangeAspect="1"/>
          </p:cNvPicPr>
          <p:nvPr>
            <p:ph idx="1"/>
          </p:nvPr>
        </p:nvPicPr>
        <p:blipFill>
          <a:blip r:embed="rId2"/>
          <a:stretch>
            <a:fillRect/>
          </a:stretch>
        </p:blipFill>
        <p:spPr>
          <a:xfrm>
            <a:off x="5781675" y="1818613"/>
            <a:ext cx="5189538" cy="3830373"/>
          </a:xfrm>
        </p:spPr>
      </p:pic>
      <p:sp>
        <p:nvSpPr>
          <p:cNvPr id="3" name="Textplatzhalter 2">
            <a:extLst>
              <a:ext uri="{FF2B5EF4-FFF2-40B4-BE49-F238E27FC236}">
                <a16:creationId xmlns:a16="http://schemas.microsoft.com/office/drawing/2014/main" id="{40240573-144D-494B-9D36-FC855275EC39}"/>
              </a:ext>
            </a:extLst>
          </p:cNvPr>
          <p:cNvSpPr>
            <a:spLocks noGrp="1"/>
          </p:cNvSpPr>
          <p:nvPr>
            <p:ph type="body" sz="half" idx="2"/>
          </p:nvPr>
        </p:nvSpPr>
        <p:spPr/>
        <p:txBody>
          <a:bodyPr/>
          <a:lstStyle/>
          <a:p>
            <a:pPr marL="285750" indent="-285750">
              <a:buFontTx/>
              <a:buChar char="-"/>
            </a:pPr>
            <a:r>
              <a:rPr lang="de-DE" dirty="0"/>
              <a:t>Grober Überblick über die Aktoren, Tätigkeiten und Prozesse</a:t>
            </a:r>
          </a:p>
          <a:p>
            <a:pPr marL="285750" indent="-285750">
              <a:buFontTx/>
              <a:buChar char="-"/>
            </a:pPr>
            <a:r>
              <a:rPr lang="de-DE" dirty="0"/>
              <a:t>Beziehung zwischen Aktoren und Objekten grob dargestellt </a:t>
            </a:r>
          </a:p>
          <a:p>
            <a:pPr marL="285750" indent="-285750">
              <a:buFontTx/>
              <a:buChar char="-"/>
            </a:pPr>
            <a:r>
              <a:rPr lang="de-DE" dirty="0"/>
              <a:t>Noch sehr unübersichtlich</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352444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Neue Tabelle in der DB anlegen </a:t>
            </a:r>
          </a:p>
        </p:txBody>
      </p:sp>
      <p:pic>
        <p:nvPicPr>
          <p:cNvPr id="5" name="Inhaltsplatzhalter 3">
            <a:extLst>
              <a:ext uri="{FF2B5EF4-FFF2-40B4-BE49-F238E27FC236}">
                <a16:creationId xmlns:a16="http://schemas.microsoft.com/office/drawing/2014/main" id="{D4830E8C-62DA-4AC9-AD5E-D45618472695}"/>
              </a:ext>
            </a:extLst>
          </p:cNvPr>
          <p:cNvPicPr>
            <a:picLocks noGrp="1" noChangeAspect="1"/>
          </p:cNvPicPr>
          <p:nvPr>
            <p:ph idx="1"/>
          </p:nvPr>
        </p:nvPicPr>
        <p:blipFill>
          <a:blip r:embed="rId2"/>
          <a:stretch>
            <a:fillRect/>
          </a:stretch>
        </p:blipFill>
        <p:spPr>
          <a:xfrm>
            <a:off x="2372073" y="2758858"/>
            <a:ext cx="6392167" cy="3105583"/>
          </a:xfrm>
          <a:prstGeom prst="rect">
            <a:avLst/>
          </a:prstGeom>
        </p:spPr>
      </p:pic>
    </p:spTree>
    <p:extLst>
      <p:ext uri="{BB962C8B-B14F-4D97-AF65-F5344CB8AC3E}">
        <p14:creationId xmlns:p14="http://schemas.microsoft.com/office/powerpoint/2010/main" val="2211823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Rechtevergabe an DB Benutzer</a:t>
            </a:r>
          </a:p>
        </p:txBody>
      </p:sp>
      <p:pic>
        <p:nvPicPr>
          <p:cNvPr id="5" name="Inhaltsplatzhalter 3">
            <a:extLst>
              <a:ext uri="{FF2B5EF4-FFF2-40B4-BE49-F238E27FC236}">
                <a16:creationId xmlns:a16="http://schemas.microsoft.com/office/drawing/2014/main" id="{50DEC03A-8B74-401D-8F32-A871D75A5546}"/>
              </a:ext>
            </a:extLst>
          </p:cNvPr>
          <p:cNvPicPr>
            <a:picLocks noGrp="1" noChangeAspect="1"/>
          </p:cNvPicPr>
          <p:nvPr>
            <p:ph idx="1"/>
          </p:nvPr>
        </p:nvPicPr>
        <p:blipFill>
          <a:blip r:embed="rId2"/>
          <a:stretch>
            <a:fillRect/>
          </a:stretch>
        </p:blipFill>
        <p:spPr>
          <a:xfrm>
            <a:off x="3758609" y="2603500"/>
            <a:ext cx="3619094" cy="3416300"/>
          </a:xfrm>
          <a:prstGeom prst="rect">
            <a:avLst/>
          </a:prstGeom>
        </p:spPr>
      </p:pic>
    </p:spTree>
    <p:extLst>
      <p:ext uri="{BB962C8B-B14F-4D97-AF65-F5344CB8AC3E}">
        <p14:creationId xmlns:p14="http://schemas.microsoft.com/office/powerpoint/2010/main" val="374627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F280A-727D-49C7-847A-BA55DD029F5D}"/>
              </a:ext>
            </a:extLst>
          </p:cNvPr>
          <p:cNvSpPr>
            <a:spLocks noGrp="1"/>
          </p:cNvSpPr>
          <p:nvPr>
            <p:ph type="title"/>
          </p:nvPr>
        </p:nvSpPr>
        <p:spPr/>
        <p:txBody>
          <a:bodyPr>
            <a:noAutofit/>
          </a:bodyPr>
          <a:lstStyle/>
          <a:p>
            <a:r>
              <a:rPr lang="de-DE" dirty="0"/>
              <a:t>Tabelle Auftragsdaten anlegen</a:t>
            </a:r>
          </a:p>
        </p:txBody>
      </p:sp>
      <p:pic>
        <p:nvPicPr>
          <p:cNvPr id="5" name="Inhaltsplatzhalter 3">
            <a:extLst>
              <a:ext uri="{FF2B5EF4-FFF2-40B4-BE49-F238E27FC236}">
                <a16:creationId xmlns:a16="http://schemas.microsoft.com/office/drawing/2014/main" id="{89970804-1EE2-494B-8D93-27171245C56F}"/>
              </a:ext>
            </a:extLst>
          </p:cNvPr>
          <p:cNvPicPr>
            <a:picLocks noGrp="1" noChangeAspect="1"/>
          </p:cNvPicPr>
          <p:nvPr>
            <p:ph idx="1"/>
          </p:nvPr>
        </p:nvPicPr>
        <p:blipFill>
          <a:blip r:embed="rId2"/>
          <a:stretch>
            <a:fillRect/>
          </a:stretch>
        </p:blipFill>
        <p:spPr>
          <a:xfrm>
            <a:off x="3658222" y="2504122"/>
            <a:ext cx="4875556" cy="3579846"/>
          </a:xfrm>
          <a:prstGeom prst="rect">
            <a:avLst/>
          </a:prstGeom>
        </p:spPr>
      </p:pic>
    </p:spTree>
    <p:extLst>
      <p:ext uri="{BB962C8B-B14F-4D97-AF65-F5344CB8AC3E}">
        <p14:creationId xmlns:p14="http://schemas.microsoft.com/office/powerpoint/2010/main" val="3741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657CE04-E44C-472B-8824-3E9623BF31F2}"/>
              </a:ext>
            </a:extLst>
          </p:cNvPr>
          <p:cNvSpPr>
            <a:spLocks noGrp="1"/>
          </p:cNvSpPr>
          <p:nvPr>
            <p:ph type="title"/>
          </p:nvPr>
        </p:nvSpPr>
        <p:spPr/>
        <p:txBody>
          <a:bodyPr/>
          <a:lstStyle/>
          <a:p>
            <a:r>
              <a:rPr lang="de-DE" dirty="0"/>
              <a:t>Phase 2 – </a:t>
            </a:r>
            <a:r>
              <a:rPr lang="de-DE" dirty="0" err="1"/>
              <a:t>Git</a:t>
            </a:r>
            <a:r>
              <a:rPr lang="de-DE" dirty="0"/>
              <a:t> Hub Repository</a:t>
            </a:r>
          </a:p>
        </p:txBody>
      </p:sp>
      <p:sp>
        <p:nvSpPr>
          <p:cNvPr id="6" name="Inhaltsplatzhalter 5">
            <a:extLst>
              <a:ext uri="{FF2B5EF4-FFF2-40B4-BE49-F238E27FC236}">
                <a16:creationId xmlns:a16="http://schemas.microsoft.com/office/drawing/2014/main" id="{77B9E214-0189-41DA-9D92-E58108E51AA7}"/>
              </a:ext>
            </a:extLst>
          </p:cNvPr>
          <p:cNvSpPr>
            <a:spLocks noGrp="1"/>
          </p:cNvSpPr>
          <p:nvPr>
            <p:ph idx="1"/>
          </p:nvPr>
        </p:nvSpPr>
        <p:spPr/>
        <p:txBody>
          <a:bodyPr/>
          <a:lstStyle/>
          <a:p>
            <a:r>
              <a:rPr lang="de-DE" dirty="0"/>
              <a:t>Für ein besseres zusammenarbeiten haben wir ein </a:t>
            </a:r>
            <a:r>
              <a:rPr lang="de-DE" dirty="0" err="1"/>
              <a:t>Git</a:t>
            </a:r>
            <a:r>
              <a:rPr lang="de-DE" dirty="0"/>
              <a:t>-Repository erstellt um gemeinsam an Projektdateien heranzukommen und zu bearbeiten</a:t>
            </a:r>
          </a:p>
          <a:p>
            <a:r>
              <a:rPr lang="de-DE" dirty="0"/>
              <a:t>Möglichkeit ortsunabhängig zu arbeiten</a:t>
            </a:r>
          </a:p>
          <a:p>
            <a:r>
              <a:rPr lang="de-DE" dirty="0"/>
              <a:t>Rechteverteilung der einzelnen Mitarbeiter</a:t>
            </a:r>
          </a:p>
          <a:p>
            <a:r>
              <a:rPr lang="de-DE" dirty="0"/>
              <a:t>Dateibenennung mit eindeutigen Namen</a:t>
            </a:r>
          </a:p>
          <a:p>
            <a:endParaRPr lang="de-DE" dirty="0"/>
          </a:p>
        </p:txBody>
      </p:sp>
    </p:spTree>
    <p:extLst>
      <p:ext uri="{BB962C8B-B14F-4D97-AF65-F5344CB8AC3E}">
        <p14:creationId xmlns:p14="http://schemas.microsoft.com/office/powerpoint/2010/main" val="285788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1B460-03CC-468A-A6B4-CA1922646124}"/>
              </a:ext>
            </a:extLst>
          </p:cNvPr>
          <p:cNvSpPr>
            <a:spLocks noGrp="1"/>
          </p:cNvSpPr>
          <p:nvPr>
            <p:ph type="title"/>
          </p:nvPr>
        </p:nvSpPr>
        <p:spPr/>
        <p:txBody>
          <a:bodyPr/>
          <a:lstStyle/>
          <a:p>
            <a:r>
              <a:rPr lang="de-DE" b="1" dirty="0"/>
              <a:t>Phase 3 - Sequenzdiagramm</a:t>
            </a:r>
            <a:br>
              <a:rPr lang="de-DE" b="1" dirty="0"/>
            </a:br>
            <a:endParaRPr lang="de-DE" dirty="0"/>
          </a:p>
        </p:txBody>
      </p:sp>
      <p:pic>
        <p:nvPicPr>
          <p:cNvPr id="5" name="Inhaltsplatzhalter 4">
            <a:extLst>
              <a:ext uri="{FF2B5EF4-FFF2-40B4-BE49-F238E27FC236}">
                <a16:creationId xmlns:a16="http://schemas.microsoft.com/office/drawing/2014/main" id="{9FC68AE2-0454-462D-8362-3D33B1BC2D49}"/>
              </a:ext>
            </a:extLst>
          </p:cNvPr>
          <p:cNvPicPr>
            <a:picLocks noGrp="1" noChangeAspect="1"/>
          </p:cNvPicPr>
          <p:nvPr>
            <p:ph idx="1"/>
          </p:nvPr>
        </p:nvPicPr>
        <p:blipFill>
          <a:blip r:embed="rId2"/>
          <a:stretch>
            <a:fillRect/>
          </a:stretch>
        </p:blipFill>
        <p:spPr>
          <a:xfrm>
            <a:off x="836173" y="2293108"/>
            <a:ext cx="7191793" cy="4421184"/>
          </a:xfrm>
        </p:spPr>
      </p:pic>
      <p:sp>
        <p:nvSpPr>
          <p:cNvPr id="6" name="Textfeld 5">
            <a:extLst>
              <a:ext uri="{FF2B5EF4-FFF2-40B4-BE49-F238E27FC236}">
                <a16:creationId xmlns:a16="http://schemas.microsoft.com/office/drawing/2014/main" id="{2807DD37-E3EC-4E7F-9237-DF11823A5B4E}"/>
              </a:ext>
            </a:extLst>
          </p:cNvPr>
          <p:cNvSpPr txBox="1"/>
          <p:nvPr/>
        </p:nvSpPr>
        <p:spPr>
          <a:xfrm>
            <a:off x="8027966" y="2879931"/>
            <a:ext cx="5664685" cy="3600986"/>
          </a:xfrm>
          <a:prstGeom prst="rect">
            <a:avLst/>
          </a:prstGeom>
          <a:noFill/>
        </p:spPr>
        <p:txBody>
          <a:bodyPr wrap="square" rtlCol="0">
            <a:spAutoFit/>
          </a:bodyPr>
          <a:lstStyle/>
          <a:p>
            <a:r>
              <a:rPr lang="de-DE" sz="1400" b="1" dirty="0"/>
              <a:t>Sequenzdiagramm</a:t>
            </a:r>
          </a:p>
          <a:p>
            <a:r>
              <a:rPr lang="de-DE" sz="1400" dirty="0"/>
              <a:t> </a:t>
            </a:r>
          </a:p>
          <a:p>
            <a:r>
              <a:rPr lang="de-DE" sz="1400" dirty="0"/>
              <a:t>Vorteil:</a:t>
            </a:r>
          </a:p>
          <a:p>
            <a:r>
              <a:rPr lang="de-DE" sz="1400" dirty="0"/>
              <a:t>Das Sequenzdiagramm ist übersichtlich und </a:t>
            </a:r>
            <a:br>
              <a:rPr lang="de-DE" sz="1400" dirty="0"/>
            </a:br>
            <a:r>
              <a:rPr lang="de-DE" sz="1400" dirty="0"/>
              <a:t>zeitlich eingeordnet</a:t>
            </a:r>
            <a:br>
              <a:rPr lang="de-DE" sz="1400" dirty="0"/>
            </a:br>
            <a:r>
              <a:rPr lang="de-DE" sz="1400" dirty="0"/>
              <a:t>viele einzelne Prozesse zu erkennen</a:t>
            </a:r>
            <a:br>
              <a:rPr lang="de-DE" sz="1400" dirty="0"/>
            </a:br>
            <a:r>
              <a:rPr lang="de-DE" sz="1400" dirty="0"/>
              <a:t>Jeder Aktor kommuniziert separat mit dem anderen.</a:t>
            </a:r>
            <a:br>
              <a:rPr lang="de-DE" sz="1400" dirty="0"/>
            </a:br>
            <a:r>
              <a:rPr lang="de-DE" sz="1400" dirty="0"/>
              <a:t>Die Lebensspanne der einzelnen Aktoren ist </a:t>
            </a:r>
            <a:br>
              <a:rPr lang="de-DE" sz="1400" dirty="0"/>
            </a:br>
            <a:r>
              <a:rPr lang="de-DE" sz="1400" dirty="0"/>
              <a:t>dargestellt.</a:t>
            </a:r>
            <a:br>
              <a:rPr lang="de-DE" sz="1400" dirty="0"/>
            </a:br>
            <a:r>
              <a:rPr lang="de-DE" sz="1400" dirty="0"/>
              <a:t>Aktionen werden genau beschrieben.</a:t>
            </a:r>
          </a:p>
          <a:p>
            <a:r>
              <a:rPr lang="de-DE" sz="1400" dirty="0"/>
              <a:t> </a:t>
            </a:r>
          </a:p>
          <a:p>
            <a:r>
              <a:rPr lang="de-DE" sz="1400" dirty="0"/>
              <a:t>Nachteil:</a:t>
            </a:r>
          </a:p>
          <a:p>
            <a:r>
              <a:rPr lang="de-DE" sz="1400" dirty="0"/>
              <a:t>Nimmt viel Platz ein</a:t>
            </a:r>
            <a:br>
              <a:rPr lang="de-DE" sz="1400" dirty="0"/>
            </a:br>
            <a:r>
              <a:rPr lang="de-DE" sz="1400" dirty="0"/>
              <a:t>sehr detailliert</a:t>
            </a:r>
            <a:br>
              <a:rPr lang="de-DE" sz="1400" dirty="0"/>
            </a:br>
            <a:r>
              <a:rPr lang="de-DE" sz="1400" dirty="0"/>
              <a:t>schwierig zu erstellen</a:t>
            </a:r>
          </a:p>
          <a:p>
            <a:endParaRPr lang="de-DE" dirty="0"/>
          </a:p>
        </p:txBody>
      </p:sp>
    </p:spTree>
    <p:extLst>
      <p:ext uri="{BB962C8B-B14F-4D97-AF65-F5344CB8AC3E}">
        <p14:creationId xmlns:p14="http://schemas.microsoft.com/office/powerpoint/2010/main" val="271357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937888-B5F4-45A5-A101-7C94334C396C}"/>
              </a:ext>
            </a:extLst>
          </p:cNvPr>
          <p:cNvSpPr>
            <a:spLocks noGrp="1"/>
          </p:cNvSpPr>
          <p:nvPr>
            <p:ph type="title"/>
          </p:nvPr>
        </p:nvSpPr>
        <p:spPr/>
        <p:txBody>
          <a:bodyPr/>
          <a:lstStyle/>
          <a:p>
            <a:r>
              <a:rPr lang="de-DE" dirty="0"/>
              <a:t>Phase 4 – Projekt Wiki</a:t>
            </a:r>
          </a:p>
        </p:txBody>
      </p:sp>
      <p:sp>
        <p:nvSpPr>
          <p:cNvPr id="6" name="Textplatzhalter 5">
            <a:extLst>
              <a:ext uri="{FF2B5EF4-FFF2-40B4-BE49-F238E27FC236}">
                <a16:creationId xmlns:a16="http://schemas.microsoft.com/office/drawing/2014/main" id="{9DDF1C64-62E8-4879-AE37-FA5578A70090}"/>
              </a:ext>
            </a:extLst>
          </p:cNvPr>
          <p:cNvSpPr>
            <a:spLocks noGrp="1"/>
          </p:cNvSpPr>
          <p:nvPr>
            <p:ph type="body" sz="half" idx="2"/>
          </p:nvPr>
        </p:nvSpPr>
        <p:spPr/>
        <p:txBody>
          <a:bodyPr/>
          <a:lstStyle/>
          <a:p>
            <a:pPr marL="285750" indent="-285750">
              <a:buFontTx/>
              <a:buChar char="-"/>
            </a:pPr>
            <a:r>
              <a:rPr lang="de-DE" dirty="0"/>
              <a:t>Das Wiki dient zur besseren Übersicht des Projektes</a:t>
            </a:r>
          </a:p>
          <a:p>
            <a:pPr marL="285750" indent="-285750">
              <a:buFontTx/>
              <a:buChar char="-"/>
            </a:pPr>
            <a:r>
              <a:rPr lang="de-DE" dirty="0"/>
              <a:t>Fertige Teilaufgaben werden hier nachvollziehbar dokumentiert</a:t>
            </a:r>
          </a:p>
          <a:p>
            <a:pPr marL="285750" indent="-285750">
              <a:buFontTx/>
              <a:buChar char="-"/>
            </a:pPr>
            <a:r>
              <a:rPr lang="de-DE" dirty="0"/>
              <a:t>Das Wiki wurde im </a:t>
            </a:r>
            <a:r>
              <a:rPr lang="de-DE" dirty="0" err="1"/>
              <a:t>Git</a:t>
            </a:r>
            <a:r>
              <a:rPr lang="de-DE" dirty="0"/>
              <a:t>-Repository gespeichert</a:t>
            </a:r>
          </a:p>
          <a:p>
            <a:pPr marL="285750" indent="-285750">
              <a:buFontTx/>
              <a:buChar char="-"/>
            </a:pPr>
            <a:r>
              <a:rPr lang="de-DE" dirty="0"/>
              <a:t>Es ist außerdem in </a:t>
            </a:r>
            <a:r>
              <a:rPr lang="de-DE" dirty="0" err="1"/>
              <a:t>Git</a:t>
            </a:r>
            <a:r>
              <a:rPr lang="de-DE" dirty="0"/>
              <a:t>-Hub beschrieben wie man so ein Projekt Wiki anlegt und verwaltet</a:t>
            </a:r>
          </a:p>
          <a:p>
            <a:endParaRPr lang="de-DE" dirty="0"/>
          </a:p>
        </p:txBody>
      </p:sp>
      <p:pic>
        <p:nvPicPr>
          <p:cNvPr id="7" name="Inhaltsplatzhalter 6">
            <a:extLst>
              <a:ext uri="{FF2B5EF4-FFF2-40B4-BE49-F238E27FC236}">
                <a16:creationId xmlns:a16="http://schemas.microsoft.com/office/drawing/2014/main" id="{88E99BBC-A590-4391-95FE-C842A6E7E014}"/>
              </a:ext>
            </a:extLst>
          </p:cNvPr>
          <p:cNvPicPr>
            <a:picLocks noGrp="1" noChangeAspect="1"/>
          </p:cNvPicPr>
          <p:nvPr>
            <p:ph idx="1"/>
          </p:nvPr>
        </p:nvPicPr>
        <p:blipFill>
          <a:blip r:embed="rId2"/>
          <a:stretch>
            <a:fillRect/>
          </a:stretch>
        </p:blipFill>
        <p:spPr>
          <a:xfrm>
            <a:off x="6076085" y="1447800"/>
            <a:ext cx="4600718" cy="4572000"/>
          </a:xfrm>
          <a:prstGeom prst="rect">
            <a:avLst/>
          </a:prstGeom>
        </p:spPr>
      </p:pic>
    </p:spTree>
    <p:extLst>
      <p:ext uri="{BB962C8B-B14F-4D97-AF65-F5344CB8AC3E}">
        <p14:creationId xmlns:p14="http://schemas.microsoft.com/office/powerpoint/2010/main" val="92592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EB84F-150C-4ADA-887B-76A9D00808C3}"/>
              </a:ext>
            </a:extLst>
          </p:cNvPr>
          <p:cNvSpPr>
            <a:spLocks noGrp="1"/>
          </p:cNvSpPr>
          <p:nvPr>
            <p:ph type="title"/>
          </p:nvPr>
        </p:nvSpPr>
        <p:spPr/>
        <p:txBody>
          <a:bodyPr/>
          <a:lstStyle/>
          <a:p>
            <a:r>
              <a:rPr lang="de-DE" dirty="0"/>
              <a:t>Phase 5 – Dateiformate</a:t>
            </a:r>
            <a:br>
              <a:rPr lang="de-DE" dirty="0"/>
            </a:br>
            <a:r>
              <a:rPr lang="de-DE" dirty="0"/>
              <a:t>VDA</a:t>
            </a:r>
          </a:p>
        </p:txBody>
      </p:sp>
      <p:sp>
        <p:nvSpPr>
          <p:cNvPr id="3" name="Inhaltsplatzhalter 2">
            <a:extLst>
              <a:ext uri="{FF2B5EF4-FFF2-40B4-BE49-F238E27FC236}">
                <a16:creationId xmlns:a16="http://schemas.microsoft.com/office/drawing/2014/main" id="{FE3675E8-FFE4-4903-B7BA-3ACED9AAC14F}"/>
              </a:ext>
            </a:extLst>
          </p:cNvPr>
          <p:cNvSpPr>
            <a:spLocks noGrp="1"/>
          </p:cNvSpPr>
          <p:nvPr>
            <p:ph idx="1"/>
          </p:nvPr>
        </p:nvSpPr>
        <p:spPr/>
        <p:txBody>
          <a:bodyPr/>
          <a:lstStyle/>
          <a:p>
            <a:pPr lvl="0"/>
            <a:r>
              <a:rPr lang="de-DE" dirty="0"/>
              <a:t>Primär zum Austausch von Karosseriedaten und Gussteilen</a:t>
            </a:r>
          </a:p>
          <a:p>
            <a:pPr lvl="0"/>
            <a:r>
              <a:rPr lang="de-DE" dirty="0"/>
              <a:t>Eignet sich insbesondere zum Austausch von Freiformflächen, die mit flächenorientierter 3D-Software erstellt wurden</a:t>
            </a:r>
          </a:p>
          <a:p>
            <a:pPr lvl="0"/>
            <a:r>
              <a:rPr lang="de-DE" dirty="0"/>
              <a:t>Punkte, Punktmengen und Vektoren können übertragen werden</a:t>
            </a:r>
          </a:p>
          <a:p>
            <a:pPr lvl="0"/>
            <a:r>
              <a:rPr lang="de-DE" dirty="0"/>
              <a:t>Austausch von Volumenmodellen ist nicht möglich</a:t>
            </a:r>
          </a:p>
          <a:p>
            <a:pPr lvl="0"/>
            <a:r>
              <a:rPr lang="de-DE" dirty="0"/>
              <a:t>Es sollten Geometriedaten beschrieben werden</a:t>
            </a:r>
          </a:p>
          <a:p>
            <a:endParaRPr lang="de-DE" dirty="0"/>
          </a:p>
        </p:txBody>
      </p:sp>
    </p:spTree>
    <p:extLst>
      <p:ext uri="{BB962C8B-B14F-4D97-AF65-F5344CB8AC3E}">
        <p14:creationId xmlns:p14="http://schemas.microsoft.com/office/powerpoint/2010/main" val="90953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EB84F-150C-4ADA-887B-76A9D00808C3}"/>
              </a:ext>
            </a:extLst>
          </p:cNvPr>
          <p:cNvSpPr>
            <a:spLocks noGrp="1"/>
          </p:cNvSpPr>
          <p:nvPr>
            <p:ph type="title"/>
          </p:nvPr>
        </p:nvSpPr>
        <p:spPr/>
        <p:txBody>
          <a:bodyPr/>
          <a:lstStyle/>
          <a:p>
            <a:r>
              <a:rPr lang="de-DE" dirty="0"/>
              <a:t>Phase 5 – Dateiformate</a:t>
            </a:r>
            <a:br>
              <a:rPr lang="de-DE" dirty="0"/>
            </a:br>
            <a:r>
              <a:rPr lang="de-DE" dirty="0"/>
              <a:t>SAT</a:t>
            </a:r>
          </a:p>
        </p:txBody>
      </p:sp>
      <p:sp>
        <p:nvSpPr>
          <p:cNvPr id="3" name="Inhaltsplatzhalter 2">
            <a:extLst>
              <a:ext uri="{FF2B5EF4-FFF2-40B4-BE49-F238E27FC236}">
                <a16:creationId xmlns:a16="http://schemas.microsoft.com/office/drawing/2014/main" id="{FE3675E8-FFE4-4903-B7BA-3ACED9AAC14F}"/>
              </a:ext>
            </a:extLst>
          </p:cNvPr>
          <p:cNvSpPr>
            <a:spLocks noGrp="1"/>
          </p:cNvSpPr>
          <p:nvPr>
            <p:ph idx="1"/>
          </p:nvPr>
        </p:nvSpPr>
        <p:spPr/>
        <p:txBody>
          <a:bodyPr/>
          <a:lstStyle/>
          <a:p>
            <a:pPr lvl="0"/>
            <a:r>
              <a:rPr lang="de-DE" dirty="0"/>
              <a:t>ACIS-Datei</a:t>
            </a:r>
          </a:p>
          <a:p>
            <a:pPr lvl="0"/>
            <a:r>
              <a:rPr lang="de-DE" dirty="0"/>
              <a:t>ACIS ist in der objektorientierten Programmiersprache C++ geschrieben und zeichnet sich durch eine offene Systemarchitektur aus</a:t>
            </a:r>
          </a:p>
          <a:p>
            <a:pPr lvl="0"/>
            <a:r>
              <a:rPr lang="de-DE" dirty="0"/>
              <a:t>Draht- und Flächenmodelle können verwaltet und manipuliert werden</a:t>
            </a:r>
          </a:p>
          <a:p>
            <a:pPr lvl="0"/>
            <a:r>
              <a:rPr lang="de-DE" dirty="0"/>
              <a:t>Importierte Modelle mit ungenauer Geometriebeschreibung können korrekt weiterverarbeitet werden</a:t>
            </a:r>
          </a:p>
          <a:p>
            <a:endParaRPr lang="de-DE" dirty="0"/>
          </a:p>
        </p:txBody>
      </p:sp>
    </p:spTree>
    <p:extLst>
      <p:ext uri="{BB962C8B-B14F-4D97-AF65-F5344CB8AC3E}">
        <p14:creationId xmlns:p14="http://schemas.microsoft.com/office/powerpoint/2010/main" val="3737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EB84F-150C-4ADA-887B-76A9D00808C3}"/>
              </a:ext>
            </a:extLst>
          </p:cNvPr>
          <p:cNvSpPr>
            <a:spLocks noGrp="1"/>
          </p:cNvSpPr>
          <p:nvPr>
            <p:ph type="title"/>
          </p:nvPr>
        </p:nvSpPr>
        <p:spPr/>
        <p:txBody>
          <a:bodyPr/>
          <a:lstStyle/>
          <a:p>
            <a:r>
              <a:rPr lang="de-DE" dirty="0"/>
              <a:t>Phase 5 – Dateiformate</a:t>
            </a:r>
            <a:br>
              <a:rPr lang="de-DE" dirty="0"/>
            </a:br>
            <a:r>
              <a:rPr lang="de-DE" dirty="0"/>
              <a:t>DWG</a:t>
            </a:r>
          </a:p>
        </p:txBody>
      </p:sp>
      <p:sp>
        <p:nvSpPr>
          <p:cNvPr id="3" name="Inhaltsplatzhalter 2">
            <a:extLst>
              <a:ext uri="{FF2B5EF4-FFF2-40B4-BE49-F238E27FC236}">
                <a16:creationId xmlns:a16="http://schemas.microsoft.com/office/drawing/2014/main" id="{FE3675E8-FFE4-4903-B7BA-3ACED9AAC14F}"/>
              </a:ext>
            </a:extLst>
          </p:cNvPr>
          <p:cNvSpPr>
            <a:spLocks noGrp="1"/>
          </p:cNvSpPr>
          <p:nvPr>
            <p:ph idx="1"/>
          </p:nvPr>
        </p:nvSpPr>
        <p:spPr/>
        <p:txBody>
          <a:bodyPr/>
          <a:lstStyle/>
          <a:p>
            <a:pPr lvl="0"/>
            <a:r>
              <a:rPr lang="de-DE" dirty="0"/>
              <a:t>Das DWG-Format ist ein proprietäres binäres Dateiformat für 2D- und 3D-Konstruktionsdaten und Metadaten</a:t>
            </a:r>
          </a:p>
          <a:p>
            <a:pPr lvl="0"/>
            <a:r>
              <a:rPr lang="de-DE" dirty="0"/>
              <a:t>Natives Format einiger CAD-Programme wie AutoCAD, </a:t>
            </a:r>
            <a:r>
              <a:rPr lang="de-DE" dirty="0" err="1"/>
              <a:t>DraftSight</a:t>
            </a:r>
            <a:r>
              <a:rPr lang="de-DE" dirty="0"/>
              <a:t>, </a:t>
            </a:r>
            <a:r>
              <a:rPr lang="de-DE" dirty="0" err="1"/>
              <a:t>BricsCad</a:t>
            </a:r>
            <a:r>
              <a:rPr lang="de-DE" dirty="0"/>
              <a:t> und vielen weiteren</a:t>
            </a:r>
          </a:p>
        </p:txBody>
      </p:sp>
    </p:spTree>
    <p:extLst>
      <p:ext uri="{BB962C8B-B14F-4D97-AF65-F5344CB8AC3E}">
        <p14:creationId xmlns:p14="http://schemas.microsoft.com/office/powerpoint/2010/main" val="429087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EB84F-150C-4ADA-887B-76A9D00808C3}"/>
              </a:ext>
            </a:extLst>
          </p:cNvPr>
          <p:cNvSpPr>
            <a:spLocks noGrp="1"/>
          </p:cNvSpPr>
          <p:nvPr>
            <p:ph type="title"/>
          </p:nvPr>
        </p:nvSpPr>
        <p:spPr/>
        <p:txBody>
          <a:bodyPr/>
          <a:lstStyle/>
          <a:p>
            <a:r>
              <a:rPr lang="de-DE" dirty="0"/>
              <a:t>Phase 5 – Dateiformate</a:t>
            </a:r>
            <a:br>
              <a:rPr lang="de-DE" dirty="0"/>
            </a:br>
            <a:r>
              <a:rPr lang="de-DE" dirty="0"/>
              <a:t>SKP</a:t>
            </a:r>
          </a:p>
        </p:txBody>
      </p:sp>
      <p:sp>
        <p:nvSpPr>
          <p:cNvPr id="3" name="Inhaltsplatzhalter 2">
            <a:extLst>
              <a:ext uri="{FF2B5EF4-FFF2-40B4-BE49-F238E27FC236}">
                <a16:creationId xmlns:a16="http://schemas.microsoft.com/office/drawing/2014/main" id="{FE3675E8-FFE4-4903-B7BA-3ACED9AAC14F}"/>
              </a:ext>
            </a:extLst>
          </p:cNvPr>
          <p:cNvSpPr>
            <a:spLocks noGrp="1"/>
          </p:cNvSpPr>
          <p:nvPr>
            <p:ph idx="1"/>
          </p:nvPr>
        </p:nvSpPr>
        <p:spPr/>
        <p:txBody>
          <a:bodyPr/>
          <a:lstStyle/>
          <a:p>
            <a:pPr lvl="0"/>
            <a:r>
              <a:rPr lang="de-DE" dirty="0"/>
              <a:t>Dateiformat von Trimble </a:t>
            </a:r>
            <a:r>
              <a:rPr lang="de-DE" dirty="0" err="1"/>
              <a:t>Sketchup</a:t>
            </a:r>
            <a:endParaRPr lang="de-DE" dirty="0"/>
          </a:p>
          <a:p>
            <a:pPr lvl="0"/>
            <a:r>
              <a:rPr lang="de-DE" dirty="0"/>
              <a:t>Vormals eine Entwicklung von Google </a:t>
            </a:r>
            <a:r>
              <a:rPr lang="de-DE" dirty="0" err="1"/>
              <a:t>Sketchup</a:t>
            </a:r>
            <a:endParaRPr lang="de-DE" dirty="0"/>
          </a:p>
          <a:p>
            <a:pPr lvl="0"/>
            <a:r>
              <a:rPr lang="de-DE" dirty="0"/>
              <a:t>Beinhaltet 2D/3D-Geometrieinformationen</a:t>
            </a:r>
          </a:p>
        </p:txBody>
      </p:sp>
    </p:spTree>
    <p:extLst>
      <p:ext uri="{BB962C8B-B14F-4D97-AF65-F5344CB8AC3E}">
        <p14:creationId xmlns:p14="http://schemas.microsoft.com/office/powerpoint/2010/main" val="1220438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Benutzerdefiniert 1">
      <a:dk1>
        <a:sysClr val="windowText" lastClr="000000"/>
      </a:dk1>
      <a:lt1>
        <a:sysClr val="window" lastClr="FFFFFF"/>
      </a:lt1>
      <a:dk2>
        <a:srgbClr val="696464"/>
      </a:dk2>
      <a:lt2>
        <a:srgbClr val="E9E5DC"/>
      </a:lt2>
      <a:accent1>
        <a:srgbClr val="FFD14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1181</Words>
  <Application>Microsoft Office PowerPoint</Application>
  <PresentationFormat>Breitbild</PresentationFormat>
  <Paragraphs>125</Paragraphs>
  <Slides>22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Arial</vt:lpstr>
      <vt:lpstr>Arial Black</vt:lpstr>
      <vt:lpstr>Calibri</vt:lpstr>
      <vt:lpstr>Times New Roman</vt:lpstr>
      <vt:lpstr>Wingdings 3</vt:lpstr>
      <vt:lpstr>Ion-Sitzungssaal</vt:lpstr>
      <vt:lpstr>DatenbankAG</vt:lpstr>
      <vt:lpstr>Phase 1 - Use-Case-Diagramm </vt:lpstr>
      <vt:lpstr>Phase 2 – Git Hub Repository</vt:lpstr>
      <vt:lpstr>Phase 3 - Sequenzdiagramm </vt:lpstr>
      <vt:lpstr>Phase 4 – Projekt Wiki</vt:lpstr>
      <vt:lpstr>Phase 5 – Dateiformate VDA</vt:lpstr>
      <vt:lpstr>Phase 5 – Dateiformate SAT</vt:lpstr>
      <vt:lpstr>Phase 5 – Dateiformate DWG</vt:lpstr>
      <vt:lpstr>Phase 5 – Dateiformate SKP</vt:lpstr>
      <vt:lpstr>Phase 5 – Dateiformate IPT</vt:lpstr>
      <vt:lpstr>Phase 6 - Datenbankübersicht</vt:lpstr>
      <vt:lpstr>Phase 7 - Datenschutz und Datensicherheit </vt:lpstr>
      <vt:lpstr>Phase 7 - Sicherheitskonzept</vt:lpstr>
      <vt:lpstr>Phase 7 - Sicherheitskonzept</vt:lpstr>
      <vt:lpstr>Phase 8 – ER Modell</vt:lpstr>
      <vt:lpstr>Neue Datenbankrolle erstellen und konfigurieren </vt:lpstr>
      <vt:lpstr>Neues Anmeldungskonto einrichten mit Adminrechten</vt:lpstr>
      <vt:lpstr>Datenbankbenutzer anlegen und Rechtevergabe</vt:lpstr>
      <vt:lpstr>Datenbankrolle Benutzer zuweisen</vt:lpstr>
      <vt:lpstr>Neue Tabelle in der DB anlegen </vt:lpstr>
      <vt:lpstr>Rechtevergabe an DB Benutzer</vt:lpstr>
      <vt:lpstr>Tabelle Auftragsdaten anlegen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DatenbankAG</dc:title>
  <dc:creator>bgyb</dc:creator>
  <cp:lastModifiedBy>bgyb</cp:lastModifiedBy>
  <cp:revision>9</cp:revision>
  <dcterms:created xsi:type="dcterms:W3CDTF">2023-06-15T05:26:24Z</dcterms:created>
  <dcterms:modified xsi:type="dcterms:W3CDTF">2023-06-15T06:43:31Z</dcterms:modified>
</cp:coreProperties>
</file>