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E1E6A-B935-A1B4-A297-DDFA84A2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BDE922-8044-EEFB-962C-209E4641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B08C7-C5EB-4BD6-F54F-AC8B8524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6CAAC-F7FC-1980-23CC-8CE661EF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D672B-E6AC-012D-DC13-E206DA38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2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CAA9-0418-2061-1EDE-A5F644AC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7D7A6-9952-4876-BB0E-5C1DA6867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D4589-E8E2-2B52-5963-8F7ED687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16855-9C09-5AC5-FE6E-5D13DA61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A96A7-F9F5-7D68-8D8D-E652BF3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5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66D800-7743-23DA-C60B-05C7F3FB0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F7B17-3F86-CB97-874E-C8995B35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28C1-09DE-22EF-36F0-B2CAE3FE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05455-65DC-24E7-30A5-AC8923CC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64081-B0EA-82EB-B403-69C474CE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7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8AB67-AAF7-A5FD-8AF1-DFB50B29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D2C3D-1501-78B3-2844-91C43248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9AA4D-060C-EF25-9574-EAE1E6D9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DA03F-D87D-4022-98C0-0EC5C703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2507A-A129-08CF-E61C-DE00F8C4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C7E51-9E2C-C928-A373-5BF19A35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3D63A-3C19-B34A-8CFA-54E736846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572B0-9F96-001F-7A10-90D24612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1D26C-D4A2-E0D2-1FF9-F6C7BCA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AAD4F-ABC3-4794-DA7F-2A6399EA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1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CFC67-00B1-E796-E7F7-51548E7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7A35D-415F-FBF4-F355-A08443980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736D1-E439-6B55-2DB2-F7A5978D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BEBD1-63CB-E63D-8EFD-384A11AD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FC7E8-5CB5-53CE-F59C-4BCE91DB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4CCE2-61AA-E881-12CB-F1ADEF93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4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3057A-EAA2-1929-A7BB-02CF5342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CC19E-9B94-68A1-8B2B-2D62ED88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C4094-DB47-33BD-5061-FA43E057D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A785B-FE9E-750D-6E15-282733C9D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EAF28-B81C-4154-FEFC-14B52DB1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21B359-74A6-047A-AB4C-0228B463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9FA23E-8D9B-5ACE-8138-5744E907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63A4E4-62DC-D9A5-A01C-2491E652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6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2670-B104-0022-F928-CE2CAB08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E343C0-937C-391D-3340-D3693EE3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C600E4-978F-83DD-39BF-3DE3DABC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3B8246-C905-F1E3-2ED3-99B3B0E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0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EB5109-FE60-8CFE-23CC-8C6012B7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50470-ACF3-785B-5278-433052CF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FB4FB-2500-8D7A-15A6-FBFB1DF8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1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F4719-55BF-3AAF-7EB8-161E3EAD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81093-5988-13BD-A850-F1839CC9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1E496-8924-9BDA-0278-9F57CFBAD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3FD37-6F8A-FC44-9675-715A117F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6B251-C2FF-7334-C724-398DF6AF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B3DC3-1F45-CAD0-5281-21A6AAA3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3D62-059E-4471-FC05-E36D8242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A80B42-B931-65C1-EE8F-D3F6ED9A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15D13C-2AAF-9400-995D-1F429800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6189A-F70E-95AB-EA63-94D65039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FDFA4-4180-D435-E273-73B15CDB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7D0EF5-3918-AEDB-FD5E-3417D2D8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0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3D9C08-552F-EB5F-C4ED-1F64C8B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9E182-BCBE-493A-662A-2288FED7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43BFF-93DC-A212-9067-B6D0891FC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9D71-F94B-407A-BB4E-8CC66D42FEFA}" type="datetimeFigureOut">
              <a:rPr lang="zh-CN" altLang="en-US" smtClean="0"/>
              <a:t>2023-01-17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71B1C-6E6F-FFF8-F035-7EB2E2F7A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14DDB-CDAD-6F09-DCF6-4CF8FB1C4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8C96-FDF7-4AC3-AACE-1F581094D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28D75-CBA3-6D70-3661-625E5904E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Bag of Tricks for Image Classification with Convolutional Neural Networks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54AE7-4014-284E-9E77-7B842990E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668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汇报人：汪俊彦</a:t>
            </a:r>
          </a:p>
        </p:txBody>
      </p:sp>
    </p:spTree>
    <p:extLst>
      <p:ext uri="{BB962C8B-B14F-4D97-AF65-F5344CB8AC3E}">
        <p14:creationId xmlns:p14="http://schemas.microsoft.com/office/powerpoint/2010/main" val="198208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1D6D-38C9-F86C-8271-C7EC8039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95B8B-4C89-BF46-B65F-CFA0B985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本篇论文主要探讨了诸多模型微调的方法，并通过消融实验进一步验证各种方法的有效性。作者通过微调将</a:t>
            </a:r>
            <a:r>
              <a:rPr lang="en-US" altLang="zh-CN" dirty="0"/>
              <a:t>ResNet-50</a:t>
            </a:r>
            <a:r>
              <a:rPr lang="zh-CN" altLang="en-US" dirty="0"/>
              <a:t>在</a:t>
            </a:r>
            <a:r>
              <a:rPr lang="en-US" altLang="zh-CN" dirty="0"/>
              <a:t>ImageNet</a:t>
            </a:r>
            <a:r>
              <a:rPr lang="zh-CN" altLang="en-US" dirty="0"/>
              <a:t>验证集上的</a:t>
            </a:r>
            <a:r>
              <a:rPr lang="en-US" altLang="zh-CN" dirty="0"/>
              <a:t>Top-1</a:t>
            </a:r>
            <a:r>
              <a:rPr lang="zh-CN" altLang="en-US" dirty="0"/>
              <a:t>准确率从</a:t>
            </a:r>
            <a:r>
              <a:rPr lang="en-US" altLang="zh-CN" dirty="0"/>
              <a:t>75.3%</a:t>
            </a:r>
            <a:r>
              <a:rPr lang="zh-CN" altLang="en-US" dirty="0"/>
              <a:t>提高到</a:t>
            </a:r>
            <a:r>
              <a:rPr lang="en-US" altLang="zh-CN" dirty="0"/>
              <a:t>79.29%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18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A7C8-0F94-982A-91E5-A189AF95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Training Procedure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A7856-B579-E259-8A9C-15EB3E1F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随机采样一幅图片并将其解码为</a:t>
            </a:r>
            <a:r>
              <a:rPr lang="en-US" altLang="zh-CN" dirty="0"/>
              <a:t>[0, 255]</a:t>
            </a:r>
            <a:r>
              <a:rPr lang="zh-CN" altLang="en-US" dirty="0"/>
              <a:t>中的</a:t>
            </a:r>
            <a:r>
              <a:rPr lang="en-US" altLang="zh-CN" dirty="0"/>
              <a:t>32</a:t>
            </a:r>
            <a:r>
              <a:rPr lang="zh-CN" altLang="en-US" dirty="0"/>
              <a:t>位浮点原始像素值。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随机裁剪一个矩形区域，其长宽比以</a:t>
            </a:r>
            <a:r>
              <a:rPr lang="en-US" altLang="zh-CN" dirty="0"/>
              <a:t>[3:4, 4:3]</a:t>
            </a:r>
            <a:r>
              <a:rPr lang="zh-CN" altLang="en-US" dirty="0"/>
              <a:t>随机采样，面积以</a:t>
            </a:r>
            <a:r>
              <a:rPr lang="en-US" altLang="zh-CN" dirty="0"/>
              <a:t>[8%, 100%]</a:t>
            </a:r>
            <a:r>
              <a:rPr lang="zh-CN" altLang="en-US" dirty="0"/>
              <a:t>随机采样，然后将裁剪后的区域调整为</a:t>
            </a:r>
            <a:r>
              <a:rPr lang="en-US" altLang="zh-CN" dirty="0"/>
              <a:t>224*224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0.5</a:t>
            </a:r>
            <a:r>
              <a:rPr lang="zh-CN" altLang="en-US" dirty="0"/>
              <a:t>的概率水平翻转。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尺度色彩，饱和度与亮度，系数从</a:t>
            </a:r>
            <a:r>
              <a:rPr lang="en-US" altLang="zh-CN" dirty="0"/>
              <a:t>[0.6, 1.4]</a:t>
            </a:r>
            <a:r>
              <a:rPr lang="zh-CN" altLang="en-US" dirty="0"/>
              <a:t>中均匀提取。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用从正态分布       </a:t>
            </a:r>
            <a:r>
              <a:rPr lang="en-US" altLang="zh-CN" dirty="0"/>
              <a:t>(0, 0.1)</a:t>
            </a:r>
            <a:r>
              <a:rPr lang="zh-CN" altLang="en-US" dirty="0"/>
              <a:t>中取样系数添加</a:t>
            </a:r>
            <a:r>
              <a:rPr lang="en-US" altLang="zh-CN" dirty="0"/>
              <a:t>PCA</a:t>
            </a:r>
            <a:r>
              <a:rPr lang="zh-CN" altLang="en-US" dirty="0"/>
              <a:t>噪声。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通过分别减去</a:t>
            </a:r>
            <a:r>
              <a:rPr lang="en-US" altLang="zh-CN" dirty="0"/>
              <a:t>123.68</a:t>
            </a:r>
            <a:r>
              <a:rPr lang="zh-CN" altLang="en-US" dirty="0"/>
              <a:t>、</a:t>
            </a:r>
            <a:r>
              <a:rPr lang="en-US" altLang="zh-CN" dirty="0"/>
              <a:t>116.779</a:t>
            </a:r>
            <a:r>
              <a:rPr lang="zh-CN" altLang="en-US" dirty="0"/>
              <a:t>、</a:t>
            </a:r>
            <a:r>
              <a:rPr lang="en-US" altLang="zh-CN" dirty="0"/>
              <a:t>103.939</a:t>
            </a:r>
            <a:r>
              <a:rPr lang="zh-CN" altLang="en-US" dirty="0"/>
              <a:t>并除以</a:t>
            </a:r>
            <a:r>
              <a:rPr lang="en-US" altLang="zh-CN" dirty="0"/>
              <a:t>58.393</a:t>
            </a:r>
            <a:r>
              <a:rPr lang="zh-CN" altLang="en-US" dirty="0"/>
              <a:t>、</a:t>
            </a:r>
            <a:r>
              <a:rPr lang="en-US" altLang="zh-CN" dirty="0"/>
              <a:t>57.12</a:t>
            </a:r>
            <a:r>
              <a:rPr lang="zh-CN" altLang="en-US" dirty="0"/>
              <a:t>、</a:t>
            </a:r>
            <a:r>
              <a:rPr lang="en-US" altLang="zh-CN" dirty="0"/>
              <a:t>57.375</a:t>
            </a:r>
            <a:r>
              <a:rPr lang="zh-CN" altLang="en-US" dirty="0"/>
              <a:t>来归一化</a:t>
            </a:r>
            <a:r>
              <a:rPr lang="en-US" altLang="zh-CN" dirty="0"/>
              <a:t>RGB</a:t>
            </a:r>
            <a:r>
              <a:rPr lang="zh-CN" altLang="en-US" dirty="0"/>
              <a:t>通道。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AE51616-883A-6CB1-F5B3-2A5DF8229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98643"/>
              </p:ext>
            </p:extLst>
          </p:nvPr>
        </p:nvGraphicFramePr>
        <p:xfrm>
          <a:off x="2843801" y="4577976"/>
          <a:ext cx="482105" cy="54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2800" imgH="240480" progId="Equation.AxMath">
                  <p:embed/>
                </p:oleObj>
              </mc:Choice>
              <mc:Fallback>
                <p:oleObj name="AxMath" r:id="rId2" imgW="172800" imgH="240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43801" y="4577976"/>
                        <a:ext cx="482105" cy="548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6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A3AEF-FD5E-8A6F-1F11-86B1FC66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结果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1B9C9-B861-0A3C-EF64-7D567D6D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验证过程中，将短边调整为</a:t>
            </a:r>
            <a:r>
              <a:rPr lang="en-US" altLang="zh-CN" dirty="0"/>
              <a:t>256</a:t>
            </a:r>
            <a:r>
              <a:rPr lang="zh-CN" altLang="en-US" dirty="0"/>
              <a:t>像素，并中心裁剪出</a:t>
            </a:r>
            <a:r>
              <a:rPr lang="en-US" altLang="zh-CN" dirty="0"/>
              <a:t>224*224</a:t>
            </a:r>
            <a:r>
              <a:rPr lang="zh-CN" altLang="en-US" dirty="0"/>
              <a:t>区域，并使用与训练相同的</a:t>
            </a:r>
            <a:r>
              <a:rPr lang="en-US" altLang="zh-CN" dirty="0"/>
              <a:t>RGB</a:t>
            </a:r>
            <a:r>
              <a:rPr lang="zh-CN" altLang="en-US" dirty="0"/>
              <a:t>通道归一化，不进行数据增强。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CBBB02-2045-CF8E-8CA6-7D507EA4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55" y="3210505"/>
            <a:ext cx="5696289" cy="16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7C3AF-72B3-F8C9-E308-91A3D6BA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Large-batch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AEDFE-2607-BC88-8DAF-0155E81E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Linear scaling learning rate.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Learing</a:t>
            </a:r>
            <a:r>
              <a:rPr lang="en-US" altLang="zh-CN" dirty="0"/>
              <a:t> rate warmup.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Zero    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No bias decay.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7A984A-11B8-6967-DC34-C34C486D7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666134"/>
              </p:ext>
            </p:extLst>
          </p:nvPr>
        </p:nvGraphicFramePr>
        <p:xfrm>
          <a:off x="1851555" y="3343386"/>
          <a:ext cx="400579" cy="712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8880" imgH="227880" progId="Equation.AxMath">
                  <p:embed/>
                </p:oleObj>
              </mc:Choice>
              <mc:Fallback>
                <p:oleObj name="AxMath" r:id="rId2" imgW="12888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1555" y="3343386"/>
                        <a:ext cx="400579" cy="712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39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EABFC-3390-DDF4-95FD-B762FB06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Low-precision training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1204E-A18F-EE7A-CDF5-EBAD4D41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将所有参数和激活存储在</a:t>
            </a:r>
            <a:r>
              <a:rPr lang="en-US" altLang="zh-CN" dirty="0"/>
              <a:t>FP16</a:t>
            </a:r>
            <a:r>
              <a:rPr lang="zh-CN" altLang="en-US" dirty="0"/>
              <a:t>中，并使用</a:t>
            </a:r>
            <a:r>
              <a:rPr lang="en-US" altLang="zh-CN" dirty="0"/>
              <a:t>FP16</a:t>
            </a:r>
            <a:r>
              <a:rPr lang="zh-CN" altLang="en-US" dirty="0"/>
              <a:t>计算梯度。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D8CABB-84E7-9CC9-52E3-6DA5D3FB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5801"/>
            <a:ext cx="6195597" cy="1425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F1AE05-3B88-B9DC-9EBF-B4A37D19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64" y="2885801"/>
            <a:ext cx="4107536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9033F-0E0A-5AD9-1361-82C7405F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微调网络模型</a:t>
            </a:r>
            <a:r>
              <a:rPr lang="en-US" altLang="zh-CN" dirty="0"/>
              <a:t>(</a:t>
            </a:r>
            <a:r>
              <a:rPr lang="en-US" altLang="zh-CN" dirty="0" err="1"/>
              <a:t>ResNet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AB2E40-7EF3-DFAB-0DB6-CC005CBFC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77053" cy="361981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0EF5DF-D867-047F-D490-6EF6625D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72" y="1690688"/>
            <a:ext cx="4244708" cy="28958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DA4130-2C11-F55A-577F-1D5804877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72" y="4909690"/>
            <a:ext cx="4168501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0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A01AE-30EF-01DA-F58F-6864BDB7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Refinements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6A852-B8FB-70B2-5183-312414BFB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Cosine Learning Rate Decay.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Label Smoothing.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Knowledge Distillation.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Mixup</a:t>
            </a:r>
            <a:r>
              <a:rPr lang="en-US" altLang="zh-CN" dirty="0"/>
              <a:t> Training.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FAD8AD-9A4E-CF55-235E-047B0DA8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3" y="1994647"/>
            <a:ext cx="5347447" cy="28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6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J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275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Office 主题​​</vt:lpstr>
      <vt:lpstr>AxMath</vt:lpstr>
      <vt:lpstr>Equation.AxMath</vt:lpstr>
      <vt:lpstr>Bag of Tricks for Image Classification with Convolutional Neural Networks</vt:lpstr>
      <vt:lpstr>Abstract</vt:lpstr>
      <vt:lpstr>Baseline Training Procedure</vt:lpstr>
      <vt:lpstr>baseline结果 </vt:lpstr>
      <vt:lpstr>Large-batch training</vt:lpstr>
      <vt:lpstr>Low-precision training</vt:lpstr>
      <vt:lpstr>微调网络模型(ResNet)</vt:lpstr>
      <vt:lpstr>Training Refinements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Tricks for Image Classification with Convolutional Neural Networks</dc:title>
  <dc:creator>汪 帅哥</dc:creator>
  <cp:lastModifiedBy>汪 帅哥</cp:lastModifiedBy>
  <cp:revision>2</cp:revision>
  <dcterms:created xsi:type="dcterms:W3CDTF">2023-01-17T12:33:29Z</dcterms:created>
  <dcterms:modified xsi:type="dcterms:W3CDTF">2023-01-17T17:16:27Z</dcterms:modified>
</cp:coreProperties>
</file>