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72" r:id="rId6"/>
  </p:sldMasterIdLst>
  <p:notesMasterIdLst>
    <p:notesMasterId r:id="rId51"/>
  </p:notesMasterIdLst>
  <p:sldIdLst>
    <p:sldId id="289" r:id="rId7"/>
    <p:sldId id="261" r:id="rId8"/>
    <p:sldId id="363" r:id="rId9"/>
    <p:sldId id="293" r:id="rId10"/>
    <p:sldId id="304" r:id="rId11"/>
    <p:sldId id="362" r:id="rId12"/>
    <p:sldId id="335" r:id="rId13"/>
    <p:sldId id="307" r:id="rId14"/>
    <p:sldId id="308" r:id="rId15"/>
    <p:sldId id="343" r:id="rId16"/>
    <p:sldId id="367" r:id="rId17"/>
    <p:sldId id="366" r:id="rId18"/>
    <p:sldId id="365" r:id="rId19"/>
    <p:sldId id="364" r:id="rId20"/>
    <p:sldId id="320" r:id="rId21"/>
    <p:sldId id="353" r:id="rId22"/>
    <p:sldId id="312" r:id="rId23"/>
    <p:sldId id="338" r:id="rId24"/>
    <p:sldId id="351" r:id="rId25"/>
    <p:sldId id="313" r:id="rId26"/>
    <p:sldId id="340" r:id="rId27"/>
    <p:sldId id="327" r:id="rId28"/>
    <p:sldId id="368" r:id="rId29"/>
    <p:sldId id="372" r:id="rId30"/>
    <p:sldId id="369" r:id="rId31"/>
    <p:sldId id="370" r:id="rId32"/>
    <p:sldId id="371" r:id="rId33"/>
    <p:sldId id="374" r:id="rId34"/>
    <p:sldId id="384" r:id="rId35"/>
    <p:sldId id="375" r:id="rId36"/>
    <p:sldId id="373" r:id="rId37"/>
    <p:sldId id="376" r:id="rId38"/>
    <p:sldId id="380" r:id="rId39"/>
    <p:sldId id="377" r:id="rId40"/>
    <p:sldId id="378" r:id="rId41"/>
    <p:sldId id="379" r:id="rId42"/>
    <p:sldId id="381" r:id="rId43"/>
    <p:sldId id="382" r:id="rId44"/>
    <p:sldId id="383" r:id="rId45"/>
    <p:sldId id="341" r:id="rId46"/>
    <p:sldId id="356" r:id="rId47"/>
    <p:sldId id="359" r:id="rId48"/>
    <p:sldId id="360" r:id="rId49"/>
    <p:sldId id="361" r:id="rId5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squale Rizzi" initials="PR" lastIdx="1" clrIdx="0">
    <p:extLst>
      <p:ext uri="{19B8F6BF-5375-455C-9EA6-DF929625EA0E}">
        <p15:presenceInfo xmlns:p15="http://schemas.microsoft.com/office/powerpoint/2012/main" userId="Pasquale Riz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58119-FD9F-4CB2-927F-3EAD3C67BD49}" v="1" dt="2022-07-08T07:34:00.89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3341" autoAdjust="0"/>
  </p:normalViewPr>
  <p:slideViewPr>
    <p:cSldViewPr>
      <p:cViewPr varScale="1">
        <p:scale>
          <a:sx n="103" d="100"/>
          <a:sy n="103" d="100"/>
        </p:scale>
        <p:origin x="1956" y="108"/>
      </p:cViewPr>
      <p:guideLst>
        <p:guide orient="horz" pos="2160"/>
        <p:guide pos="2880"/>
      </p:guideLst>
    </p:cSldViewPr>
  </p:slideViewPr>
  <p:outlineViewPr>
    <p:cViewPr>
      <p:scale>
        <a:sx n="33" d="100"/>
        <a:sy n="33" d="100"/>
      </p:scale>
      <p:origin x="0" y="-6678"/>
    </p:cViewPr>
  </p:outlineViewPr>
  <p:notesTextViewPr>
    <p:cViewPr>
      <p:scale>
        <a:sx n="1" d="1"/>
        <a:sy n="1" d="1"/>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microsoft.com/office/2016/11/relationships/changesInfo" Target="changesInfos/changesInfo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ena Lucentini" userId="S::milena.lucentini@finconsgroup.com::7831bcc7-89d3-4995-a00c-6a625196d169" providerId="AD" clId="Web-{CF758119-FD9F-4CB2-927F-3EAD3C67BD49}"/>
    <pc:docChg chg="modSld">
      <pc:chgData name="Milena Lucentini" userId="S::milena.lucentini@finconsgroup.com::7831bcc7-89d3-4995-a00c-6a625196d169" providerId="AD" clId="Web-{CF758119-FD9F-4CB2-927F-3EAD3C67BD49}" dt="2022-07-08T07:34:00.890" v="0" actId="1076"/>
      <pc:docMkLst>
        <pc:docMk/>
      </pc:docMkLst>
      <pc:sldChg chg="modSp">
        <pc:chgData name="Milena Lucentini" userId="S::milena.lucentini@finconsgroup.com::7831bcc7-89d3-4995-a00c-6a625196d169" providerId="AD" clId="Web-{CF758119-FD9F-4CB2-927F-3EAD3C67BD49}" dt="2022-07-08T07:34:00.890" v="0" actId="1076"/>
        <pc:sldMkLst>
          <pc:docMk/>
          <pc:sldMk cId="1095345115" sldId="343"/>
        </pc:sldMkLst>
        <pc:picChg chg="mod">
          <ac:chgData name="Milena Lucentini" userId="S::milena.lucentini@finconsgroup.com::7831bcc7-89d3-4995-a00c-6a625196d169" providerId="AD" clId="Web-{CF758119-FD9F-4CB2-927F-3EAD3C67BD49}" dt="2022-07-08T07:34:00.890" v="0" actId="1076"/>
          <ac:picMkLst>
            <pc:docMk/>
            <pc:sldMk cId="1095345115" sldId="343"/>
            <ac:picMk id="4" creationId="{64C3AB0E-1638-4C87-AB59-F78570E4A34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03E9B-9B51-4389-8A32-D33EE7E72377}" type="datetimeFigureOut">
              <a:rPr lang="it-IT" smtClean="0"/>
              <a:t>13/05/2023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0E6A2-7C0F-4009-8204-BE2B0536D298}" type="slidenum">
              <a:rPr lang="it-IT" smtClean="0"/>
              <a:t>‹#›</a:t>
            </a:fld>
            <a:endParaRPr lang="it-IT"/>
          </a:p>
        </p:txBody>
      </p:sp>
    </p:spTree>
    <p:extLst>
      <p:ext uri="{BB962C8B-B14F-4D97-AF65-F5344CB8AC3E}">
        <p14:creationId xmlns:p14="http://schemas.microsoft.com/office/powerpoint/2010/main" val="314157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t.wikipedia.org/wiki/Roy_Field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it.wikipedia.org/wiki/Hyper_Text_Transfer_Protoco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json.org/json-i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014C173-F345-495A-9145-8592B366DBE8}" type="slidenum">
              <a:rPr lang="it-IT" smtClean="0">
                <a:solidFill>
                  <a:prstClr val="black"/>
                </a:solidFill>
              </a:rPr>
              <a:pPr/>
              <a:t>1</a:t>
            </a:fld>
            <a:endParaRPr lang="it-IT">
              <a:solidFill>
                <a:prstClr val="black"/>
              </a:solidFill>
            </a:endParaRPr>
          </a:p>
        </p:txBody>
      </p:sp>
    </p:spTree>
    <p:extLst>
      <p:ext uri="{BB962C8B-B14F-4D97-AF65-F5344CB8AC3E}">
        <p14:creationId xmlns:p14="http://schemas.microsoft.com/office/powerpoint/2010/main" val="1007680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21244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90471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320608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D0E6A2-7C0F-4009-8204-BE2B0536D298}" type="slidenum">
              <a:rPr lang="it-IT" smtClean="0"/>
              <a:t>43</a:t>
            </a:fld>
            <a:endParaRPr lang="it-IT"/>
          </a:p>
        </p:txBody>
      </p:sp>
    </p:spTree>
    <p:extLst>
      <p:ext uri="{BB962C8B-B14F-4D97-AF65-F5344CB8AC3E}">
        <p14:creationId xmlns:p14="http://schemas.microsoft.com/office/powerpoint/2010/main" val="101771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2</a:t>
            </a:fld>
            <a:endParaRPr lang="it-IT"/>
          </a:p>
        </p:txBody>
      </p:sp>
    </p:spTree>
    <p:extLst>
      <p:ext uri="{BB962C8B-B14F-4D97-AF65-F5344CB8AC3E}">
        <p14:creationId xmlns:p14="http://schemas.microsoft.com/office/powerpoint/2010/main" val="506229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fontAlgn="base"/>
            <a:r>
              <a:rPr lang="it-IT" b="0" i="0" dirty="0">
                <a:solidFill>
                  <a:srgbClr val="000000"/>
                </a:solidFill>
                <a:effectLst/>
                <a:latin typeface="Inconsolata" pitchFamily="1" charset="0"/>
              </a:rPr>
              <a:t>Per fare un esempio potremmo ipotizzare un Web service che chiameremo “cambiavalute”. </a:t>
            </a:r>
          </a:p>
          <a:p>
            <a:pPr algn="l" fontAlgn="base"/>
            <a:r>
              <a:rPr lang="it-IT" b="0" i="0" dirty="0">
                <a:solidFill>
                  <a:srgbClr val="000000"/>
                </a:solidFill>
                <a:effectLst/>
                <a:latin typeface="Inconsolata" pitchFamily="1" charset="0"/>
              </a:rPr>
              <a:t>Il nostro Web service fornisce le seguenti operazioni: cambio euro/dollaro e viceversa. </a:t>
            </a:r>
          </a:p>
          <a:p>
            <a:pPr algn="l" fontAlgn="base"/>
            <a:r>
              <a:rPr lang="it-IT" b="0" i="0" dirty="0">
                <a:solidFill>
                  <a:srgbClr val="000000"/>
                </a:solidFill>
                <a:effectLst/>
                <a:latin typeface="Inconsolata" pitchFamily="1" charset="0"/>
              </a:rPr>
              <a:t>Questo Web service potrebbe essere offerto da un istituto bancario ed una nostra applicazione potrebbe utilizzarlo per effettuare le operazioni di cambio senza doversi preoccupare dei tassi in vigore al momento dell’operazione.</a:t>
            </a:r>
          </a:p>
          <a:p>
            <a:pPr algn="l" fontAlgn="base"/>
            <a:r>
              <a:rPr lang="it-IT" b="0" i="0" dirty="0">
                <a:solidFill>
                  <a:srgbClr val="000000"/>
                </a:solidFill>
                <a:effectLst/>
                <a:latin typeface="Inconsolata" pitchFamily="1" charset="0"/>
              </a:rPr>
              <a:t>Qualsiasi comune applicazione potrebbe effettuare l’operazione di cambio. </a:t>
            </a:r>
          </a:p>
          <a:p>
            <a:pPr algn="l" fontAlgn="base"/>
            <a:r>
              <a:rPr lang="it-IT" b="0" i="0" dirty="0">
                <a:solidFill>
                  <a:srgbClr val="000000"/>
                </a:solidFill>
                <a:effectLst/>
                <a:latin typeface="Inconsolata" pitchFamily="1" charset="0"/>
              </a:rPr>
              <a:t>Ciò che una comune applicazione però non può fare è </a:t>
            </a:r>
            <a:r>
              <a:rPr lang="it-IT" b="1" i="0" dirty="0">
                <a:solidFill>
                  <a:srgbClr val="000000"/>
                </a:solidFill>
                <a:effectLst/>
                <a:latin typeface="Inconsolata" pitchFamily="1" charset="0"/>
              </a:rPr>
              <a:t>mettersi in comunicazione</a:t>
            </a:r>
            <a:r>
              <a:rPr lang="it-IT" b="0" i="0" dirty="0">
                <a:solidFill>
                  <a:srgbClr val="000000"/>
                </a:solidFill>
                <a:effectLst/>
                <a:latin typeface="Inconsolata" pitchFamily="1" charset="0"/>
              </a:rPr>
              <a:t> con un altro software come quella del nostro esempio. </a:t>
            </a:r>
          </a:p>
          <a:p>
            <a:pPr algn="l" fontAlgn="base"/>
            <a:r>
              <a:rPr lang="it-IT" b="0" i="0" dirty="0">
                <a:solidFill>
                  <a:srgbClr val="000000"/>
                </a:solidFill>
                <a:effectLst/>
                <a:latin typeface="Inconsolata" pitchFamily="1" charset="0"/>
              </a:rPr>
              <a:t>Un Web service infatti comunica tramite protocolli e standard definiti “aperti” e quindi sempre a disposizione degli sviluppatori.</a:t>
            </a:r>
          </a:p>
        </p:txBody>
      </p:sp>
      <p:sp>
        <p:nvSpPr>
          <p:cNvPr id="4" name="Segnaposto numero diapositiva 3"/>
          <p:cNvSpPr>
            <a:spLocks noGrp="1"/>
          </p:cNvSpPr>
          <p:nvPr>
            <p:ph type="sldNum" sz="quarter" idx="5"/>
          </p:nvPr>
        </p:nvSpPr>
        <p:spPr/>
        <p:txBody>
          <a:bodyPr/>
          <a:lstStyle/>
          <a:p>
            <a:fld id="{6DD0E6A2-7C0F-4009-8204-BE2B0536D298}" type="slidenum">
              <a:rPr lang="it-IT" smtClean="0"/>
              <a:t>4</a:t>
            </a:fld>
            <a:endParaRPr lang="it-IT"/>
          </a:p>
        </p:txBody>
      </p:sp>
    </p:spTree>
    <p:extLst>
      <p:ext uri="{BB962C8B-B14F-4D97-AF65-F5344CB8AC3E}">
        <p14:creationId xmlns:p14="http://schemas.microsoft.com/office/powerpoint/2010/main" val="294976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6</a:t>
            </a:fld>
            <a:endParaRPr lang="it-IT"/>
          </a:p>
        </p:txBody>
      </p:sp>
    </p:spTree>
    <p:extLst>
      <p:ext uri="{BB962C8B-B14F-4D97-AF65-F5344CB8AC3E}">
        <p14:creationId xmlns:p14="http://schemas.microsoft.com/office/powerpoint/2010/main" val="3613334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None/>
            </a:pPr>
            <a:r>
              <a:rPr lang="it-IT" b="0" i="0" dirty="0">
                <a:solidFill>
                  <a:srgbClr val="444444"/>
                </a:solidFill>
                <a:effectLst/>
                <a:latin typeface="Domine"/>
              </a:rPr>
              <a:t>L’espressione</a:t>
            </a:r>
            <a:r>
              <a:rPr lang="it-IT" b="1" i="0" dirty="0">
                <a:solidFill>
                  <a:srgbClr val="444444"/>
                </a:solidFill>
                <a:effectLst/>
                <a:latin typeface="Domine"/>
              </a:rPr>
              <a:t> “</a:t>
            </a:r>
            <a:r>
              <a:rPr lang="it-IT" b="1" i="0" dirty="0" err="1">
                <a:solidFill>
                  <a:srgbClr val="444444"/>
                </a:solidFill>
                <a:effectLst/>
                <a:latin typeface="Domine"/>
              </a:rPr>
              <a:t>representational</a:t>
            </a:r>
            <a:r>
              <a:rPr lang="it-IT" b="1" i="0" dirty="0">
                <a:solidFill>
                  <a:srgbClr val="444444"/>
                </a:solidFill>
                <a:effectLst/>
                <a:latin typeface="Domine"/>
              </a:rPr>
              <a:t> state transfer”</a:t>
            </a:r>
            <a:r>
              <a:rPr lang="it-IT" b="0" i="0" dirty="0">
                <a:solidFill>
                  <a:srgbClr val="444444"/>
                </a:solidFill>
                <a:effectLst/>
                <a:latin typeface="Domine"/>
              </a:rPr>
              <a:t> e il suo acronimo</a:t>
            </a:r>
            <a:r>
              <a:rPr lang="it-IT" b="1" i="0" dirty="0">
                <a:solidFill>
                  <a:srgbClr val="444444"/>
                </a:solidFill>
                <a:effectLst/>
                <a:latin typeface="Domine"/>
              </a:rPr>
              <a:t> “REST”</a:t>
            </a:r>
            <a:r>
              <a:rPr lang="it-IT" b="0" i="0" dirty="0">
                <a:solidFill>
                  <a:srgbClr val="444444"/>
                </a:solidFill>
                <a:effectLst/>
                <a:latin typeface="Domine"/>
              </a:rPr>
              <a:t> furono introdotti nel 2000 nella tesi di dottorato di </a:t>
            </a:r>
            <a:r>
              <a:rPr lang="it-IT" b="0" i="0" u="none" strike="noStrike" dirty="0" err="1">
                <a:solidFill>
                  <a:srgbClr val="1E73BE"/>
                </a:solidFill>
                <a:effectLst/>
                <a:latin typeface="Domine"/>
                <a:hlinkClick r:id="rId3" tooltip="Roy Fielding"/>
              </a:rPr>
              <a:t>Roy</a:t>
            </a:r>
            <a:r>
              <a:rPr lang="it-IT" b="0" i="0" u="none" strike="noStrike" dirty="0">
                <a:solidFill>
                  <a:srgbClr val="1E73BE"/>
                </a:solidFill>
                <a:effectLst/>
                <a:latin typeface="Domine"/>
                <a:hlinkClick r:id="rId3" tooltip="Roy Fielding"/>
              </a:rPr>
              <a:t> Fielding</a:t>
            </a:r>
            <a:r>
              <a:rPr lang="it-IT" b="0" i="0" dirty="0">
                <a:solidFill>
                  <a:srgbClr val="444444"/>
                </a:solidFill>
                <a:effectLst/>
                <a:latin typeface="Domine"/>
              </a:rPr>
              <a:t>, uno dei principali autori delle specifiche dell’</a:t>
            </a:r>
            <a:r>
              <a:rPr lang="it-IT" b="0" i="0" dirty="0" err="1">
                <a:solidFill>
                  <a:srgbClr val="444444"/>
                </a:solidFill>
                <a:effectLst/>
                <a:latin typeface="Domine"/>
              </a:rPr>
              <a:t>Hypertext</a:t>
            </a:r>
            <a:r>
              <a:rPr lang="it-IT" b="0" i="0" dirty="0">
                <a:solidFill>
                  <a:srgbClr val="444444"/>
                </a:solidFill>
                <a:effectLst/>
                <a:latin typeface="Domine"/>
              </a:rPr>
              <a:t> Transfer </a:t>
            </a:r>
            <a:r>
              <a:rPr lang="it-IT" b="0" i="0" dirty="0" err="1">
                <a:solidFill>
                  <a:srgbClr val="444444"/>
                </a:solidFill>
                <a:effectLst/>
                <a:latin typeface="Domine"/>
              </a:rPr>
              <a:t>Protocol</a:t>
            </a:r>
            <a:r>
              <a:rPr lang="it-IT" b="0" i="0" dirty="0">
                <a:solidFill>
                  <a:srgbClr val="444444"/>
                </a:solidFill>
                <a:effectLst/>
                <a:latin typeface="Domine"/>
              </a:rPr>
              <a:t> (</a:t>
            </a:r>
            <a:r>
              <a:rPr lang="it-IT" b="0" i="0" u="none" strike="noStrike" dirty="0">
                <a:solidFill>
                  <a:srgbClr val="1E73BE"/>
                </a:solidFill>
                <a:effectLst/>
                <a:latin typeface="Domine"/>
                <a:hlinkClick r:id="rId4" tooltip="Hyper Text Transfer Protocol"/>
              </a:rPr>
              <a:t>HTTP</a:t>
            </a:r>
            <a:r>
              <a:rPr lang="it-IT" b="0" i="0" dirty="0">
                <a:solidFill>
                  <a:srgbClr val="444444"/>
                </a:solidFill>
                <a:effectLst/>
                <a:latin typeface="Domine"/>
              </a:rPr>
              <a:t>). </a:t>
            </a:r>
            <a:r>
              <a:rPr lang="it-IT" b="0" i="0" dirty="0" err="1">
                <a:solidFill>
                  <a:srgbClr val="444444"/>
                </a:solidFill>
                <a:effectLst/>
                <a:latin typeface="Domine"/>
              </a:rPr>
              <a:t>Roy</a:t>
            </a:r>
            <a:r>
              <a:rPr lang="it-IT" b="0" i="0" dirty="0">
                <a:solidFill>
                  <a:srgbClr val="444444"/>
                </a:solidFill>
                <a:effectLst/>
                <a:latin typeface="Domine"/>
              </a:rPr>
              <a:t> Fielding descrive il </a:t>
            </a:r>
            <a:r>
              <a:rPr lang="it-IT" b="1" i="0" dirty="0" err="1">
                <a:solidFill>
                  <a:srgbClr val="444444"/>
                </a:solidFill>
                <a:effectLst/>
                <a:latin typeface="Domine"/>
              </a:rPr>
              <a:t>Representational</a:t>
            </a:r>
            <a:r>
              <a:rPr lang="it-IT" b="1" i="0" dirty="0">
                <a:solidFill>
                  <a:srgbClr val="444444"/>
                </a:solidFill>
                <a:effectLst/>
                <a:latin typeface="Domine"/>
              </a:rPr>
              <a:t> State Transfer </a:t>
            </a:r>
            <a:r>
              <a:rPr lang="it-IT" b="0" i="0" dirty="0">
                <a:solidFill>
                  <a:srgbClr val="444444"/>
                </a:solidFill>
                <a:effectLst/>
                <a:latin typeface="Domine"/>
              </a:rPr>
              <a:t>come uno stile architetturale (“</a:t>
            </a:r>
            <a:r>
              <a:rPr lang="it-IT" b="0" i="0" dirty="0" err="1">
                <a:solidFill>
                  <a:srgbClr val="444444"/>
                </a:solidFill>
                <a:effectLst/>
                <a:latin typeface="Domine"/>
              </a:rPr>
              <a:t>architectural</a:t>
            </a:r>
            <a:r>
              <a:rPr lang="it-IT" b="0" i="0" dirty="0">
                <a:solidFill>
                  <a:srgbClr val="444444"/>
                </a:solidFill>
                <a:effectLst/>
                <a:latin typeface="Domine"/>
              </a:rPr>
              <a:t> style”), ovvero un’astrazione degli elementi di un’architettura all’interno di un sistema </a:t>
            </a:r>
            <a:r>
              <a:rPr lang="it-IT" b="0" i="0" dirty="0" err="1">
                <a:solidFill>
                  <a:srgbClr val="444444"/>
                </a:solidFill>
                <a:effectLst/>
                <a:latin typeface="Domine"/>
              </a:rPr>
              <a:t>hypermedia</a:t>
            </a:r>
            <a:r>
              <a:rPr lang="it-IT" b="0" i="0" dirty="0">
                <a:solidFill>
                  <a:srgbClr val="444444"/>
                </a:solidFill>
                <a:effectLst/>
                <a:latin typeface="Domine"/>
              </a:rPr>
              <a:t> distribuito. REST ignora i dettagli dell’implementazione dei componenti e della sintassi del protocollo al fine di concentrarsi sui ruoli dei componenti, i vincoli sulla loro interazione con altri componenti e la loro interpretazione. Ci tengo ancora una volta a dire che è molto importante capire la differenza tra un architettura e protocollo: mentre un protocollo potrebbe specificare: “usa JSON nel seguente formato per richiedere un preventivo”. Uno stile architetturale dice semplicemente: “i client possono contattare i server, ma non il contrario”. È un livello di astrazione completamente diverso.</a:t>
            </a:r>
            <a:endParaRPr lang="it-IT" dirty="0"/>
          </a:p>
        </p:txBody>
      </p:sp>
      <p:sp>
        <p:nvSpPr>
          <p:cNvPr id="4" name="Segnaposto numero diapositiva 3"/>
          <p:cNvSpPr>
            <a:spLocks noGrp="1"/>
          </p:cNvSpPr>
          <p:nvPr>
            <p:ph type="sldNum" sz="quarter" idx="5"/>
          </p:nvPr>
        </p:nvSpPr>
        <p:spPr/>
        <p:txBody>
          <a:bodyPr/>
          <a:lstStyle/>
          <a:p>
            <a:fld id="{6DD0E6A2-7C0F-4009-8204-BE2B0536D298}" type="slidenum">
              <a:rPr lang="it-IT" smtClean="0"/>
              <a:t>8</a:t>
            </a:fld>
            <a:endParaRPr lang="it-IT"/>
          </a:p>
        </p:txBody>
      </p:sp>
    </p:spTree>
    <p:extLst>
      <p:ext uri="{BB962C8B-B14F-4D97-AF65-F5344CB8AC3E}">
        <p14:creationId xmlns:p14="http://schemas.microsoft.com/office/powerpoint/2010/main" val="3987283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it-IT" b="0" i="0" dirty="0">
                <a:solidFill>
                  <a:srgbClr val="444444"/>
                </a:solidFill>
                <a:effectLst/>
                <a:latin typeface="Domine"/>
              </a:rPr>
              <a:t>Una architettura REST sposa il noto paradigma dell’informatica conosciuto con il termine di </a:t>
            </a:r>
            <a:r>
              <a:rPr lang="it-IT" b="1" i="0" dirty="0" err="1">
                <a:solidFill>
                  <a:srgbClr val="444444"/>
                </a:solidFill>
                <a:effectLst/>
                <a:latin typeface="Domine"/>
              </a:rPr>
              <a:t>separation</a:t>
            </a:r>
            <a:r>
              <a:rPr lang="it-IT" b="1" i="0" dirty="0">
                <a:solidFill>
                  <a:srgbClr val="444444"/>
                </a:solidFill>
                <a:effectLst/>
                <a:latin typeface="Domine"/>
              </a:rPr>
              <a:t> of </a:t>
            </a:r>
            <a:r>
              <a:rPr lang="it-IT" b="1" i="0" dirty="0" err="1">
                <a:solidFill>
                  <a:srgbClr val="444444"/>
                </a:solidFill>
                <a:effectLst/>
                <a:latin typeface="Domine"/>
              </a:rPr>
              <a:t>concerns</a:t>
            </a:r>
            <a:r>
              <a:rPr lang="it-IT" b="1" i="0" dirty="0">
                <a:solidFill>
                  <a:srgbClr val="444444"/>
                </a:solidFill>
                <a:effectLst/>
                <a:latin typeface="Domine"/>
              </a:rPr>
              <a:t> (</a:t>
            </a:r>
            <a:r>
              <a:rPr lang="it-IT" b="1" i="0" dirty="0" err="1">
                <a:solidFill>
                  <a:srgbClr val="444444"/>
                </a:solidFill>
                <a:effectLst/>
                <a:latin typeface="Domine"/>
              </a:rPr>
              <a:t>SoC</a:t>
            </a:r>
            <a:r>
              <a:rPr lang="it-IT" b="1" i="0" dirty="0">
                <a:solidFill>
                  <a:srgbClr val="444444"/>
                </a:solidFill>
                <a:effectLst/>
                <a:latin typeface="Domine"/>
              </a:rPr>
              <a:t>)</a:t>
            </a:r>
            <a:r>
              <a:rPr lang="it-IT" b="0" i="0" dirty="0">
                <a:solidFill>
                  <a:srgbClr val="444444"/>
                </a:solidFill>
                <a:effectLst/>
                <a:latin typeface="Domine"/>
              </a:rPr>
              <a:t> : tradotto in italiano come </a:t>
            </a:r>
            <a:r>
              <a:rPr lang="it-IT" b="0" i="1" dirty="0">
                <a:solidFill>
                  <a:srgbClr val="444444"/>
                </a:solidFill>
                <a:effectLst/>
                <a:latin typeface="Domine"/>
              </a:rPr>
              <a:t>“separazione delle preoccupazioni o compiti</a:t>
            </a:r>
            <a:r>
              <a:rPr lang="it-IT" b="0" i="0" dirty="0">
                <a:solidFill>
                  <a:srgbClr val="444444"/>
                </a:solidFill>
                <a:effectLst/>
                <a:latin typeface="Domine"/>
              </a:rPr>
              <a:t>“. </a:t>
            </a:r>
            <a:r>
              <a:rPr lang="it-IT" b="1" i="0" dirty="0" err="1">
                <a:solidFill>
                  <a:srgbClr val="444444"/>
                </a:solidFill>
                <a:effectLst/>
                <a:latin typeface="Domine"/>
              </a:rPr>
              <a:t>SoC</a:t>
            </a:r>
            <a:r>
              <a:rPr lang="it-IT" b="0" i="0" dirty="0">
                <a:solidFill>
                  <a:srgbClr val="444444"/>
                </a:solidFill>
                <a:effectLst/>
                <a:latin typeface="Domine"/>
              </a:rPr>
              <a:t> è un principio di progettazione per separare un sistema in moduli distinti, in modo tale che ogni modulo si preoccupi di un certo compito.</a:t>
            </a:r>
            <a:endParaRPr lang="it-IT" dirty="0"/>
          </a:p>
        </p:txBody>
      </p:sp>
    </p:spTree>
    <p:extLst>
      <p:ext uri="{BB962C8B-B14F-4D97-AF65-F5344CB8AC3E}">
        <p14:creationId xmlns:p14="http://schemas.microsoft.com/office/powerpoint/2010/main" val="280784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t-IT"/>
          </a:p>
        </p:txBody>
      </p:sp>
    </p:spTree>
    <p:extLst>
      <p:ext uri="{BB962C8B-B14F-4D97-AF65-F5344CB8AC3E}">
        <p14:creationId xmlns:p14="http://schemas.microsoft.com/office/powerpoint/2010/main" val="166556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it-IT" b="0" i="0" dirty="0">
                <a:solidFill>
                  <a:srgbClr val="444444"/>
                </a:solidFill>
                <a:effectLst/>
                <a:latin typeface="Domine"/>
              </a:rPr>
              <a:t>in un Architettura REST i messaggi di risposta dal servizio ai suoi consumatori sono esplicitamente etichettati come </a:t>
            </a:r>
            <a:r>
              <a:rPr lang="it-IT" b="0" i="0" dirty="0" err="1">
                <a:solidFill>
                  <a:srgbClr val="444444"/>
                </a:solidFill>
                <a:effectLst/>
                <a:latin typeface="Domine"/>
              </a:rPr>
              <a:t>cachabili</a:t>
            </a:r>
            <a:r>
              <a:rPr lang="it-IT" b="0" i="0" dirty="0">
                <a:solidFill>
                  <a:srgbClr val="444444"/>
                </a:solidFill>
                <a:effectLst/>
                <a:latin typeface="Domine"/>
              </a:rPr>
              <a:t> o non. In questo modo, il servizio, il consumatore o uno dei componenti middleware intermediari possono memorizzare nella cache la risposta per il riutilizzo nelle richieste successive.</a:t>
            </a:r>
            <a:endParaRPr lang="it-IT" dirty="0"/>
          </a:p>
        </p:txBody>
      </p:sp>
    </p:spTree>
    <p:extLst>
      <p:ext uri="{BB962C8B-B14F-4D97-AF65-F5344CB8AC3E}">
        <p14:creationId xmlns:p14="http://schemas.microsoft.com/office/powerpoint/2010/main" val="259298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i="0" dirty="0">
                <a:solidFill>
                  <a:srgbClr val="444444"/>
                </a:solidFill>
                <a:effectLst/>
                <a:latin typeface="Domine"/>
              </a:rPr>
              <a:t>Per avere un caching efficiente in una rete, i componenti devono essere in grado di comunicare tramite un’interfaccia uniforme. Con un’interfaccia uniforme, il carico utile può essere trasferito in un formato standard.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pPr algn="just"/>
            <a:r>
              <a:rPr lang="it-IT" dirty="0">
                <a:solidFill>
                  <a:srgbClr val="5F5F5F"/>
                </a:solidFill>
              </a:rPr>
              <a:t>Le risorse sono gli elementi fondamentali su cui si basano i Web Service </a:t>
            </a:r>
            <a:r>
              <a:rPr lang="it-IT" dirty="0" err="1">
                <a:solidFill>
                  <a:srgbClr val="5F5F5F"/>
                </a:solidFill>
              </a:rPr>
              <a:t>RESTful</a:t>
            </a:r>
            <a:r>
              <a:rPr lang="it-IT" dirty="0">
                <a:solidFill>
                  <a:srgbClr val="5F5F5F"/>
                </a:solidFill>
              </a:rPr>
              <a:t>, a differenza dei Web Service SOAP-</a:t>
            </a:r>
            <a:r>
              <a:rPr lang="it-IT" dirty="0" err="1">
                <a:solidFill>
                  <a:srgbClr val="5F5F5F"/>
                </a:solidFill>
              </a:rPr>
              <a:t>oriented</a:t>
            </a:r>
            <a:r>
              <a:rPr lang="it-IT" dirty="0">
                <a:solidFill>
                  <a:srgbClr val="5F5F5F"/>
                </a:solidFill>
              </a:rPr>
              <a:t> che sono basati sul concetto di chiamata remota. </a:t>
            </a:r>
          </a:p>
          <a:p>
            <a:pPr algn="just"/>
            <a:r>
              <a:rPr lang="it-IT" dirty="0">
                <a:solidFill>
                  <a:srgbClr val="5F5F5F"/>
                </a:solidFill>
              </a:rPr>
              <a:t>Per </a:t>
            </a:r>
            <a:r>
              <a:rPr lang="it-IT" b="1" dirty="0">
                <a:solidFill>
                  <a:srgbClr val="5F5F5F"/>
                </a:solidFill>
              </a:rPr>
              <a:t>risorsa</a:t>
            </a:r>
            <a:r>
              <a:rPr lang="it-IT" dirty="0">
                <a:solidFill>
                  <a:srgbClr val="5F5F5F"/>
                </a:solidFill>
              </a:rPr>
              <a:t> si intende un qualsiasi elemento oggetto di elaborazione. </a:t>
            </a:r>
          </a:p>
          <a:p>
            <a:pPr algn="just"/>
            <a:r>
              <a:rPr lang="it-IT" dirty="0">
                <a:solidFill>
                  <a:srgbClr val="5F5F5F"/>
                </a:solidFill>
              </a:rPr>
              <a:t>Per fare qualche esempio concreto, una risorsa può essere un cliente, un libro, un articolo, un qualsiasi oggetto su cui è possibile effettuare operazioni.</a:t>
            </a:r>
          </a:p>
          <a:p>
            <a:pPr algn="just"/>
            <a:r>
              <a:rPr lang="it-IT" dirty="0">
                <a:solidFill>
                  <a:srgbClr val="5F5F5F"/>
                </a:solidFill>
              </a:rPr>
              <a:t>Per fare un parallelo con la programmazione ad oggetti possiamo dire che una risorsa può essere assimilata ad una istanza di una classe. </a:t>
            </a:r>
          </a:p>
          <a:p>
            <a:pPr algn="just"/>
            <a:r>
              <a:rPr lang="it-IT" dirty="0">
                <a:solidFill>
                  <a:srgbClr val="5F5F5F"/>
                </a:solidFill>
              </a:rPr>
              <a:t>Ciascuna risorsa deve essere identificata univocamente ed essere </a:t>
            </a:r>
            <a:r>
              <a:rPr lang="it-IT" b="1" dirty="0">
                <a:solidFill>
                  <a:srgbClr val="5F5F5F"/>
                </a:solidFill>
              </a:rPr>
              <a:t>self-</a:t>
            </a:r>
            <a:r>
              <a:rPr lang="it-IT" b="1" dirty="0" err="1">
                <a:solidFill>
                  <a:srgbClr val="5F5F5F"/>
                </a:solidFill>
              </a:rPr>
              <a:t>descriptive</a:t>
            </a:r>
            <a:r>
              <a:rPr lang="it-IT" dirty="0">
                <a:solidFill>
                  <a:srgbClr val="5F5F5F"/>
                </a:solidFill>
              </a:rPr>
              <a:t> e il meccanismo più naturale per individuare una risorsa è dato dal concetto di </a:t>
            </a:r>
            <a:r>
              <a:rPr lang="it-IT" b="1" dirty="0">
                <a:solidFill>
                  <a:srgbClr val="5F5F5F"/>
                </a:solidFill>
              </a:rPr>
              <a:t>URI</a:t>
            </a:r>
            <a:r>
              <a:rPr lang="it-IT" dirty="0">
                <a:solidFill>
                  <a:srgbClr val="5F5F5F"/>
                </a:solidFill>
              </a:rPr>
              <a:t>. </a:t>
            </a:r>
          </a:p>
          <a:p>
            <a:pPr algn="just"/>
            <a:endParaRPr lang="it-IT" dirty="0">
              <a:solidFill>
                <a:srgbClr val="5F5F5F"/>
              </a:solidFill>
            </a:endParaRPr>
          </a:p>
          <a:p>
            <a:pPr algn="just"/>
            <a:r>
              <a:rPr lang="it-IT" b="0" i="0" dirty="0">
                <a:solidFill>
                  <a:srgbClr val="444444"/>
                </a:solidFill>
                <a:effectLst/>
                <a:latin typeface="Domine"/>
              </a:rPr>
              <a:t>La rappresentazione più famosa utilizzata nelle implementazioni REST è il </a:t>
            </a:r>
            <a:r>
              <a:rPr lang="it-IT" b="0" i="0" u="none" strike="noStrike" dirty="0">
                <a:solidFill>
                  <a:srgbClr val="1E73BE"/>
                </a:solidFill>
                <a:effectLst/>
                <a:latin typeface="Domine"/>
                <a:hlinkClick r:id="rId3"/>
              </a:rPr>
              <a:t>JSON</a:t>
            </a:r>
            <a:r>
              <a:rPr lang="it-IT" b="0" i="0" dirty="0">
                <a:solidFill>
                  <a:srgbClr val="444444"/>
                </a:solidFill>
                <a:effectLst/>
                <a:latin typeface="Domine"/>
              </a:rPr>
              <a:t> . Un esempio di rappresentazione di una risorsa con JSON</a:t>
            </a:r>
            <a:endParaRPr lang="it-IT" b="0" i="0" dirty="0">
              <a:solidFill>
                <a:srgbClr val="5F5F5F"/>
              </a:solidFill>
              <a:effectLst/>
              <a:latin typeface="Domine"/>
            </a:endParaRPr>
          </a:p>
          <a:p>
            <a:pPr algn="l"/>
            <a:r>
              <a:rPr lang="it-IT" b="0" i="0" dirty="0">
                <a:solidFill>
                  <a:srgbClr val="777777"/>
                </a:solidFill>
                <a:effectLst/>
                <a:latin typeface="inherit"/>
              </a:rPr>
              <a:t>{</a:t>
            </a:r>
            <a:endParaRPr lang="it-IT" b="0" i="0" dirty="0">
              <a:solidFill>
                <a:srgbClr val="AAAAAA"/>
              </a:solidFill>
              <a:effectLst/>
              <a:latin typeface="Source Code Pro" panose="020B0604020202020204" pitchFamily="49" charset="0"/>
            </a:endParaRPr>
          </a:p>
          <a:p>
            <a:pPr algn="l"/>
            <a:r>
              <a:rPr lang="it-IT" b="0" i="0" dirty="0">
                <a:solidFill>
                  <a:srgbClr val="DD1144"/>
                </a:solidFill>
                <a:effectLst/>
                <a:latin typeface="inherit"/>
              </a:rPr>
              <a:t>"name"</a:t>
            </a:r>
            <a:r>
              <a:rPr lang="it-IT" b="0" i="0" dirty="0">
                <a:solidFill>
                  <a:srgbClr val="000000"/>
                </a:solidFill>
                <a:effectLst/>
                <a:latin typeface="inherit"/>
              </a:rPr>
              <a:t>: </a:t>
            </a:r>
            <a:r>
              <a:rPr lang="it-IT" b="0" i="0" dirty="0">
                <a:solidFill>
                  <a:srgbClr val="DD1144"/>
                </a:solidFill>
                <a:effectLst/>
                <a:latin typeface="inherit"/>
              </a:rPr>
              <a:t>"Marco"</a:t>
            </a:r>
            <a:r>
              <a:rPr lang="it-IT" b="0" i="0" dirty="0">
                <a:solidFill>
                  <a:srgbClr val="000000"/>
                </a:solidFill>
                <a:effectLst/>
                <a:latin typeface="inherit"/>
              </a:rPr>
              <a:t>,</a:t>
            </a:r>
            <a:endParaRPr lang="it-IT" b="0" i="0" dirty="0">
              <a:solidFill>
                <a:srgbClr val="AAAAAA"/>
              </a:solidFill>
              <a:effectLst/>
              <a:latin typeface="Source Code Pro" panose="020B0604020202020204" pitchFamily="49" charset="0"/>
            </a:endParaRPr>
          </a:p>
          <a:p>
            <a:pPr algn="l"/>
            <a:r>
              <a:rPr lang="it-IT" b="0" i="0" dirty="0">
                <a:solidFill>
                  <a:srgbClr val="DD1144"/>
                </a:solidFill>
                <a:effectLst/>
                <a:latin typeface="inherit"/>
              </a:rPr>
              <a:t>"</a:t>
            </a:r>
            <a:r>
              <a:rPr lang="it-IT" b="0" i="0" dirty="0" err="1">
                <a:solidFill>
                  <a:srgbClr val="DD1144"/>
                </a:solidFill>
                <a:effectLst/>
                <a:latin typeface="inherit"/>
              </a:rPr>
              <a:t>surname</a:t>
            </a:r>
            <a:r>
              <a:rPr lang="it-IT" b="0" i="0" dirty="0">
                <a:solidFill>
                  <a:srgbClr val="DD1144"/>
                </a:solidFill>
                <a:effectLst/>
                <a:latin typeface="inherit"/>
              </a:rPr>
              <a:t>"</a:t>
            </a:r>
            <a:r>
              <a:rPr lang="it-IT" b="0" i="0" dirty="0">
                <a:solidFill>
                  <a:srgbClr val="000000"/>
                </a:solidFill>
                <a:effectLst/>
                <a:latin typeface="inherit"/>
              </a:rPr>
              <a:t>: </a:t>
            </a:r>
            <a:r>
              <a:rPr lang="it-IT" b="0" i="0" dirty="0">
                <a:solidFill>
                  <a:srgbClr val="DD1144"/>
                </a:solidFill>
                <a:effectLst/>
                <a:latin typeface="inherit"/>
              </a:rPr>
              <a:t>"Rossi"</a:t>
            </a:r>
            <a:r>
              <a:rPr lang="it-IT" b="0" i="0" dirty="0">
                <a:solidFill>
                  <a:srgbClr val="000000"/>
                </a:solidFill>
                <a:effectLst/>
                <a:latin typeface="inherit"/>
              </a:rPr>
              <a:t>,</a:t>
            </a:r>
            <a:endParaRPr lang="it-IT" b="0" i="0" dirty="0">
              <a:solidFill>
                <a:srgbClr val="444444"/>
              </a:solidFill>
              <a:effectLst/>
              <a:latin typeface="Source Code Pro" panose="020B0604020202020204" pitchFamily="49" charset="0"/>
            </a:endParaRPr>
          </a:p>
          <a:p>
            <a:pPr algn="l"/>
            <a:r>
              <a:rPr lang="it-IT" b="0" i="0" dirty="0">
                <a:solidFill>
                  <a:srgbClr val="DD1144"/>
                </a:solidFill>
                <a:effectLst/>
                <a:latin typeface="inherit"/>
              </a:rPr>
              <a:t>"age"</a:t>
            </a:r>
            <a:r>
              <a:rPr lang="it-IT" b="0" i="0" dirty="0">
                <a:solidFill>
                  <a:srgbClr val="000000"/>
                </a:solidFill>
                <a:effectLst/>
                <a:latin typeface="inherit"/>
              </a:rPr>
              <a:t> </a:t>
            </a:r>
            <a:r>
              <a:rPr lang="it-IT" b="0" i="0" dirty="0">
                <a:solidFill>
                  <a:srgbClr val="777777"/>
                </a:solidFill>
                <a:effectLst/>
                <a:latin typeface="inherit"/>
              </a:rPr>
              <a:t>:</a:t>
            </a:r>
            <a:r>
              <a:rPr lang="it-IT" b="0" i="0" dirty="0">
                <a:solidFill>
                  <a:srgbClr val="000000"/>
                </a:solidFill>
                <a:effectLst/>
                <a:latin typeface="inherit"/>
              </a:rPr>
              <a:t> </a:t>
            </a:r>
            <a:r>
              <a:rPr lang="it-IT" b="0" i="0" dirty="0">
                <a:solidFill>
                  <a:srgbClr val="009999"/>
                </a:solidFill>
                <a:effectLst/>
                <a:latin typeface="inherit"/>
              </a:rPr>
              <a:t>30</a:t>
            </a:r>
            <a:endParaRPr lang="it-IT" b="0" i="0" dirty="0">
              <a:solidFill>
                <a:srgbClr val="AAAAAA"/>
              </a:solidFill>
              <a:effectLst/>
              <a:latin typeface="Source Code Pro" panose="020B0604020202020204" pitchFamily="49" charset="0"/>
            </a:endParaRPr>
          </a:p>
          <a:p>
            <a:pPr algn="l"/>
            <a:r>
              <a:rPr lang="it-IT" b="0" i="0" dirty="0">
                <a:solidFill>
                  <a:srgbClr val="777777"/>
                </a:solidFill>
                <a:effectLst/>
                <a:latin typeface="inherit"/>
              </a:rPr>
              <a:t>}</a:t>
            </a:r>
            <a:endParaRPr lang="it-IT" b="0" i="0" dirty="0">
              <a:solidFill>
                <a:srgbClr val="AAAAAA"/>
              </a:solidFill>
              <a:effectLst/>
              <a:latin typeface="Source Code Pro" panose="020B0604020202020204" pitchFamily="49" charset="0"/>
            </a:endParaRPr>
          </a:p>
          <a:p>
            <a:pPr algn="just"/>
            <a:endParaRPr lang="it-IT" dirty="0">
              <a:solidFill>
                <a:srgbClr val="5F5F5F"/>
              </a:solidFill>
            </a:endParaRPr>
          </a:p>
          <a:p>
            <a:pPr algn="just"/>
            <a:r>
              <a:rPr lang="it-IT" b="0" i="0" dirty="0">
                <a:solidFill>
                  <a:srgbClr val="444444"/>
                </a:solidFill>
                <a:effectLst/>
                <a:latin typeface="Domine"/>
              </a:rPr>
              <a:t>Ciò significa solo che l’applicazione deve essere guidata da collegamenti, consentendo ai clienti di scoprire risorse tramite collegamenti ipertestuali. Come si può notare, molte di queste regole possono essere implementate nel protocollo HTTP. Pertanto, quando un’API utilizza correttamente HTTP, è un enorme passo avanti verso </a:t>
            </a:r>
            <a:r>
              <a:rPr lang="it-IT" b="0" i="0" dirty="0" err="1">
                <a:solidFill>
                  <a:srgbClr val="444444"/>
                </a:solidFill>
                <a:effectLst/>
                <a:latin typeface="Domine"/>
              </a:rPr>
              <a:t>RESTful</a:t>
            </a:r>
            <a:r>
              <a:rPr lang="it-IT" b="0" i="0" dirty="0">
                <a:solidFill>
                  <a:srgbClr val="444444"/>
                </a:solidFill>
                <a:effectLst/>
                <a:latin typeface="Domine"/>
              </a:rPr>
              <a:t>.</a:t>
            </a:r>
            <a:endParaRPr lang="it-IT" dirty="0">
              <a:solidFill>
                <a:srgbClr val="5F5F5F"/>
              </a:solidFill>
            </a:endParaRPr>
          </a:p>
          <a:p>
            <a:pPr algn="just"/>
            <a:r>
              <a:rPr lang="it-IT" dirty="0">
                <a:solidFill>
                  <a:srgbClr val="5F5F5F"/>
                </a:solidFill>
              </a:rPr>
              <a:t>Una rappresentazione consiste di dati, metadati e collegamenti che possono aiutare i clients nella transizione al prossimo stato, secondo </a:t>
            </a:r>
            <a:r>
              <a:rPr lang="it-IT" dirty="0" err="1">
                <a:solidFill>
                  <a:srgbClr val="5F5F5F"/>
                </a:solidFill>
              </a:rPr>
              <a:t>Restful</a:t>
            </a:r>
            <a:r>
              <a:rPr lang="it-IT" dirty="0">
                <a:solidFill>
                  <a:srgbClr val="5F5F5F"/>
                </a:solidFill>
              </a:rPr>
              <a:t> il formato di questa rappresentazione è </a:t>
            </a:r>
            <a:r>
              <a:rPr lang="it-IT" b="1" dirty="0" err="1">
                <a:solidFill>
                  <a:srgbClr val="5F5F5F"/>
                </a:solidFill>
              </a:rPr>
              <a:t>hypertext</a:t>
            </a:r>
            <a:r>
              <a:rPr lang="it-IT" b="1" dirty="0">
                <a:solidFill>
                  <a:srgbClr val="5F5F5F"/>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0" i="0" dirty="0">
              <a:solidFill>
                <a:srgbClr val="444444"/>
              </a:solidFill>
              <a:effectLst/>
              <a:latin typeface="Domine"/>
            </a:endParaRPr>
          </a:p>
          <a:p>
            <a:endParaRPr lang="it-IT" dirty="0"/>
          </a:p>
        </p:txBody>
      </p:sp>
    </p:spTree>
    <p:extLst>
      <p:ext uri="{BB962C8B-B14F-4D97-AF65-F5344CB8AC3E}">
        <p14:creationId xmlns:p14="http://schemas.microsoft.com/office/powerpoint/2010/main" val="76089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13/05/2023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90389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13/05/2023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11820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155448"/>
            <a:ext cx="8229600" cy="1252728"/>
          </a:xfrm>
        </p:spPr>
        <p:txBody>
          <a:bodyPr/>
          <a:lstStyle/>
          <a:p>
            <a:r>
              <a:rPr kumimoji="0" lang="it-IT"/>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r>
              <a:rPr lang="it-IT"/>
              <a:t>20/03/2012</a:t>
            </a:r>
          </a:p>
        </p:txBody>
      </p:sp>
      <p:sp>
        <p:nvSpPr>
          <p:cNvPr id="5" name="Segnaposto piè di pagina 4"/>
          <p:cNvSpPr>
            <a:spLocks noGrp="1"/>
          </p:cNvSpPr>
          <p:nvPr>
            <p:ph type="ftr" sz="quarter" idx="11"/>
          </p:nvPr>
        </p:nvSpPr>
        <p:spPr/>
        <p:txBody>
          <a:bodyPr/>
          <a:lstStyle/>
          <a:p>
            <a:r>
              <a:rPr lang="pt-BR">
                <a:solidFill>
                  <a:prstClr val="black">
                    <a:tint val="75000"/>
                  </a:prstClr>
                </a:solidFill>
              </a:rPr>
              <a:t>Claudio De Sio Cesari: RC-204</a:t>
            </a: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A47CFDED-9124-48F1-BBFC-49CD505FB6D3}" type="slidenum">
              <a:rPr lang="it-IT" smtClean="0"/>
              <a:pPr/>
              <a:t>‹#›</a:t>
            </a:fld>
            <a:endParaRPr lang="it-IT"/>
          </a:p>
        </p:txBody>
      </p:sp>
    </p:spTree>
    <p:extLst>
      <p:ext uri="{BB962C8B-B14F-4D97-AF65-F5344CB8AC3E}">
        <p14:creationId xmlns:p14="http://schemas.microsoft.com/office/powerpoint/2010/main" val="393635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A5DA215-3609-4680-A1B3-75FF29C5EC19}" type="datetime1">
              <a:rPr lang="it-IT"/>
              <a:pPr/>
              <a:t>13/05/2023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91C29AC5-6E65-4631-A416-65D4812C3C26}" type="slidenum">
              <a:rPr lang="it-IT"/>
              <a:pPr/>
              <a:t>‹#›</a:t>
            </a:fld>
            <a:endParaRPr lang="it-IT"/>
          </a:p>
        </p:txBody>
      </p:sp>
    </p:spTree>
    <p:extLst>
      <p:ext uri="{BB962C8B-B14F-4D97-AF65-F5344CB8AC3E}">
        <p14:creationId xmlns:p14="http://schemas.microsoft.com/office/powerpoint/2010/main" val="329447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048867"/>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13/05/2023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90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BABE9F48-EFA0-4746-9445-06CE2C1B58C2}" type="datetimeFigureOut">
              <a:rPr lang="it-IT" smtClean="0">
                <a:solidFill>
                  <a:prstClr val="black">
                    <a:tint val="75000"/>
                  </a:prstClr>
                </a:solidFill>
              </a:rPr>
              <a:pPr/>
              <a:t>13/05/2023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98903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13/05/2023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2198395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BABE9F48-EFA0-4746-9445-06CE2C1B58C2}" type="datetimeFigureOut">
              <a:rPr lang="it-IT" smtClean="0">
                <a:solidFill>
                  <a:prstClr val="black">
                    <a:tint val="75000"/>
                  </a:prstClr>
                </a:solidFill>
              </a:rPr>
              <a:pPr/>
              <a:t>13/05/2023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115681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BABE9F48-EFA0-4746-9445-06CE2C1B58C2}" type="datetimeFigureOut">
              <a:rPr lang="it-IT" smtClean="0">
                <a:solidFill>
                  <a:prstClr val="black">
                    <a:tint val="75000"/>
                  </a:prstClr>
                </a:solidFill>
              </a:rPr>
              <a:pPr/>
              <a:t>13/05/2023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2C713C-F1C0-4385-9139-006E61219F94}" type="slidenum">
              <a:rPr lang="it-IT" smtClean="0">
                <a:solidFill>
                  <a:prstClr val="black">
                    <a:tint val="75000"/>
                  </a:prstClr>
                </a:solidFill>
              </a:rPr>
              <a:pPr/>
              <a:t>‹#›</a:t>
            </a:fld>
            <a:endParaRPr lang="it-IT">
              <a:solidFill>
                <a:prstClr val="black">
                  <a:tint val="75000"/>
                </a:prstClr>
              </a:solidFill>
            </a:endParaRPr>
          </a:p>
        </p:txBody>
      </p:sp>
    </p:spTree>
    <p:extLst>
      <p:ext uri="{BB962C8B-B14F-4D97-AF65-F5344CB8AC3E}">
        <p14:creationId xmlns:p14="http://schemas.microsoft.com/office/powerpoint/2010/main" val="6149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a:lstStyle>
            <a:lvl1pPr>
              <a:defRPr/>
            </a:lvl1pPr>
          </a:lstStyle>
          <a:p>
            <a:fld id="{C0D6C582-BA13-4CC1-9102-BCC6C59279AE}" type="datetime1">
              <a:rPr lang="it-IT"/>
              <a:pPr/>
              <a:t>13/05/2023</a:t>
            </a:fld>
            <a:endParaRPr lang="it-IT"/>
          </a:p>
        </p:txBody>
      </p:sp>
      <p:sp>
        <p:nvSpPr>
          <p:cNvPr id="5" name="Segnaposto piè di pagina 4"/>
          <p:cNvSpPr>
            <a:spLocks noGrp="1"/>
          </p:cNvSpPr>
          <p:nvPr>
            <p:ph type="ftr" sz="quarter" idx="11"/>
          </p:nvPr>
        </p:nvSpPr>
        <p:spPr/>
        <p:txBody>
          <a:bodyPr/>
          <a:lstStyle>
            <a:lvl1pPr>
              <a:defRPr/>
            </a:lvl1pPr>
          </a:lstStyle>
          <a:p>
            <a:pPr>
              <a:defRPr/>
            </a:pPr>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lvl1pPr>
              <a:defRPr/>
            </a:lvl1pPr>
          </a:lstStyle>
          <a:p>
            <a:fld id="{209AF76B-23E8-4A36-83C4-66BF7BC8DF0E}" type="slidenum">
              <a:rPr lang="it-IT"/>
              <a:pPr/>
              <a:t>‹#›</a:t>
            </a:fld>
            <a:endParaRPr lang="it-IT"/>
          </a:p>
        </p:txBody>
      </p:sp>
    </p:spTree>
    <p:extLst>
      <p:ext uri="{BB962C8B-B14F-4D97-AF65-F5344CB8AC3E}">
        <p14:creationId xmlns:p14="http://schemas.microsoft.com/office/powerpoint/2010/main" val="22746570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13/05/2023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391236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base">
              <a:spcBef>
                <a:spcPct val="0"/>
              </a:spcBef>
              <a:spcAft>
                <a:spcPct val="0"/>
              </a:spcAft>
            </a:pPr>
            <a:fld id="{BABE9F48-EFA0-4746-9445-06CE2C1B58C2}" type="datetimeFigureOut">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13/05/2023</a:t>
            </a:fld>
            <a:endParaRPr lang="it-IT">
              <a:solidFill>
                <a:prstClr val="black">
                  <a:tint val="75000"/>
                </a:prstClr>
              </a:solidFill>
              <a:latin typeface="Arial" charset="0"/>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base">
              <a:spcBef>
                <a:spcPct val="0"/>
              </a:spcBef>
              <a:spcAft>
                <a:spcPct val="0"/>
              </a:spcAft>
            </a:pPr>
            <a:endParaRPr lang="it-IT">
              <a:solidFill>
                <a:prstClr val="black">
                  <a:tint val="75000"/>
                </a:prstClr>
              </a:solidFill>
              <a:latin typeface="Arial" charset="0"/>
              <a:ea typeface="ＭＳ Ｐゴシック" pitchFamily="-111" charset="-128"/>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base">
              <a:spcBef>
                <a:spcPct val="0"/>
              </a:spcBef>
              <a:spcAft>
                <a:spcPct val="0"/>
              </a:spcAft>
            </a:pPr>
            <a:fld id="{8B2C713C-F1C0-4385-9139-006E61219F94}" type="slidenum">
              <a:rPr lang="it-IT" smtClean="0">
                <a:solidFill>
                  <a:prstClr val="black">
                    <a:tint val="75000"/>
                  </a:prstClr>
                </a:solidFill>
                <a:latin typeface="Arial" charset="0"/>
                <a:ea typeface="ＭＳ Ｐゴシック" pitchFamily="-111" charset="-128"/>
              </a:rPr>
              <a:pPr defTabSz="457200" fontAlgn="base">
                <a:spcBef>
                  <a:spcPct val="0"/>
                </a:spcBef>
                <a:spcAft>
                  <a:spcPct val="0"/>
                </a:spcAft>
              </a:pPr>
              <a:t>‹#›</a:t>
            </a:fld>
            <a:endParaRPr lang="it-IT">
              <a:solidFill>
                <a:prstClr val="black">
                  <a:tint val="75000"/>
                </a:prstClr>
              </a:solidFill>
              <a:latin typeface="Arial" charset="0"/>
              <a:ea typeface="ＭＳ Ｐゴシック" pitchFamily="-111" charset="-128"/>
            </a:endParaRPr>
          </a:p>
        </p:txBody>
      </p:sp>
      <p:pic>
        <p:nvPicPr>
          <p:cNvPr id="7" name="Immagine 3" descr="PPT_template-04-04.jpg"/>
          <p:cNvPicPr>
            <a:picLocks noChangeAspect="1"/>
          </p:cNvPicPr>
          <p:nvPr/>
        </p:nvPicPr>
        <p:blipFill>
          <a:blip r:embed="rId7"/>
          <a:srcRect/>
          <a:stretch>
            <a:fillRect/>
          </a:stretch>
        </p:blipFill>
        <p:spPr bwMode="auto">
          <a:xfrm>
            <a:off x="0" y="0"/>
            <a:ext cx="9142413" cy="6858000"/>
          </a:xfrm>
          <a:prstGeom prst="rect">
            <a:avLst/>
          </a:prstGeom>
          <a:noFill/>
          <a:ln w="9525">
            <a:noFill/>
            <a:miter lim="800000"/>
            <a:headEnd/>
            <a:tailEnd/>
          </a:ln>
        </p:spPr>
      </p:pic>
    </p:spTree>
    <p:extLst>
      <p:ext uri="{BB962C8B-B14F-4D97-AF65-F5344CB8AC3E}">
        <p14:creationId xmlns:p14="http://schemas.microsoft.com/office/powerpoint/2010/main" val="34527126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Segnaposto tito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stile</a:t>
            </a:r>
          </a:p>
        </p:txBody>
      </p:sp>
      <p:sp>
        <p:nvSpPr>
          <p:cNvPr id="1027" name="Segnaposto tes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11" charset="0"/>
              </a:defRPr>
            </a:lvl1pPr>
          </a:lstStyle>
          <a:p>
            <a:pPr defTabSz="457200" fontAlgn="base">
              <a:spcBef>
                <a:spcPct val="0"/>
              </a:spcBef>
              <a:spcAft>
                <a:spcPct val="0"/>
              </a:spcAft>
            </a:pPr>
            <a:fld id="{3AAEB125-D650-40B2-BE05-340EADF1EB97}" type="datetime1">
              <a:rPr lang="it-IT">
                <a:ea typeface="ＭＳ Ｐゴシック" pitchFamily="-111" charset="-128"/>
              </a:rPr>
              <a:pPr defTabSz="457200" fontAlgn="base">
                <a:spcBef>
                  <a:spcPct val="0"/>
                </a:spcBef>
                <a:spcAft>
                  <a:spcPct val="0"/>
                </a:spcAft>
              </a:pPr>
              <a:t>13/05/2023</a:t>
            </a:fld>
            <a:endParaRPr lang="it-IT">
              <a:ea typeface="ＭＳ Ｐゴシック" pitchFamily="-111" charset="-128"/>
            </a:endParaRPr>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it-IT">
              <a:solidFill>
                <a:prstClr val="black">
                  <a:tint val="75000"/>
                </a:prstClr>
              </a:solidFill>
            </a:endParaRP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11" charset="0"/>
              </a:defRPr>
            </a:lvl1pPr>
          </a:lstStyle>
          <a:p>
            <a:pPr defTabSz="457200" fontAlgn="base">
              <a:spcBef>
                <a:spcPct val="0"/>
              </a:spcBef>
              <a:spcAft>
                <a:spcPct val="0"/>
              </a:spcAft>
            </a:pPr>
            <a:fld id="{8E3CA7B1-2E1F-492F-8412-FA37D82BE1CF}" type="slidenum">
              <a:rPr lang="it-IT">
                <a:ea typeface="ＭＳ Ｐゴシック" pitchFamily="-111" charset="-128"/>
              </a:rPr>
              <a:pPr defTabSz="457200" fontAlgn="base">
                <a:spcBef>
                  <a:spcPct val="0"/>
                </a:spcBef>
                <a:spcAft>
                  <a:spcPct val="0"/>
                </a:spcAft>
              </a:pPr>
              <a:t>‹#›</a:t>
            </a:fld>
            <a:endParaRPr lang="it-IT">
              <a:ea typeface="ＭＳ Ｐゴシック" pitchFamily="-111" charset="-128"/>
            </a:endParaRPr>
          </a:p>
        </p:txBody>
      </p:sp>
      <p:pic>
        <p:nvPicPr>
          <p:cNvPr id="7" name="Immagine 3" descr="PPT_template-06.jpg"/>
          <p:cNvPicPr>
            <a:picLocks noChangeAspect="1"/>
          </p:cNvPicPr>
          <p:nvPr/>
        </p:nvPicPr>
        <p:blipFill>
          <a:blip r:embed="rId5"/>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3305706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okta.com/blog/2017/08/09/jax-rs-vs-spring-rest-endpoints"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1.tmp"/><Relationship Id="rId4" Type="http://schemas.openxmlformats.org/officeDocument/2006/relationships/image" Target="../media/image20.tmp"/></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List_of_HTTP_header_fields" TargetMode="Externa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api.example.com/v1" TargetMode="External"/><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hyperlink" Target="http://apiv1.example.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hyperlink" Target="https://octoperf.com/blog/2018/03/26/soap-vs-rest/#soap" TargetMode="External"/><Relationship Id="rId7" Type="http://schemas.openxmlformats.org/officeDocument/2006/relationships/image" Target="../media/image31.jpeg"/><Relationship Id="rId2" Type="http://schemas.openxmlformats.org/officeDocument/2006/relationships/hyperlink" Target="https://restfulapi.net/" TargetMode="External"/><Relationship Id="rId1" Type="http://schemas.openxmlformats.org/officeDocument/2006/relationships/slideLayout" Target="../slideLayouts/slideLayout11.xml"/><Relationship Id="rId6" Type="http://schemas.openxmlformats.org/officeDocument/2006/relationships/hyperlink" Target="https://swagger.io/blog/api-strategy/difference-between-swagger-and-openapi/" TargetMode="External"/><Relationship Id="rId5" Type="http://schemas.openxmlformats.org/officeDocument/2006/relationships/hyperlink" Target="https://www.baeldung.com/spring-rest-openapi-documentation" TargetMode="External"/><Relationship Id="rId4" Type="http://schemas.openxmlformats.org/officeDocument/2006/relationships/hyperlink" Target="https://springdoc.org/#properties"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openapis.org/blog/2017/07/26/the-oai-announces-the-openapi-specification-3-0-0" TargetMode="External"/><Relationship Id="rId13" Type="http://schemas.openxmlformats.org/officeDocument/2006/relationships/hyperlink" Target="https://octoperf.com/blog/2018/03/26/soap-vs-rest/#soap" TargetMode="External"/><Relationship Id="rId3" Type="http://schemas.openxmlformats.org/officeDocument/2006/relationships/hyperlink" Target="https://www.baeldung.com/jax-ws" TargetMode="External"/><Relationship Id="rId7" Type="http://schemas.openxmlformats.org/officeDocument/2006/relationships/hyperlink" Target="https://developer.okta.com/blog/2017/08/09/jax-rs-vs-spring-rest-endpoints" TargetMode="External"/><Relationship Id="rId12" Type="http://schemas.openxmlformats.org/officeDocument/2006/relationships/hyperlink" Target="https://www.ninjadevcorner.com/2018/09/stateless-authentication-jwt-secure-spring-boot-rest-api.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hyperlink" Target="https://spring.io/guides/tutorials/rest/" TargetMode="External"/><Relationship Id="rId11" Type="http://schemas.openxmlformats.org/officeDocument/2006/relationships/hyperlink" Target="https://checksound.gitbook.io/corsojava/esempio-client-rest" TargetMode="External"/><Relationship Id="rId5" Type="http://schemas.openxmlformats.org/officeDocument/2006/relationships/hyperlink" Target="https://www.html.it/pag/16466/sicurezza-web-server/" TargetMode="External"/><Relationship Id="rId10" Type="http://schemas.openxmlformats.org/officeDocument/2006/relationships/hyperlink" Target="https://www.baeldung.com/rest-template" TargetMode="External"/><Relationship Id="rId4" Type="http://schemas.openxmlformats.org/officeDocument/2006/relationships/hyperlink" Target="https://www.tutorialspoint.com/webservices/web_services_summary.htm" TargetMode="External"/><Relationship Id="rId9" Type="http://schemas.openxmlformats.org/officeDocument/2006/relationships/hyperlink" Target="https://www.baeldung.com/spring-5-webclient"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ttotitolo 5"/>
          <p:cNvSpPr>
            <a:spLocks noGrp="1"/>
          </p:cNvSpPr>
          <p:nvPr>
            <p:ph type="subTitle" idx="4294967295"/>
          </p:nvPr>
        </p:nvSpPr>
        <p:spPr>
          <a:xfrm>
            <a:off x="1394460" y="5989638"/>
            <a:ext cx="6400800" cy="868362"/>
          </a:xfrm>
        </p:spPr>
        <p:txBody>
          <a:bodyPr>
            <a:normAutofit fontScale="62500" lnSpcReduction="20000"/>
          </a:bodyPr>
          <a:lstStyle/>
          <a:p>
            <a:pPr algn="ctr">
              <a:buNone/>
              <a:defRPr/>
            </a:pPr>
            <a:r>
              <a:rPr lang="it-IT" sz="2800" b="1" dirty="0">
                <a:solidFill>
                  <a:schemeClr val="bg1"/>
                </a:solidFill>
                <a:latin typeface="Arial" charset="0"/>
              </a:rPr>
              <a:t>Advanced Java </a:t>
            </a:r>
            <a:r>
              <a:rPr lang="it-IT" sz="2800" b="1" dirty="0" err="1">
                <a:solidFill>
                  <a:schemeClr val="bg1"/>
                </a:solidFill>
                <a:latin typeface="Arial" charset="0"/>
              </a:rPr>
              <a:t>Architectures</a:t>
            </a:r>
            <a:r>
              <a:rPr lang="it-IT" sz="2800" b="1" dirty="0">
                <a:solidFill>
                  <a:schemeClr val="bg1"/>
                </a:solidFill>
                <a:latin typeface="Arial" charset="0"/>
              </a:rPr>
              <a:t> </a:t>
            </a:r>
          </a:p>
          <a:p>
            <a:pPr algn="ctr">
              <a:buNone/>
              <a:defRPr/>
            </a:pPr>
            <a:r>
              <a:rPr lang="it-IT" sz="2800" b="1" dirty="0" err="1">
                <a:solidFill>
                  <a:schemeClr val="bg1"/>
                </a:solidFill>
                <a:latin typeface="Arial" charset="0"/>
              </a:rPr>
              <a:t>WebServices</a:t>
            </a:r>
            <a:endParaRPr lang="it-IT" sz="2800" b="1" dirty="0">
              <a:solidFill>
                <a:schemeClr val="bg1"/>
              </a:solidFill>
              <a:latin typeface="Arial" charset="0"/>
            </a:endParaRPr>
          </a:p>
          <a:p>
            <a:pPr algn="ctr">
              <a:buNone/>
              <a:defRPr/>
            </a:pPr>
            <a:r>
              <a:rPr lang="it-IT" sz="2800" b="1" dirty="0">
                <a:solidFill>
                  <a:schemeClr val="bg1"/>
                </a:solidFill>
                <a:latin typeface="Arial" pitchFamily="34" charset="0"/>
                <a:cs typeface="Arial" pitchFamily="34" charset="0"/>
              </a:rPr>
              <a:t>Bari, Marzo 2022</a:t>
            </a:r>
            <a:endParaRPr lang="it-IT" sz="2400" dirty="0">
              <a:latin typeface="Arial" pitchFamily="34" charset="0"/>
              <a:cs typeface="Arial" pitchFamily="34" charset="0"/>
            </a:endParaRPr>
          </a:p>
        </p:txBody>
      </p:sp>
    </p:spTree>
    <p:extLst>
      <p:ext uri="{BB962C8B-B14F-4D97-AF65-F5344CB8AC3E}">
        <p14:creationId xmlns:p14="http://schemas.microsoft.com/office/powerpoint/2010/main" val="176400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Client-Server</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10</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477328"/>
          </a:xfrm>
          <a:prstGeom prst="rect">
            <a:avLst/>
          </a:prstGeom>
        </p:spPr>
        <p:txBody>
          <a:bodyPr wrap="square">
            <a:spAutoFit/>
          </a:bodyPr>
          <a:lstStyle/>
          <a:p>
            <a:pPr algn="just"/>
            <a:r>
              <a:rPr lang="it-IT" b="0" i="0" dirty="0">
                <a:solidFill>
                  <a:srgbClr val="444444"/>
                </a:solidFill>
                <a:effectLst/>
                <a:latin typeface="Domine"/>
              </a:rPr>
              <a:t>Il vincolo Client-Server richiede che il server offra una o più funzionalità e ascolti le richieste di possibili client. Un client invoca il servizio messo a disposizione dal server inviando il corrispondente messaggio di richiesta e il servizio lato server respinge la richiesta o esegue l’attività richiesta prima di inviare un messaggio di risposta al client. La gestione delle eccezioni è delegata al client.</a:t>
            </a:r>
            <a:endParaRPr lang="it-IT" dirty="0">
              <a:solidFill>
                <a:srgbClr val="5F5F5F"/>
              </a:solidFill>
            </a:endParaRPr>
          </a:p>
        </p:txBody>
      </p:sp>
      <p:pic>
        <p:nvPicPr>
          <p:cNvPr id="4" name="Immagine 3">
            <a:extLst>
              <a:ext uri="{FF2B5EF4-FFF2-40B4-BE49-F238E27FC236}">
                <a16:creationId xmlns:a16="http://schemas.microsoft.com/office/drawing/2014/main" id="{64C3AB0E-1638-4C87-AB59-F78570E4A342}"/>
              </a:ext>
            </a:extLst>
          </p:cNvPr>
          <p:cNvPicPr>
            <a:picLocks noChangeAspect="1"/>
          </p:cNvPicPr>
          <p:nvPr/>
        </p:nvPicPr>
        <p:blipFill>
          <a:blip r:embed="rId3"/>
          <a:stretch>
            <a:fillRect/>
          </a:stretch>
        </p:blipFill>
        <p:spPr>
          <a:xfrm>
            <a:off x="993646" y="3287327"/>
            <a:ext cx="7020905" cy="3429479"/>
          </a:xfrm>
          <a:prstGeom prst="rect">
            <a:avLst/>
          </a:prstGeom>
        </p:spPr>
      </p:pic>
    </p:spTree>
    <p:extLst>
      <p:ext uri="{BB962C8B-B14F-4D97-AF65-F5344CB8AC3E}">
        <p14:creationId xmlns:p14="http://schemas.microsoft.com/office/powerpoint/2010/main" val="109534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Stateless</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11</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308324"/>
          </a:xfrm>
          <a:prstGeom prst="rect">
            <a:avLst/>
          </a:prstGeom>
        </p:spPr>
        <p:txBody>
          <a:bodyPr wrap="square">
            <a:spAutoFit/>
          </a:bodyPr>
          <a:lstStyle/>
          <a:p>
            <a:pPr algn="just"/>
            <a:r>
              <a:rPr lang="it-IT" b="0" i="0" dirty="0">
                <a:solidFill>
                  <a:srgbClr val="444444"/>
                </a:solidFill>
                <a:effectLst/>
                <a:latin typeface="Domine"/>
              </a:rPr>
              <a:t>La comunicazione tra utente del servizio (client) e servizio (server) deve essere senza stato tra le richieste. Ciò significa che ogni richiesta da parte di un client dovrebbe contenere tutte le informazioni necessarie per il servizio per comprendere il significato della richiesta. </a:t>
            </a:r>
          </a:p>
          <a:p>
            <a:pPr algn="just"/>
            <a:endParaRPr lang="it-IT" b="0" i="0" dirty="0">
              <a:solidFill>
                <a:srgbClr val="444444"/>
              </a:solidFill>
              <a:effectLst/>
              <a:latin typeface="Domine"/>
            </a:endParaRPr>
          </a:p>
          <a:p>
            <a:pPr algn="just"/>
            <a:r>
              <a:rPr lang="it-IT" b="0" i="0" dirty="0">
                <a:solidFill>
                  <a:srgbClr val="444444"/>
                </a:solidFill>
                <a:effectLst/>
                <a:latin typeface="Domine"/>
              </a:rPr>
              <a:t>Tutti i dati sullo stato della sessione dovrebbero quindi essere restituiti al consumatore del servizio alla fine di ciascuna richiesta. In breve ogni richiesta è come se fosse la prima richiesta e non è correlata ad una precedente richiesta.</a:t>
            </a:r>
            <a:endParaRPr lang="it-IT" dirty="0">
              <a:solidFill>
                <a:srgbClr val="5F5F5F"/>
              </a:solidFill>
            </a:endParaRPr>
          </a:p>
        </p:txBody>
      </p:sp>
    </p:spTree>
    <p:extLst>
      <p:ext uri="{BB962C8B-B14F-4D97-AF65-F5344CB8AC3E}">
        <p14:creationId xmlns:p14="http://schemas.microsoft.com/office/powerpoint/2010/main" val="2714108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Cache</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12</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1077218"/>
          </a:xfrm>
          <a:prstGeom prst="rect">
            <a:avLst/>
          </a:prstGeom>
        </p:spPr>
        <p:txBody>
          <a:bodyPr wrap="square">
            <a:spAutoFit/>
          </a:bodyPr>
          <a:lstStyle/>
          <a:p>
            <a:pPr algn="ctr"/>
            <a:r>
              <a:rPr lang="it-IT" sz="3200" b="0" i="0" dirty="0">
                <a:solidFill>
                  <a:srgbClr val="444444"/>
                </a:solidFill>
                <a:effectLst/>
                <a:latin typeface="Domine"/>
              </a:rPr>
              <a:t>«La richiesta di rete più efficiente è quella che non utilizza la rete.»</a:t>
            </a:r>
            <a:endParaRPr lang="it-IT" sz="3200" dirty="0">
              <a:solidFill>
                <a:srgbClr val="5F5F5F"/>
              </a:solidFill>
            </a:endParaRPr>
          </a:p>
        </p:txBody>
      </p:sp>
    </p:spTree>
    <p:extLst>
      <p:ext uri="{BB962C8B-B14F-4D97-AF65-F5344CB8AC3E}">
        <p14:creationId xmlns:p14="http://schemas.microsoft.com/office/powerpoint/2010/main" val="152279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cs typeface="Arial" pitchFamily="34" charset="0"/>
              </a:rPr>
              <a:t>Uniform</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interface</a:t>
            </a:r>
            <a:endParaRPr lang="it-IT" sz="2000" b="1" dirty="0">
              <a:solidFill>
                <a:srgbClr val="800000"/>
              </a:solidFill>
              <a:latin typeface="Arial" pitchFamily="34" charset="0"/>
              <a:cs typeface="Arial" pitchFamily="34" charset="0"/>
            </a:endParaRP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13</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646331"/>
          </a:xfrm>
          <a:prstGeom prst="rect">
            <a:avLst/>
          </a:prstGeom>
        </p:spPr>
        <p:txBody>
          <a:bodyPr wrap="square">
            <a:spAutoFit/>
          </a:bodyPr>
          <a:lstStyle/>
          <a:p>
            <a:pPr algn="just"/>
            <a:endParaRPr lang="it-IT" dirty="0">
              <a:solidFill>
                <a:srgbClr val="5F5F5F"/>
              </a:solidFill>
            </a:endParaRPr>
          </a:p>
          <a:p>
            <a:pPr algn="just"/>
            <a:endParaRPr lang="it-IT" dirty="0">
              <a:solidFill>
                <a:srgbClr val="5F5F5F"/>
              </a:solidFill>
            </a:endParaRPr>
          </a:p>
        </p:txBody>
      </p:sp>
      <p:sp>
        <p:nvSpPr>
          <p:cNvPr id="3" name="CasellaDiTesto 2">
            <a:extLst>
              <a:ext uri="{FF2B5EF4-FFF2-40B4-BE49-F238E27FC236}">
                <a16:creationId xmlns:a16="http://schemas.microsoft.com/office/drawing/2014/main" id="{47E1525B-1DED-4FBE-BF0D-6B70C0880B89}"/>
              </a:ext>
            </a:extLst>
          </p:cNvPr>
          <p:cNvSpPr txBox="1"/>
          <p:nvPr/>
        </p:nvSpPr>
        <p:spPr>
          <a:xfrm>
            <a:off x="245334" y="1813001"/>
            <a:ext cx="8653331" cy="3416320"/>
          </a:xfrm>
          <a:prstGeom prst="rect">
            <a:avLst/>
          </a:prstGeom>
          <a:noFill/>
        </p:spPr>
        <p:txBody>
          <a:bodyPr wrap="none" rtlCol="0">
            <a:spAutoFit/>
          </a:bodyPr>
          <a:lstStyle/>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IDENTIFICAZIONE DELLE RISORSE</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MANIPOLAZIONE DELLE RISORSE ATTRAVERSO RAPPRESENTAZIONI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HATEOAS</a:t>
            </a:r>
          </a:p>
          <a:p>
            <a:pPr marL="285750" indent="-285750">
              <a:buFont typeface="Arial" panose="020B0604020202020204" pitchFamily="34" charset="0"/>
              <a:buChar char="•"/>
            </a:pPr>
            <a:endParaRPr lang="it-IT" b="1" cap="all" dirty="0">
              <a:solidFill>
                <a:srgbClr val="333333"/>
              </a:solidFill>
              <a:latin typeface="Josefin Sans" panose="020B0604020202020204" pitchFamily="2" charset="0"/>
            </a:endParaRPr>
          </a:p>
          <a:p>
            <a:r>
              <a:rPr lang="it-IT" b="1" i="0" cap="all" dirty="0">
                <a:solidFill>
                  <a:srgbClr val="333333"/>
                </a:solidFill>
                <a:effectLst/>
                <a:latin typeface="Josefin Sans" panose="020B0604020202020204" pitchFamily="2" charset="0"/>
              </a:rPr>
              <a:t>OVVERO</a:t>
            </a:r>
          </a:p>
          <a:p>
            <a:endParaRPr lang="it-IT" b="1" cap="all" dirty="0">
              <a:solidFill>
                <a:srgbClr val="333333"/>
              </a:solidFill>
              <a:latin typeface="Josefin Sans" panose="020B0604020202020204" pitchFamily="2" charset="0"/>
            </a:endParaRP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URI</a:t>
            </a:r>
          </a:p>
          <a:p>
            <a:pPr marL="285750" indent="-285750">
              <a:buFont typeface="Arial" panose="020B0604020202020204" pitchFamily="34" charset="0"/>
              <a:buChar char="•"/>
            </a:pPr>
            <a:r>
              <a:rPr lang="it-IT" b="1" i="0" cap="all" dirty="0">
                <a:solidFill>
                  <a:srgbClr val="333333"/>
                </a:solidFill>
                <a:effectLst/>
                <a:latin typeface="Josefin Sans" panose="020B0604020202020204" pitchFamily="2" charset="0"/>
              </a:rPr>
              <a:t>HTML, XML, JSON o anche come file JPEG</a:t>
            </a:r>
          </a:p>
          <a:p>
            <a:pPr marL="285750" indent="-285750">
              <a:buFont typeface="Arial" panose="020B0604020202020204" pitchFamily="34" charset="0"/>
              <a:buChar char="•"/>
            </a:pPr>
            <a:r>
              <a:rPr lang="it-IT" b="1" cap="all" dirty="0" err="1">
                <a:solidFill>
                  <a:srgbClr val="333333"/>
                </a:solidFill>
                <a:latin typeface="Josefin Sans" panose="020B0604020202020204" pitchFamily="2" charset="0"/>
              </a:rPr>
              <a:t>Hypermedia</a:t>
            </a: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pPr marL="285750" indent="-285750">
              <a:buFont typeface="Arial" panose="020B0604020202020204" pitchFamily="34" charset="0"/>
              <a:buChar char="•"/>
            </a:pPr>
            <a:endParaRPr lang="it-IT" b="1" i="0" cap="all" dirty="0">
              <a:solidFill>
                <a:srgbClr val="333333"/>
              </a:solidFill>
              <a:effectLst/>
              <a:latin typeface="Josefin Sans" panose="020B0604020202020204" pitchFamily="2" charset="0"/>
            </a:endParaRPr>
          </a:p>
          <a:p>
            <a:endParaRPr lang="it-IT" dirty="0"/>
          </a:p>
        </p:txBody>
      </p:sp>
    </p:spTree>
    <p:extLst>
      <p:ext uri="{BB962C8B-B14F-4D97-AF65-F5344CB8AC3E}">
        <p14:creationId xmlns:p14="http://schemas.microsoft.com/office/powerpoint/2010/main" val="141061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E RESTFUL CHE SIGNIFICA?</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14</a:t>
            </a:fld>
            <a:endParaRPr lang="it-IT"/>
          </a:p>
        </p:txBody>
      </p:sp>
      <p:sp>
        <p:nvSpPr>
          <p:cNvPr id="2" name="Rettangolo 1">
            <a:extLst>
              <a:ext uri="{FF2B5EF4-FFF2-40B4-BE49-F238E27FC236}">
                <a16:creationId xmlns:a16="http://schemas.microsoft.com/office/drawing/2014/main" id="{9FF8E51A-AA7F-473C-8FE9-376A77E08D8C}"/>
              </a:ext>
            </a:extLst>
          </p:cNvPr>
          <p:cNvSpPr/>
          <p:nvPr/>
        </p:nvSpPr>
        <p:spPr>
          <a:xfrm>
            <a:off x="539494" y="1340768"/>
            <a:ext cx="7941452" cy="2585323"/>
          </a:xfrm>
          <a:prstGeom prst="rect">
            <a:avLst/>
          </a:prstGeom>
        </p:spPr>
        <p:txBody>
          <a:bodyPr wrap="square">
            <a:spAutoFit/>
          </a:bodyPr>
          <a:lstStyle/>
          <a:p>
            <a:pPr algn="l"/>
            <a:r>
              <a:rPr lang="it-IT" b="0" i="0" dirty="0">
                <a:solidFill>
                  <a:srgbClr val="444444"/>
                </a:solidFill>
                <a:effectLst/>
                <a:latin typeface="Domine"/>
              </a:rPr>
              <a:t>Spesso però sentiamo parlare dell’acronimo </a:t>
            </a:r>
            <a:r>
              <a:rPr lang="it-IT" b="1" i="0" dirty="0" err="1">
                <a:solidFill>
                  <a:srgbClr val="444444"/>
                </a:solidFill>
                <a:effectLst/>
                <a:latin typeface="Domine"/>
              </a:rPr>
              <a:t>RESTful</a:t>
            </a:r>
            <a:r>
              <a:rPr lang="it-IT" b="1" i="0" dirty="0">
                <a:solidFill>
                  <a:srgbClr val="444444"/>
                </a:solidFill>
                <a:effectLst/>
                <a:latin typeface="Domine"/>
              </a:rPr>
              <a:t> </a:t>
            </a:r>
            <a:r>
              <a:rPr lang="it-IT" b="0" i="0" dirty="0">
                <a:solidFill>
                  <a:srgbClr val="444444"/>
                </a:solidFill>
                <a:effectLst/>
                <a:latin typeface="Domine"/>
              </a:rPr>
              <a:t>nel contesto di </a:t>
            </a:r>
            <a:r>
              <a:rPr lang="it-IT" b="1" i="0" dirty="0">
                <a:solidFill>
                  <a:srgbClr val="444444"/>
                </a:solidFill>
                <a:effectLst/>
                <a:latin typeface="Domine"/>
              </a:rPr>
              <a:t>REST</a:t>
            </a:r>
            <a:r>
              <a:rPr lang="it-IT" b="0" i="0" dirty="0">
                <a:solidFill>
                  <a:srgbClr val="444444"/>
                </a:solidFill>
                <a:effectLst/>
                <a:latin typeface="Domine"/>
              </a:rPr>
              <a:t>. </a:t>
            </a:r>
          </a:p>
          <a:p>
            <a:pPr algn="l"/>
            <a:endParaRPr lang="it-IT" b="0" i="0" dirty="0">
              <a:solidFill>
                <a:srgbClr val="444444"/>
              </a:solidFill>
              <a:effectLst/>
              <a:latin typeface="Domine"/>
            </a:endParaRPr>
          </a:p>
          <a:p>
            <a:pPr algn="l"/>
            <a:r>
              <a:rPr lang="it-IT" b="0" i="0" dirty="0">
                <a:solidFill>
                  <a:srgbClr val="444444"/>
                </a:solidFill>
                <a:effectLst/>
                <a:latin typeface="Domine"/>
              </a:rPr>
              <a:t>Sono sinonimi? </a:t>
            </a:r>
          </a:p>
          <a:p>
            <a:pPr algn="l"/>
            <a:endParaRPr lang="it-IT" dirty="0">
              <a:solidFill>
                <a:srgbClr val="444444"/>
              </a:solidFill>
              <a:latin typeface="Domine"/>
            </a:endParaRPr>
          </a:p>
          <a:p>
            <a:pPr algn="l"/>
            <a:r>
              <a:rPr lang="it-IT" b="0" i="0" dirty="0">
                <a:solidFill>
                  <a:srgbClr val="444444"/>
                </a:solidFill>
                <a:effectLst/>
                <a:latin typeface="Domine"/>
              </a:rPr>
              <a:t>No non significano esattamente la solita cosa: mentre REST viene definito con uno “stile architetturale” con delle caratteristiche e principi, </a:t>
            </a:r>
            <a:r>
              <a:rPr lang="it-IT" b="1" i="0" dirty="0" err="1">
                <a:solidFill>
                  <a:srgbClr val="444444"/>
                </a:solidFill>
                <a:effectLst/>
                <a:latin typeface="Domine"/>
              </a:rPr>
              <a:t>RESTful</a:t>
            </a:r>
            <a:r>
              <a:rPr lang="it-IT" b="0" i="0" dirty="0">
                <a:solidFill>
                  <a:srgbClr val="444444"/>
                </a:solidFill>
                <a:effectLst/>
                <a:latin typeface="Domine"/>
              </a:rPr>
              <a:t> viene in genere utilizzato per fare riferimento a servizi Web che implementano l’architettura REST. </a:t>
            </a:r>
          </a:p>
          <a:p>
            <a:pPr algn="l"/>
            <a:endParaRPr lang="it-IT" dirty="0">
              <a:solidFill>
                <a:srgbClr val="444444"/>
              </a:solidFill>
              <a:latin typeface="Domine"/>
            </a:endParaRPr>
          </a:p>
          <a:p>
            <a:pPr algn="l"/>
            <a:r>
              <a:rPr lang="it-IT" b="0" i="0" dirty="0">
                <a:solidFill>
                  <a:srgbClr val="444444"/>
                </a:solidFill>
                <a:effectLst/>
                <a:latin typeface="Domine"/>
              </a:rPr>
              <a:t>Un tipico esempio sono le API di sistemi che rispettano questi i vincoli e principi</a:t>
            </a:r>
          </a:p>
        </p:txBody>
      </p:sp>
      <p:pic>
        <p:nvPicPr>
          <p:cNvPr id="4" name="Immagine 3">
            <a:extLst>
              <a:ext uri="{FF2B5EF4-FFF2-40B4-BE49-F238E27FC236}">
                <a16:creationId xmlns:a16="http://schemas.microsoft.com/office/drawing/2014/main" id="{B4ECADC5-E3AA-4DBF-AF42-2AA4E22DE2C3}"/>
              </a:ext>
            </a:extLst>
          </p:cNvPr>
          <p:cNvPicPr>
            <a:picLocks noChangeAspect="1"/>
          </p:cNvPicPr>
          <p:nvPr/>
        </p:nvPicPr>
        <p:blipFill>
          <a:blip r:embed="rId3"/>
          <a:stretch>
            <a:fillRect/>
          </a:stretch>
        </p:blipFill>
        <p:spPr>
          <a:xfrm>
            <a:off x="533884" y="4718259"/>
            <a:ext cx="2495898" cy="476316"/>
          </a:xfrm>
          <a:prstGeom prst="rect">
            <a:avLst/>
          </a:prstGeom>
        </p:spPr>
      </p:pic>
      <p:sp>
        <p:nvSpPr>
          <p:cNvPr id="8" name="CasellaDiTesto 7">
            <a:extLst>
              <a:ext uri="{FF2B5EF4-FFF2-40B4-BE49-F238E27FC236}">
                <a16:creationId xmlns:a16="http://schemas.microsoft.com/office/drawing/2014/main" id="{DA79C9F3-9883-4155-A294-533C2BB10920}"/>
              </a:ext>
            </a:extLst>
          </p:cNvPr>
          <p:cNvSpPr txBox="1"/>
          <p:nvPr/>
        </p:nvSpPr>
        <p:spPr>
          <a:xfrm>
            <a:off x="512732" y="5194575"/>
            <a:ext cx="6702412" cy="369332"/>
          </a:xfrm>
          <a:prstGeom prst="rect">
            <a:avLst/>
          </a:prstGeom>
          <a:noFill/>
        </p:spPr>
        <p:txBody>
          <a:bodyPr wrap="square">
            <a:spAutoFit/>
          </a:bodyPr>
          <a:lstStyle/>
          <a:p>
            <a:pPr algn="l"/>
            <a:r>
              <a:rPr lang="it-IT" b="0" i="0" dirty="0">
                <a:solidFill>
                  <a:srgbClr val="444444"/>
                </a:solidFill>
                <a:effectLst/>
                <a:latin typeface="Domine"/>
              </a:rPr>
              <a:t>https://developer.spotify.com/documentation/web-api/reference/#/</a:t>
            </a:r>
          </a:p>
        </p:txBody>
      </p:sp>
    </p:spTree>
    <p:extLst>
      <p:ext uri="{BB962C8B-B14F-4D97-AF65-F5344CB8AC3E}">
        <p14:creationId xmlns:p14="http://schemas.microsoft.com/office/powerpoint/2010/main" val="379239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Metodi di una risorsa </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15</a:t>
            </a:fld>
            <a:endParaRPr lang="it-IT" dirty="0"/>
          </a:p>
        </p:txBody>
      </p:sp>
      <p:sp>
        <p:nvSpPr>
          <p:cNvPr id="3" name="Rettangolo 2">
            <a:extLst>
              <a:ext uri="{FF2B5EF4-FFF2-40B4-BE49-F238E27FC236}">
                <a16:creationId xmlns:a16="http://schemas.microsoft.com/office/drawing/2014/main" id="{F828A4B3-C5A1-4506-8C91-DBC23A0E5971}"/>
              </a:ext>
            </a:extLst>
          </p:cNvPr>
          <p:cNvSpPr/>
          <p:nvPr/>
        </p:nvSpPr>
        <p:spPr>
          <a:xfrm>
            <a:off x="56540" y="1196752"/>
            <a:ext cx="9030617" cy="2862322"/>
          </a:xfrm>
          <a:prstGeom prst="rect">
            <a:avLst/>
          </a:prstGeom>
        </p:spPr>
        <p:txBody>
          <a:bodyPr wrap="square">
            <a:spAutoFit/>
          </a:bodyPr>
          <a:lstStyle/>
          <a:p>
            <a:pPr algn="just"/>
            <a:r>
              <a:rPr lang="it-IT" sz="2000" dirty="0">
                <a:solidFill>
                  <a:srgbClr val="5F5F5F"/>
                </a:solidFill>
              </a:rPr>
              <a:t>Un'altra cosa importante associata a </a:t>
            </a:r>
            <a:r>
              <a:rPr lang="it-IT" sz="2000" dirty="0" err="1">
                <a:solidFill>
                  <a:srgbClr val="5F5F5F"/>
                </a:solidFill>
              </a:rPr>
              <a:t>RESTful</a:t>
            </a:r>
            <a:r>
              <a:rPr lang="it-IT" sz="2000" dirty="0">
                <a:solidFill>
                  <a:srgbClr val="5F5F5F"/>
                </a:solidFill>
              </a:rPr>
              <a:t> sono i metodi relativi alla risorsa da utilizzare per eseguire la transizione desiderata. </a:t>
            </a:r>
          </a:p>
          <a:p>
            <a:pPr algn="just"/>
            <a:endParaRPr lang="it-IT" sz="2000" dirty="0">
              <a:solidFill>
                <a:srgbClr val="5F5F5F"/>
              </a:solidFill>
            </a:endParaRPr>
          </a:p>
          <a:p>
            <a:pPr algn="just"/>
            <a:r>
              <a:rPr lang="it-IT" sz="2000" dirty="0">
                <a:solidFill>
                  <a:srgbClr val="5F5F5F"/>
                </a:solidFill>
              </a:rPr>
              <a:t>Un gran numero di persone collega erroneamente i metodi di risorse ai metodi HTTP GET/PUT/POST/DELETE.</a:t>
            </a:r>
          </a:p>
          <a:p>
            <a:pPr algn="just"/>
            <a:endParaRPr lang="it-IT" sz="2000" dirty="0">
              <a:solidFill>
                <a:srgbClr val="5F5F5F"/>
              </a:solidFill>
            </a:endParaRPr>
          </a:p>
          <a:p>
            <a:pPr algn="just"/>
            <a:r>
              <a:rPr lang="it-IT" sz="2000" b="1" dirty="0" err="1">
                <a:solidFill>
                  <a:srgbClr val="FF0000"/>
                </a:solidFill>
              </a:rPr>
              <a:t>Roy</a:t>
            </a:r>
            <a:r>
              <a:rPr lang="it-IT" sz="2000" b="1" dirty="0">
                <a:solidFill>
                  <a:srgbClr val="FF0000"/>
                </a:solidFill>
              </a:rPr>
              <a:t> Fielding non lo cita mai.</a:t>
            </a:r>
          </a:p>
          <a:p>
            <a:pPr algn="just"/>
            <a:endParaRPr lang="it-IT" sz="2000" b="1" dirty="0">
              <a:solidFill>
                <a:srgbClr val="FF0000"/>
              </a:solidFill>
            </a:endParaRPr>
          </a:p>
          <a:p>
            <a:pPr algn="just"/>
            <a:r>
              <a:rPr lang="it-IT" sz="2000" dirty="0">
                <a:solidFill>
                  <a:srgbClr val="5F5F5F"/>
                </a:solidFill>
              </a:rPr>
              <a:t>Tutto ciò che importa è che ne deve risultare un'interfaccia uniforme.</a:t>
            </a:r>
          </a:p>
        </p:txBody>
      </p:sp>
      <p:graphicFrame>
        <p:nvGraphicFramePr>
          <p:cNvPr id="7" name="Tabella 6">
            <a:extLst>
              <a:ext uri="{FF2B5EF4-FFF2-40B4-BE49-F238E27FC236}">
                <a16:creationId xmlns:a16="http://schemas.microsoft.com/office/drawing/2014/main" id="{3527CAF9-4DFE-4953-9573-2187EBF05C73}"/>
              </a:ext>
            </a:extLst>
          </p:cNvPr>
          <p:cNvGraphicFramePr>
            <a:graphicFrameLocks noGrp="1"/>
          </p:cNvGraphicFramePr>
          <p:nvPr>
            <p:extLst>
              <p:ext uri="{D42A27DB-BD31-4B8C-83A1-F6EECF244321}">
                <p14:modId xmlns:p14="http://schemas.microsoft.com/office/powerpoint/2010/main" val="1275104114"/>
              </p:ext>
            </p:extLst>
          </p:nvPr>
        </p:nvGraphicFramePr>
        <p:xfrm>
          <a:off x="179360" y="4247869"/>
          <a:ext cx="8784976" cy="2011680"/>
        </p:xfrm>
        <a:graphic>
          <a:graphicData uri="http://schemas.openxmlformats.org/drawingml/2006/table">
            <a:tbl>
              <a:tblPr firstRow="1" bandRow="1">
                <a:tableStyleId>{5C22544A-7EE6-4342-B048-85BDC9FD1C3A}</a:tableStyleId>
              </a:tblPr>
              <a:tblGrid>
                <a:gridCol w="2251845">
                  <a:extLst>
                    <a:ext uri="{9D8B030D-6E8A-4147-A177-3AD203B41FA5}">
                      <a16:colId xmlns:a16="http://schemas.microsoft.com/office/drawing/2014/main" val="20000"/>
                    </a:ext>
                  </a:extLst>
                </a:gridCol>
                <a:gridCol w="2599352">
                  <a:extLst>
                    <a:ext uri="{9D8B030D-6E8A-4147-A177-3AD203B41FA5}">
                      <a16:colId xmlns:a16="http://schemas.microsoft.com/office/drawing/2014/main" val="20001"/>
                    </a:ext>
                  </a:extLst>
                </a:gridCol>
                <a:gridCol w="3933779">
                  <a:extLst>
                    <a:ext uri="{9D8B030D-6E8A-4147-A177-3AD203B41FA5}">
                      <a16:colId xmlns:a16="http://schemas.microsoft.com/office/drawing/2014/main" val="20002"/>
                    </a:ext>
                  </a:extLst>
                </a:gridCol>
              </a:tblGrid>
              <a:tr h="260007">
                <a:tc>
                  <a:txBody>
                    <a:bodyPr/>
                    <a:lstStyle/>
                    <a:p>
                      <a:r>
                        <a:rPr lang="it-IT" sz="1600" dirty="0"/>
                        <a:t>Metodo HTTP</a:t>
                      </a:r>
                    </a:p>
                  </a:txBody>
                  <a:tcPr/>
                </a:tc>
                <a:tc>
                  <a:txBody>
                    <a:bodyPr/>
                    <a:lstStyle/>
                    <a:p>
                      <a:r>
                        <a:rPr lang="it-IT" sz="1600" dirty="0"/>
                        <a:t>Operazione CRUD</a:t>
                      </a:r>
                    </a:p>
                  </a:txBody>
                  <a:tcPr/>
                </a:tc>
                <a:tc>
                  <a:txBody>
                    <a:bodyPr/>
                    <a:lstStyle/>
                    <a:p>
                      <a:r>
                        <a:rPr lang="it-IT" sz="1600" dirty="0"/>
                        <a:t>Descrizione</a:t>
                      </a:r>
                    </a:p>
                  </a:txBody>
                  <a:tcPr/>
                </a:tc>
                <a:extLst>
                  <a:ext uri="{0D108BD9-81ED-4DB2-BD59-A6C34878D82A}">
                    <a16:rowId xmlns:a16="http://schemas.microsoft.com/office/drawing/2014/main" val="10000"/>
                  </a:ext>
                </a:extLst>
              </a:tr>
              <a:tr h="260007">
                <a:tc>
                  <a:txBody>
                    <a:bodyPr/>
                    <a:lstStyle/>
                    <a:p>
                      <a:r>
                        <a:rPr lang="it-IT" sz="1600"/>
                        <a:t>POST</a:t>
                      </a:r>
                    </a:p>
                  </a:txBody>
                  <a:tcPr/>
                </a:tc>
                <a:tc>
                  <a:txBody>
                    <a:bodyPr/>
                    <a:lstStyle/>
                    <a:p>
                      <a:r>
                        <a:rPr lang="it-IT" sz="1600"/>
                        <a:t>Create</a:t>
                      </a:r>
                    </a:p>
                  </a:txBody>
                  <a:tcPr/>
                </a:tc>
                <a:tc>
                  <a:txBody>
                    <a:bodyPr/>
                    <a:lstStyle/>
                    <a:p>
                      <a:r>
                        <a:rPr lang="it-IT" sz="1600"/>
                        <a:t>Crea una nuova risorsa</a:t>
                      </a:r>
                    </a:p>
                  </a:txBody>
                  <a:tcPr/>
                </a:tc>
                <a:extLst>
                  <a:ext uri="{0D108BD9-81ED-4DB2-BD59-A6C34878D82A}">
                    <a16:rowId xmlns:a16="http://schemas.microsoft.com/office/drawing/2014/main" val="10001"/>
                  </a:ext>
                </a:extLst>
              </a:tr>
              <a:tr h="260007">
                <a:tc>
                  <a:txBody>
                    <a:bodyPr/>
                    <a:lstStyle/>
                    <a:p>
                      <a:r>
                        <a:rPr lang="it-IT" sz="1600"/>
                        <a:t>GET</a:t>
                      </a:r>
                    </a:p>
                  </a:txBody>
                  <a:tcPr/>
                </a:tc>
                <a:tc>
                  <a:txBody>
                    <a:bodyPr/>
                    <a:lstStyle/>
                    <a:p>
                      <a:r>
                        <a:rPr lang="it-IT" sz="1600" dirty="0"/>
                        <a:t>Read</a:t>
                      </a:r>
                    </a:p>
                  </a:txBody>
                  <a:tcPr/>
                </a:tc>
                <a:tc>
                  <a:txBody>
                    <a:bodyPr/>
                    <a:lstStyle/>
                    <a:p>
                      <a:r>
                        <a:rPr lang="it-IT" sz="1600"/>
                        <a:t>Ottiene una risorsa</a:t>
                      </a:r>
                      <a:r>
                        <a:rPr lang="it-IT" sz="1600" baseline="0"/>
                        <a:t> esistente</a:t>
                      </a:r>
                      <a:endParaRPr lang="it-IT" sz="1600"/>
                    </a:p>
                  </a:txBody>
                  <a:tcPr/>
                </a:tc>
                <a:extLst>
                  <a:ext uri="{0D108BD9-81ED-4DB2-BD59-A6C34878D82A}">
                    <a16:rowId xmlns:a16="http://schemas.microsoft.com/office/drawing/2014/main" val="10002"/>
                  </a:ext>
                </a:extLst>
              </a:tr>
              <a:tr h="260007">
                <a:tc>
                  <a:txBody>
                    <a:bodyPr/>
                    <a:lstStyle/>
                    <a:p>
                      <a:r>
                        <a:rPr lang="it-IT" sz="1600"/>
                        <a:t>PUT</a:t>
                      </a:r>
                    </a:p>
                  </a:txBody>
                  <a:tcPr/>
                </a:tc>
                <a:tc>
                  <a:txBody>
                    <a:bodyPr/>
                    <a:lstStyle/>
                    <a:p>
                      <a:r>
                        <a:rPr lang="it-IT" sz="1600"/>
                        <a:t>Update</a:t>
                      </a:r>
                    </a:p>
                  </a:txBody>
                  <a:tcPr/>
                </a:tc>
                <a:tc>
                  <a:txBody>
                    <a:bodyPr/>
                    <a:lstStyle/>
                    <a:p>
                      <a:r>
                        <a:rPr lang="it-IT" sz="1600" dirty="0"/>
                        <a:t>Sostituisce una risorsa</a:t>
                      </a:r>
                    </a:p>
                  </a:txBody>
                  <a:tcPr/>
                </a:tc>
                <a:extLst>
                  <a:ext uri="{0D108BD9-81ED-4DB2-BD59-A6C34878D82A}">
                    <a16:rowId xmlns:a16="http://schemas.microsoft.com/office/drawing/2014/main" val="10003"/>
                  </a:ext>
                </a:extLst>
              </a:tr>
              <a:tr h="260007">
                <a:tc>
                  <a:txBody>
                    <a:bodyPr/>
                    <a:lstStyle/>
                    <a:p>
                      <a:r>
                        <a:rPr lang="it-IT" sz="1600" dirty="0"/>
                        <a:t>DELETE</a:t>
                      </a:r>
                    </a:p>
                  </a:txBody>
                  <a:tcPr/>
                </a:tc>
                <a:tc>
                  <a:txBody>
                    <a:bodyPr/>
                    <a:lstStyle/>
                    <a:p>
                      <a:r>
                        <a:rPr lang="it-IT" sz="1600" dirty="0"/>
                        <a:t>Delete</a:t>
                      </a:r>
                    </a:p>
                  </a:txBody>
                  <a:tcPr/>
                </a:tc>
                <a:tc>
                  <a:txBody>
                    <a:bodyPr/>
                    <a:lstStyle/>
                    <a:p>
                      <a:r>
                        <a:rPr lang="it-IT" sz="1600" dirty="0"/>
                        <a:t>Cancella una risorsa</a:t>
                      </a:r>
                    </a:p>
                  </a:txBody>
                  <a:tcPr/>
                </a:tc>
                <a:extLst>
                  <a:ext uri="{0D108BD9-81ED-4DB2-BD59-A6C34878D82A}">
                    <a16:rowId xmlns:a16="http://schemas.microsoft.com/office/drawing/2014/main" val="10004"/>
                  </a:ext>
                </a:extLst>
              </a:tr>
              <a:tr h="260007">
                <a:tc>
                  <a:txBody>
                    <a:bodyPr/>
                    <a:lstStyle/>
                    <a:p>
                      <a:r>
                        <a:rPr lang="it-IT" sz="1600" dirty="0"/>
                        <a:t>PATCH</a:t>
                      </a:r>
                    </a:p>
                  </a:txBody>
                  <a:tcPr/>
                </a:tc>
                <a:tc>
                  <a:txBody>
                    <a:bodyPr/>
                    <a:lstStyle/>
                    <a:p>
                      <a:r>
                        <a:rPr lang="it-IT" sz="1600" dirty="0"/>
                        <a:t>Patch</a:t>
                      </a:r>
                    </a:p>
                  </a:txBody>
                  <a:tcPr/>
                </a:tc>
                <a:tc>
                  <a:txBody>
                    <a:bodyPr/>
                    <a:lstStyle/>
                    <a:p>
                      <a:r>
                        <a:rPr lang="it-IT" sz="1600" dirty="0"/>
                        <a:t>Aggiorna parzialmente una risorsa</a:t>
                      </a:r>
                    </a:p>
                  </a:txBody>
                  <a:tcPr/>
                </a:tc>
                <a:extLst>
                  <a:ext uri="{0D108BD9-81ED-4DB2-BD59-A6C34878D82A}">
                    <a16:rowId xmlns:a16="http://schemas.microsoft.com/office/drawing/2014/main" val="2478868920"/>
                  </a:ext>
                </a:extLst>
              </a:tr>
            </a:tbl>
          </a:graphicData>
        </a:graphic>
      </p:graphicFrame>
    </p:spTree>
    <p:extLst>
      <p:ext uri="{BB962C8B-B14F-4D97-AF65-F5344CB8AC3E}">
        <p14:creationId xmlns:p14="http://schemas.microsoft.com/office/powerpoint/2010/main" val="348548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420" y="548600"/>
            <a:ext cx="8229600" cy="922337"/>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REST??</a:t>
            </a:r>
          </a:p>
        </p:txBody>
      </p:sp>
      <p:sp>
        <p:nvSpPr>
          <p:cNvPr id="6" name="Segnaposto numero diapositiva 3"/>
          <p:cNvSpPr>
            <a:spLocks noGrp="1"/>
          </p:cNvSpPr>
          <p:nvPr>
            <p:ph type="sldNum" sz="quarter" idx="12"/>
          </p:nvPr>
        </p:nvSpPr>
        <p:spPr>
          <a:xfrm>
            <a:off x="6588280" y="6448345"/>
            <a:ext cx="2133600" cy="365125"/>
          </a:xfrm>
        </p:spPr>
        <p:txBody>
          <a:bodyPr/>
          <a:lstStyle/>
          <a:p>
            <a:fld id="{EA83E0A8-4958-4553-8C1A-CC59A6ABE123}" type="slidenum">
              <a:rPr lang="it-IT" smtClean="0"/>
              <a:pPr/>
              <a:t>16</a:t>
            </a:fld>
            <a:endParaRPr lang="it-IT" dirty="0"/>
          </a:p>
        </p:txBody>
      </p:sp>
      <p:pic>
        <p:nvPicPr>
          <p:cNvPr id="4" name="Immagine 3">
            <a:extLst>
              <a:ext uri="{FF2B5EF4-FFF2-40B4-BE49-F238E27FC236}">
                <a16:creationId xmlns:a16="http://schemas.microsoft.com/office/drawing/2014/main" id="{6A211BE3-2E8C-41A9-B7B4-767BFA9E49FA}"/>
              </a:ext>
            </a:extLst>
          </p:cNvPr>
          <p:cNvPicPr>
            <a:picLocks noChangeAspect="1"/>
          </p:cNvPicPr>
          <p:nvPr/>
        </p:nvPicPr>
        <p:blipFill>
          <a:blip r:embed="rId3"/>
          <a:stretch>
            <a:fillRect/>
          </a:stretch>
        </p:blipFill>
        <p:spPr>
          <a:xfrm>
            <a:off x="755576" y="1340768"/>
            <a:ext cx="7278116" cy="733527"/>
          </a:xfrm>
          <a:prstGeom prst="rect">
            <a:avLst/>
          </a:prstGeom>
        </p:spPr>
      </p:pic>
      <p:pic>
        <p:nvPicPr>
          <p:cNvPr id="9" name="Immagine 8">
            <a:extLst>
              <a:ext uri="{FF2B5EF4-FFF2-40B4-BE49-F238E27FC236}">
                <a16:creationId xmlns:a16="http://schemas.microsoft.com/office/drawing/2014/main" id="{147F5BBD-0655-40F8-AC37-E9BA9CEFC332}"/>
              </a:ext>
            </a:extLst>
          </p:cNvPr>
          <p:cNvPicPr>
            <a:picLocks noChangeAspect="1"/>
          </p:cNvPicPr>
          <p:nvPr/>
        </p:nvPicPr>
        <p:blipFill>
          <a:blip r:embed="rId4"/>
          <a:stretch>
            <a:fillRect/>
          </a:stretch>
        </p:blipFill>
        <p:spPr>
          <a:xfrm>
            <a:off x="755576" y="2143440"/>
            <a:ext cx="5672256" cy="4304905"/>
          </a:xfrm>
          <a:prstGeom prst="rect">
            <a:avLst/>
          </a:prstGeom>
        </p:spPr>
      </p:pic>
    </p:spTree>
    <p:extLst>
      <p:ext uri="{BB962C8B-B14F-4D97-AF65-F5344CB8AC3E}">
        <p14:creationId xmlns:p14="http://schemas.microsoft.com/office/powerpoint/2010/main" val="3187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e JSR</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p:txBody>
          <a:bodyPr/>
          <a:lstStyle/>
          <a:p>
            <a:pPr algn="just"/>
            <a:r>
              <a:rPr lang="it-IT" sz="2000" dirty="0"/>
              <a:t>La JSR-311 è una specifica del 2009 che ha dato origine alle API JAX-RS 1.0</a:t>
            </a:r>
          </a:p>
          <a:p>
            <a:pPr algn="just"/>
            <a:r>
              <a:rPr lang="it-IT" sz="2000" dirty="0"/>
              <a:t>Prevede delle semplici interfacce per esporre come </a:t>
            </a:r>
            <a:r>
              <a:rPr lang="it-IT" sz="2000" dirty="0" err="1"/>
              <a:t>webservices</a:t>
            </a:r>
            <a:r>
              <a:rPr lang="it-IT" sz="2000" dirty="0"/>
              <a:t> </a:t>
            </a:r>
            <a:r>
              <a:rPr lang="it-IT" sz="2000" dirty="0" err="1"/>
              <a:t>RESTful</a:t>
            </a:r>
            <a:r>
              <a:rPr lang="it-IT" sz="2000" dirty="0"/>
              <a:t> delle classi JAVA</a:t>
            </a:r>
          </a:p>
          <a:p>
            <a:pPr algn="just"/>
            <a:r>
              <a:rPr lang="it-IT" sz="2000" dirty="0"/>
              <a:t>Tutte le implementazioni hanno in comune il package javax.ws.rs</a:t>
            </a:r>
          </a:p>
          <a:p>
            <a:pPr algn="just"/>
            <a:r>
              <a:rPr lang="it-IT" sz="2000" dirty="0"/>
              <a:t>Le funzionalità principali sono:</a:t>
            </a:r>
          </a:p>
          <a:p>
            <a:pPr lvl="1" algn="just"/>
            <a:r>
              <a:rPr lang="it-IT" sz="1600" dirty="0" err="1"/>
              <a:t>Annotation</a:t>
            </a:r>
            <a:r>
              <a:rPr lang="it-IT" sz="1600" dirty="0"/>
              <a:t> su POJO</a:t>
            </a:r>
          </a:p>
          <a:p>
            <a:pPr lvl="1" algn="just"/>
            <a:r>
              <a:rPr lang="it-IT" sz="1600" dirty="0"/>
              <a:t>Indipendente dal container</a:t>
            </a:r>
          </a:p>
          <a:p>
            <a:pPr lvl="1" algn="just"/>
            <a:r>
              <a:rPr lang="it-IT" sz="1600" dirty="0"/>
              <a:t>Indipendente dal formato di output</a:t>
            </a:r>
          </a:p>
          <a:p>
            <a:pPr lvl="1" algn="just"/>
            <a:r>
              <a:rPr lang="it-IT" sz="1600" dirty="0"/>
              <a:t>Si basa su HTTP</a:t>
            </a:r>
          </a:p>
          <a:p>
            <a:pPr lvl="1" algn="just"/>
            <a:r>
              <a:rPr lang="it-IT" sz="1600" dirty="0"/>
              <a:t>E’ incluso nelle specifiche JAVA EE (6-7-8)</a:t>
            </a:r>
            <a:endParaRPr lang="it-IT" sz="2000" dirty="0"/>
          </a:p>
          <a:p>
            <a:pPr algn="just"/>
            <a:r>
              <a:rPr lang="it-IT" sz="2000" dirty="0"/>
              <a:t>A marzo 2020 è stata emessa la specifica JAX-RS 3.0 la sua JSR di riferimento è JSR-370</a:t>
            </a:r>
            <a:endParaRPr lang="it-IT" sz="1600" dirty="0"/>
          </a:p>
          <a:p>
            <a:pPr marL="0" indent="0" algn="just">
              <a:buNone/>
            </a:pPr>
            <a:endParaRPr lang="it-IT" sz="2000" dirty="0"/>
          </a:p>
          <a:p>
            <a:endParaRPr lang="it-IT" dirty="0"/>
          </a:p>
        </p:txBody>
      </p:sp>
    </p:spTree>
    <p:extLst>
      <p:ext uri="{BB962C8B-B14F-4D97-AF65-F5344CB8AC3E}">
        <p14:creationId xmlns:p14="http://schemas.microsoft.com/office/powerpoint/2010/main" val="635826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JAX-RS </a:t>
            </a:r>
            <a:r>
              <a:rPr lang="it-IT" sz="2000" b="1" dirty="0" err="1">
                <a:solidFill>
                  <a:srgbClr val="800000"/>
                </a:solidFill>
                <a:latin typeface="Arial" pitchFamily="34" charset="0"/>
                <a:cs typeface="Arial" pitchFamily="34" charset="0"/>
              </a:rPr>
              <a:t>it’s</a:t>
            </a:r>
            <a:r>
              <a:rPr lang="it-IT" sz="2000" b="1" dirty="0">
                <a:solidFill>
                  <a:srgbClr val="800000"/>
                </a:solidFill>
                <a:latin typeface="Arial" pitchFamily="34" charset="0"/>
                <a:cs typeface="Arial" pitchFamily="34" charset="0"/>
              </a:rPr>
              <a:t> just an API</a:t>
            </a:r>
          </a:p>
        </p:txBody>
      </p:sp>
      <p:sp>
        <p:nvSpPr>
          <p:cNvPr id="4" name="Segnaposto contenuto 3">
            <a:extLst>
              <a:ext uri="{FF2B5EF4-FFF2-40B4-BE49-F238E27FC236}">
                <a16:creationId xmlns:a16="http://schemas.microsoft.com/office/drawing/2014/main" id="{49BC44AD-38B4-4BC2-BD0C-0BD8E880FBC7}"/>
              </a:ext>
            </a:extLst>
          </p:cNvPr>
          <p:cNvSpPr>
            <a:spLocks noGrp="1"/>
          </p:cNvSpPr>
          <p:nvPr>
            <p:ph idx="1"/>
          </p:nvPr>
        </p:nvSpPr>
        <p:spPr>
          <a:xfrm>
            <a:off x="445705" y="1268760"/>
            <a:ext cx="8229600" cy="4525963"/>
          </a:xfrm>
        </p:spPr>
        <p:txBody>
          <a:bodyPr/>
          <a:lstStyle/>
          <a:p>
            <a:pPr algn="just"/>
            <a:r>
              <a:rPr lang="it-IT" sz="2000" dirty="0"/>
              <a:t>JAX-RS non è altro che una specifica, un insieme di interfacce e annotazioni offerte da Java EE.</a:t>
            </a:r>
          </a:p>
          <a:p>
            <a:pPr algn="just"/>
            <a:r>
              <a:rPr lang="it-IT" sz="2000" dirty="0"/>
              <a:t>Abbiamo le implementazioni; alcune delle più note sono </a:t>
            </a:r>
            <a:r>
              <a:rPr lang="it-IT" sz="2000" b="1" dirty="0" err="1"/>
              <a:t>RESTEasy</a:t>
            </a:r>
            <a:r>
              <a:rPr lang="it-IT" sz="2000" dirty="0"/>
              <a:t> e </a:t>
            </a:r>
            <a:r>
              <a:rPr lang="it-IT" sz="2000" b="1" dirty="0"/>
              <a:t>Jersey</a:t>
            </a:r>
            <a:r>
              <a:rPr lang="it-IT" sz="2000" dirty="0"/>
              <a:t>. </a:t>
            </a:r>
          </a:p>
          <a:p>
            <a:pPr algn="just"/>
            <a:r>
              <a:rPr lang="it-IT" sz="2000" dirty="0"/>
              <a:t>L'aiuto sta nel fatto che i nostri </a:t>
            </a:r>
            <a:r>
              <a:rPr lang="it-IT" sz="2000" dirty="0" err="1"/>
              <a:t>deployable</a:t>
            </a:r>
            <a:r>
              <a:rPr lang="it-IT" sz="2000" dirty="0"/>
              <a:t> possono e devono essere molto leggeri, lasciando che l'</a:t>
            </a:r>
            <a:r>
              <a:rPr lang="it-IT" sz="2000" dirty="0" err="1"/>
              <a:t>application</a:t>
            </a:r>
            <a:r>
              <a:rPr lang="it-IT" sz="2000" dirty="0"/>
              <a:t>-server fornisca le librerie necessarie. L'artefatto finale non dovrebbe contenere alcuna informazione sull'implementazione JAX-RS utilizzata.</a:t>
            </a:r>
          </a:p>
          <a:p>
            <a:pPr algn="just"/>
            <a:r>
              <a:rPr lang="it-IT" sz="2000" dirty="0"/>
              <a:t>Se forniamo la nostra implementazione dobbiamo assicurarci che il server sappia escludere la sua. JAX-RS è una potente API e la maggior parte (se non tutte) delle cose di cui avete bisogno sono già implementate dal vostro server web. </a:t>
            </a:r>
          </a:p>
          <a:p>
            <a:pPr algn="just"/>
            <a:r>
              <a:rPr lang="it-IT" sz="2000" dirty="0"/>
              <a:t>Non c'è bisogno di trasformare il vostro </a:t>
            </a:r>
            <a:r>
              <a:rPr lang="it-IT" sz="2000" dirty="0" err="1"/>
              <a:t>deployable</a:t>
            </a:r>
            <a:r>
              <a:rPr lang="it-IT" sz="2000" dirty="0"/>
              <a:t> in un ammasso ingestibile di librerie.</a:t>
            </a:r>
            <a:endParaRPr lang="it-IT" dirty="0"/>
          </a:p>
        </p:txBody>
      </p:sp>
    </p:spTree>
    <p:extLst>
      <p:ext uri="{BB962C8B-B14F-4D97-AF65-F5344CB8AC3E}">
        <p14:creationId xmlns:p14="http://schemas.microsoft.com/office/powerpoint/2010/main" val="309595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47472"/>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Spring MVC </a:t>
            </a:r>
            <a:r>
              <a:rPr lang="it-IT" sz="2000" b="1" dirty="0" err="1">
                <a:solidFill>
                  <a:srgbClr val="800000"/>
                </a:solidFill>
                <a:latin typeface="Arial" pitchFamily="34" charset="0"/>
                <a:cs typeface="Arial" pitchFamily="34" charset="0"/>
              </a:rPr>
              <a:t>is</a:t>
            </a:r>
            <a:r>
              <a:rPr lang="it-IT" sz="2000" b="1" dirty="0">
                <a:solidFill>
                  <a:srgbClr val="800000"/>
                </a:solidFill>
                <a:latin typeface="Arial" pitchFamily="34" charset="0"/>
                <a:cs typeface="Arial" pitchFamily="34" charset="0"/>
              </a:rPr>
              <a:t> </a:t>
            </a:r>
            <a:r>
              <a:rPr lang="it-IT" sz="2000" b="1" dirty="0" err="1">
                <a:solidFill>
                  <a:srgbClr val="800000"/>
                </a:solidFill>
                <a:latin typeface="Arial" pitchFamily="34" charset="0"/>
                <a:cs typeface="Arial" pitchFamily="34" charset="0"/>
              </a:rPr>
              <a:t>not</a:t>
            </a:r>
            <a:r>
              <a:rPr lang="it-IT" sz="2000" b="1" dirty="0">
                <a:solidFill>
                  <a:srgbClr val="800000"/>
                </a:solidFill>
                <a:latin typeface="Arial" pitchFamily="34" charset="0"/>
                <a:cs typeface="Arial" pitchFamily="34" charset="0"/>
              </a:rPr>
              <a:t> JAX-RS</a:t>
            </a:r>
          </a:p>
        </p:txBody>
      </p:sp>
      <p:sp>
        <p:nvSpPr>
          <p:cNvPr id="8" name="CasellaDiTesto 7">
            <a:extLst>
              <a:ext uri="{FF2B5EF4-FFF2-40B4-BE49-F238E27FC236}">
                <a16:creationId xmlns:a16="http://schemas.microsoft.com/office/drawing/2014/main" id="{00054743-B6C3-4576-BA15-C1BEADE54B3E}"/>
              </a:ext>
            </a:extLst>
          </p:cNvPr>
          <p:cNvSpPr txBox="1"/>
          <p:nvPr/>
        </p:nvSpPr>
        <p:spPr>
          <a:xfrm>
            <a:off x="287016" y="5661248"/>
            <a:ext cx="8856984" cy="646331"/>
          </a:xfrm>
          <a:prstGeom prst="rect">
            <a:avLst/>
          </a:prstGeom>
          <a:noFill/>
        </p:spPr>
        <p:txBody>
          <a:bodyPr wrap="square">
            <a:spAutoFit/>
          </a:bodyPr>
          <a:lstStyle/>
          <a:p>
            <a:pPr algn="ctr"/>
            <a:r>
              <a:rPr lang="it-IT" dirty="0">
                <a:hlinkClick r:id="rId2"/>
              </a:rPr>
              <a:t>https://developer.okta.com/blog/2017/08/09/jax-rs-vs-spring-rest-endpoints</a:t>
            </a:r>
            <a:endParaRPr lang="it-IT" dirty="0"/>
          </a:p>
          <a:p>
            <a:pPr algn="ctr"/>
            <a:endParaRPr lang="it-IT" dirty="0"/>
          </a:p>
        </p:txBody>
      </p:sp>
      <p:pic>
        <p:nvPicPr>
          <p:cNvPr id="9" name="Immagine 8">
            <a:extLst>
              <a:ext uri="{FF2B5EF4-FFF2-40B4-BE49-F238E27FC236}">
                <a16:creationId xmlns:a16="http://schemas.microsoft.com/office/drawing/2014/main" id="{65ABCDA6-2080-4C3A-99FF-4A011382F40A}"/>
              </a:ext>
            </a:extLst>
          </p:cNvPr>
          <p:cNvPicPr>
            <a:picLocks noChangeAspect="1"/>
          </p:cNvPicPr>
          <p:nvPr/>
        </p:nvPicPr>
        <p:blipFill>
          <a:blip r:embed="rId3"/>
          <a:stretch>
            <a:fillRect/>
          </a:stretch>
        </p:blipFill>
        <p:spPr>
          <a:xfrm>
            <a:off x="1871700" y="1350331"/>
            <a:ext cx="5400600" cy="4157337"/>
          </a:xfrm>
          <a:prstGeom prst="rect">
            <a:avLst/>
          </a:prstGeom>
        </p:spPr>
      </p:pic>
    </p:spTree>
    <p:extLst>
      <p:ext uri="{BB962C8B-B14F-4D97-AF65-F5344CB8AC3E}">
        <p14:creationId xmlns:p14="http://schemas.microsoft.com/office/powerpoint/2010/main" val="250903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7848872" cy="4647426"/>
          </a:xfrm>
          <a:prstGeom prst="rect">
            <a:avLst/>
          </a:prstGeom>
          <a:noFill/>
        </p:spPr>
        <p:txBody>
          <a:bodyPr wrap="square" rtlCol="0">
            <a:spAutoFit/>
          </a:bodyPr>
          <a:lstStyle/>
          <a:p>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r>
              <a:rPr lang="en-US" sz="2400" dirty="0">
                <a:latin typeface="+mj-lt"/>
              </a:rPr>
              <a:t>Cosa </a:t>
            </a:r>
            <a:r>
              <a:rPr lang="en-US" sz="2400" dirty="0" err="1">
                <a:latin typeface="+mj-lt"/>
              </a:rPr>
              <a:t>sono</a:t>
            </a:r>
            <a:r>
              <a:rPr lang="en-US" sz="2400" dirty="0">
                <a:latin typeface="+mj-lt"/>
              </a:rPr>
              <a:t>:</a:t>
            </a:r>
          </a:p>
          <a:p>
            <a:r>
              <a:rPr lang="en-US" sz="2400" dirty="0">
                <a:latin typeface="+mj-lt"/>
              </a:rPr>
              <a:t>	</a:t>
            </a:r>
            <a:r>
              <a:rPr lang="it-IT" sz="2400" b="0" i="0" dirty="0">
                <a:solidFill>
                  <a:srgbClr val="000000"/>
                </a:solidFill>
                <a:effectLst/>
                <a:latin typeface="+mj-lt"/>
              </a:rPr>
              <a:t>sono delle funzionalità esposte da un server che permettono di essere invocate da programmi o applicazioni esterni sulla rete e a seguito di elaborazione restituiscono un risultato.</a:t>
            </a:r>
          </a:p>
          <a:p>
            <a:endParaRPr lang="it-IT" sz="2400" b="0" i="0" dirty="0">
              <a:solidFill>
                <a:srgbClr val="000000"/>
              </a:solidFill>
              <a:effectLst/>
              <a:latin typeface="+mj-lt"/>
            </a:endParaRPr>
          </a:p>
          <a:p>
            <a:r>
              <a:rPr lang="it-IT" sz="2400" b="0" i="0" dirty="0">
                <a:solidFill>
                  <a:srgbClr val="000000"/>
                </a:solidFill>
                <a:effectLst/>
                <a:latin typeface="+mj-lt"/>
              </a:rPr>
              <a:t>Il meccanismo dei </a:t>
            </a:r>
            <a:r>
              <a:rPr lang="it-IT" sz="2400" b="1" i="0" dirty="0" err="1">
                <a:solidFill>
                  <a:srgbClr val="000000"/>
                </a:solidFill>
                <a:effectLst/>
                <a:latin typeface="+mj-lt"/>
              </a:rPr>
              <a:t>WebServices</a:t>
            </a:r>
            <a:r>
              <a:rPr lang="it-IT" sz="2400" b="0" i="0" dirty="0">
                <a:solidFill>
                  <a:srgbClr val="000000"/>
                </a:solidFill>
                <a:effectLst/>
                <a:latin typeface="+mj-lt"/>
              </a:rPr>
              <a:t> consente di far interagire in maniera trasparente applicazioni sviluppate con linguaggi di programmazione diversi, che girano su sistemi operativi eterogenei.</a:t>
            </a:r>
          </a:p>
        </p:txBody>
      </p:sp>
    </p:spTree>
    <p:extLst>
      <p:ext uri="{BB962C8B-B14F-4D97-AF65-F5344CB8AC3E}">
        <p14:creationId xmlns:p14="http://schemas.microsoft.com/office/powerpoint/2010/main" val="1022724670"/>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Creare un servizio REST</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2"/>
            <a:ext cx="8229600" cy="4525963"/>
          </a:xfrm>
        </p:spPr>
        <p:txBody>
          <a:bodyPr/>
          <a:lstStyle/>
          <a:p>
            <a:pPr marL="0" indent="0" algn="just">
              <a:buNone/>
            </a:pPr>
            <a:r>
              <a:rPr lang="it-IT" sz="2000" dirty="0"/>
              <a:t>Per creare un servizio REST è sufficiente creare una classe JAVA ed annotarla con alcune </a:t>
            </a:r>
            <a:r>
              <a:rPr lang="it-IT" sz="2000" dirty="0" err="1"/>
              <a:t>annotation</a:t>
            </a:r>
            <a:r>
              <a:rPr lang="it-IT" sz="2000" dirty="0"/>
              <a:t> di JAX-RS. </a:t>
            </a:r>
          </a:p>
          <a:p>
            <a:pPr marL="0" indent="0" algn="just">
              <a:buNone/>
            </a:pPr>
            <a:r>
              <a:rPr lang="it-IT" sz="2000" dirty="0"/>
              <a:t>Ecco un esempio:</a:t>
            </a:r>
          </a:p>
          <a:p>
            <a:pPr marL="0" indent="0" algn="just">
              <a:buNone/>
            </a:pPr>
            <a:endParaRPr lang="it-IT" sz="2000" dirty="0"/>
          </a:p>
          <a:p>
            <a:pPr marL="0" indent="0" algn="just">
              <a:buNone/>
            </a:pPr>
            <a:r>
              <a:rPr lang="it-IT" sz="1600" noProof="1">
                <a:latin typeface="Calibri Light" panose="020F0302020204030204" pitchFamily="34" charset="0"/>
              </a:rPr>
              <a:t>	@Path("/ws/biblioteca")</a:t>
            </a:r>
          </a:p>
          <a:p>
            <a:pPr marL="0" indent="0" algn="just">
              <a:buNone/>
            </a:pPr>
            <a:r>
              <a:rPr lang="it-IT" sz="1600" noProof="1">
                <a:latin typeface="Calibri Light" panose="020F0302020204030204" pitchFamily="34" charset="0"/>
              </a:rPr>
              <a:t>	public class GestoreBiblioteca {</a:t>
            </a:r>
          </a:p>
          <a:p>
            <a:pPr marL="0" indent="0" algn="just">
              <a:buNone/>
            </a:pPr>
            <a:r>
              <a:rPr lang="it-IT" sz="1600" noProof="1">
                <a:latin typeface="Calibri Light" panose="020F0302020204030204" pitchFamily="34" charset="0"/>
              </a:rPr>
              <a:t>		@GET</a:t>
            </a:r>
          </a:p>
          <a:p>
            <a:pPr marL="0" indent="0" algn="just">
              <a:buNone/>
            </a:pPr>
            <a:r>
              <a:rPr lang="it-IT" sz="1600" noProof="1">
                <a:latin typeface="Calibri Light" panose="020F0302020204030204" pitchFamily="34" charset="0"/>
              </a:rPr>
              <a:t>		@Path("/libri")</a:t>
            </a:r>
          </a:p>
          <a:p>
            <a:pPr marL="0" indent="0" algn="just">
              <a:buNone/>
            </a:pPr>
            <a:r>
              <a:rPr lang="it-IT" sz="1600" noProof="1">
                <a:latin typeface="Calibri Light" panose="020F0302020204030204" pitchFamily="34" charset="0"/>
              </a:rPr>
              <a:t>		@Produces("application/json")</a:t>
            </a:r>
          </a:p>
          <a:p>
            <a:pPr marL="0" indent="0" algn="just">
              <a:buNone/>
            </a:pPr>
            <a:r>
              <a:rPr lang="it-IT" sz="1600" noProof="1">
                <a:latin typeface="Calibri Light" panose="020F0302020204030204" pitchFamily="34" charset="0"/>
              </a:rPr>
              <a:t>		public List&lt;Libro&gt; elencoLibri() {</a:t>
            </a:r>
          </a:p>
          <a:p>
            <a:pPr marL="0" indent="0" algn="just">
              <a:buNone/>
            </a:pPr>
            <a:r>
              <a:rPr lang="it-IT" sz="1600" noProof="1">
                <a:latin typeface="Calibri Light" panose="020F0302020204030204" pitchFamily="34" charset="0"/>
              </a:rPr>
              <a:t>			List&lt;Libro&gt; listaLibri=new ArrayList&lt;Libro&gt;();</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return listaLibri</a:t>
            </a:r>
          </a:p>
          <a:p>
            <a:pPr marL="0" indent="0" algn="just">
              <a:buNone/>
            </a:pPr>
            <a:r>
              <a:rPr lang="it-IT" sz="1600" noProof="1">
                <a:latin typeface="Calibri Light" panose="020F0302020204030204" pitchFamily="34" charset="0"/>
              </a:rPr>
              <a:t>		}</a:t>
            </a:r>
          </a:p>
          <a:p>
            <a:pPr marL="0" indent="0" algn="just">
              <a:buNone/>
            </a:pPr>
            <a:r>
              <a:rPr lang="it-IT" sz="1600" noProof="1">
                <a:latin typeface="Calibri Light" panose="020F0302020204030204" pitchFamily="34" charset="0"/>
              </a:rPr>
              <a:t>	}</a:t>
            </a:r>
          </a:p>
          <a:p>
            <a:endParaRPr lang="it-IT" sz="1600" dirty="0"/>
          </a:p>
        </p:txBody>
      </p:sp>
      <p:sp>
        <p:nvSpPr>
          <p:cNvPr id="11" name="CasellaDiTesto 10">
            <a:extLst>
              <a:ext uri="{FF2B5EF4-FFF2-40B4-BE49-F238E27FC236}">
                <a16:creationId xmlns:a16="http://schemas.microsoft.com/office/drawing/2014/main" id="{D53BC01C-D103-4FE0-ABC4-C561BAC01498}"/>
              </a:ext>
            </a:extLst>
          </p:cNvPr>
          <p:cNvSpPr txBox="1"/>
          <p:nvPr/>
        </p:nvSpPr>
        <p:spPr>
          <a:xfrm>
            <a:off x="-2644" y="6052982"/>
            <a:ext cx="9039140" cy="369332"/>
          </a:xfrm>
          <a:prstGeom prst="rect">
            <a:avLst/>
          </a:prstGeom>
          <a:noFill/>
        </p:spPr>
        <p:txBody>
          <a:bodyPr wrap="square">
            <a:spAutoFit/>
          </a:bodyPr>
          <a:lstStyle/>
          <a:p>
            <a:pPr algn="ctr"/>
            <a:r>
              <a:rPr lang="it-IT" dirty="0"/>
              <a:t>https://spring.io/guides/tutorials/rest/</a:t>
            </a:r>
          </a:p>
        </p:txBody>
      </p:sp>
      <p:grpSp>
        <p:nvGrpSpPr>
          <p:cNvPr id="15" name="Gruppo 14">
            <a:extLst>
              <a:ext uri="{FF2B5EF4-FFF2-40B4-BE49-F238E27FC236}">
                <a16:creationId xmlns:a16="http://schemas.microsoft.com/office/drawing/2014/main" id="{6AA361DA-673D-4B97-A013-58F3471094C0}"/>
              </a:ext>
            </a:extLst>
          </p:cNvPr>
          <p:cNvGrpSpPr/>
          <p:nvPr/>
        </p:nvGrpSpPr>
        <p:grpSpPr>
          <a:xfrm>
            <a:off x="107504" y="2060850"/>
            <a:ext cx="8727691" cy="3888431"/>
            <a:chOff x="179512" y="908721"/>
            <a:chExt cx="8504645" cy="2681018"/>
          </a:xfrm>
        </p:grpSpPr>
        <p:grpSp>
          <p:nvGrpSpPr>
            <p:cNvPr id="12" name="Gruppo 11">
              <a:extLst>
                <a:ext uri="{FF2B5EF4-FFF2-40B4-BE49-F238E27FC236}">
                  <a16:creationId xmlns:a16="http://schemas.microsoft.com/office/drawing/2014/main" id="{94E0229E-2F56-4B17-BF86-C8F858162D45}"/>
                </a:ext>
              </a:extLst>
            </p:cNvPr>
            <p:cNvGrpSpPr/>
            <p:nvPr/>
          </p:nvGrpSpPr>
          <p:grpSpPr>
            <a:xfrm>
              <a:off x="179512" y="908721"/>
              <a:ext cx="8504645" cy="2640557"/>
              <a:chOff x="179512" y="908721"/>
              <a:chExt cx="8504645" cy="2640557"/>
            </a:xfrm>
          </p:grpSpPr>
          <p:sp>
            <p:nvSpPr>
              <p:cNvPr id="13" name="Fumetto: rettangolo 12">
                <a:extLst>
                  <a:ext uri="{FF2B5EF4-FFF2-40B4-BE49-F238E27FC236}">
                    <a16:creationId xmlns:a16="http://schemas.microsoft.com/office/drawing/2014/main" id="{6C480C43-AEBB-4AB8-830A-E6064B0B8BA3}"/>
                  </a:ext>
                </a:extLst>
              </p:cNvPr>
              <p:cNvSpPr/>
              <p:nvPr/>
            </p:nvSpPr>
            <p:spPr>
              <a:xfrm>
                <a:off x="179512" y="1268760"/>
                <a:ext cx="6228184" cy="2280518"/>
              </a:xfrm>
              <a:prstGeom prst="wedgeRectCallout">
                <a:avLst>
                  <a:gd name="adj1" fmla="val 69797"/>
                  <a:gd name="adj2" fmla="val -2845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endParaRPr lang="it-IT" dirty="0"/>
              </a:p>
            </p:txBody>
          </p:sp>
          <p:pic>
            <p:nvPicPr>
              <p:cNvPr id="14" name="Immagine 13">
                <a:extLst>
                  <a:ext uri="{FF2B5EF4-FFF2-40B4-BE49-F238E27FC236}">
                    <a16:creationId xmlns:a16="http://schemas.microsoft.com/office/drawing/2014/main" id="{5757CC3E-E9B7-47C3-A15D-79B573258A0E}"/>
                  </a:ext>
                </a:extLst>
              </p:cNvPr>
              <p:cNvPicPr>
                <a:picLocks noChangeAspect="1"/>
              </p:cNvPicPr>
              <p:nvPr/>
            </p:nvPicPr>
            <p:blipFill>
              <a:blip r:embed="rId2"/>
              <a:stretch>
                <a:fillRect/>
              </a:stretch>
            </p:blipFill>
            <p:spPr>
              <a:xfrm>
                <a:off x="7687462" y="908721"/>
                <a:ext cx="996695" cy="863738"/>
              </a:xfrm>
              <a:prstGeom prst="rect">
                <a:avLst/>
              </a:prstGeom>
            </p:spPr>
          </p:pic>
        </p:grpSp>
        <p:pic>
          <p:nvPicPr>
            <p:cNvPr id="5" name="Immagine 4">
              <a:extLst>
                <a:ext uri="{FF2B5EF4-FFF2-40B4-BE49-F238E27FC236}">
                  <a16:creationId xmlns:a16="http://schemas.microsoft.com/office/drawing/2014/main" id="{1021060A-D471-4A08-9780-17CDC63403FA}"/>
                </a:ext>
              </a:extLst>
            </p:cNvPr>
            <p:cNvPicPr>
              <a:picLocks noChangeAspect="1"/>
            </p:cNvPicPr>
            <p:nvPr/>
          </p:nvPicPr>
          <p:blipFill rotWithShape="1">
            <a:blip r:embed="rId3"/>
            <a:srcRect t="-1" b="-1856"/>
            <a:stretch/>
          </p:blipFill>
          <p:spPr>
            <a:xfrm>
              <a:off x="249681" y="1309220"/>
              <a:ext cx="6034427" cy="2280519"/>
            </a:xfrm>
            <a:prstGeom prst="rect">
              <a:avLst/>
            </a:prstGeom>
            <a:ln w="57150">
              <a:noFill/>
            </a:ln>
          </p:spPr>
        </p:pic>
      </p:grpSp>
    </p:spTree>
    <p:extLst>
      <p:ext uri="{BB962C8B-B14F-4D97-AF65-F5344CB8AC3E}">
        <p14:creationId xmlns:p14="http://schemas.microsoft.com/office/powerpoint/2010/main" val="317394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Security</a:t>
            </a:r>
          </a:p>
        </p:txBody>
      </p:sp>
      <p:pic>
        <p:nvPicPr>
          <p:cNvPr id="3074" name="Picture 2" descr="OAuth - Wikipedia">
            <a:extLst>
              <a:ext uri="{FF2B5EF4-FFF2-40B4-BE49-F238E27FC236}">
                <a16:creationId xmlns:a16="http://schemas.microsoft.com/office/drawing/2014/main" id="{D4E9C2E1-FB96-4869-9989-0C0DC89B5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495" y="959020"/>
            <a:ext cx="21336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E8DA2A79-F59E-4B3B-987B-E553773AAC36}"/>
              </a:ext>
            </a:extLst>
          </p:cNvPr>
          <p:cNvPicPr>
            <a:picLocks noChangeAspect="1"/>
          </p:cNvPicPr>
          <p:nvPr/>
        </p:nvPicPr>
        <p:blipFill>
          <a:blip r:embed="rId3"/>
          <a:stretch>
            <a:fillRect/>
          </a:stretch>
        </p:blipFill>
        <p:spPr>
          <a:xfrm>
            <a:off x="3569456" y="4414039"/>
            <a:ext cx="3019425" cy="1514475"/>
          </a:xfrm>
          <a:prstGeom prst="rect">
            <a:avLst/>
          </a:prstGeom>
        </p:spPr>
      </p:pic>
      <p:pic>
        <p:nvPicPr>
          <p:cNvPr id="3076" name="Picture 4" descr="Incorporare le immagini in HTML e CSS - Base64 Image">
            <a:extLst>
              <a:ext uri="{FF2B5EF4-FFF2-40B4-BE49-F238E27FC236}">
                <a16:creationId xmlns:a16="http://schemas.microsoft.com/office/drawing/2014/main" id="{C4B0AC38-F229-45D0-944B-75FFCA719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70374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3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Security</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454556" y="1196753"/>
            <a:ext cx="8229600" cy="1872208"/>
          </a:xfrm>
        </p:spPr>
        <p:txBody>
          <a:bodyPr/>
          <a:lstStyle/>
          <a:p>
            <a:pPr marL="0" indent="0" algn="just">
              <a:buNone/>
            </a:pPr>
            <a:r>
              <a:rPr lang="it-IT" sz="2000" dirty="0"/>
              <a:t>Il paradigma REST basandosi sul protocollo HTTP fa affidamento sui meccanismi di sicurezza forniti da quest’ultimo, come ad esempio la Basic Authentication</a:t>
            </a:r>
          </a:p>
        </p:txBody>
      </p:sp>
      <p:sp>
        <p:nvSpPr>
          <p:cNvPr id="7" name="CasellaDiTesto 6">
            <a:extLst>
              <a:ext uri="{FF2B5EF4-FFF2-40B4-BE49-F238E27FC236}">
                <a16:creationId xmlns:a16="http://schemas.microsoft.com/office/drawing/2014/main" id="{A31AF605-692B-4746-884F-C76B6195D9FC}"/>
              </a:ext>
            </a:extLst>
          </p:cNvPr>
          <p:cNvSpPr txBox="1"/>
          <p:nvPr/>
        </p:nvSpPr>
        <p:spPr>
          <a:xfrm>
            <a:off x="1913313" y="2449481"/>
            <a:ext cx="5366149" cy="369332"/>
          </a:xfrm>
          <a:prstGeom prst="rect">
            <a:avLst/>
          </a:prstGeom>
          <a:noFill/>
        </p:spPr>
        <p:txBody>
          <a:bodyPr wrap="none" rtlCol="0">
            <a:spAutoFit/>
          </a:bodyPr>
          <a:lstStyle/>
          <a:p>
            <a:r>
              <a:rPr lang="it-IT" dirty="0" err="1"/>
              <a:t>Authorization</a:t>
            </a:r>
            <a:r>
              <a:rPr lang="it-IT" dirty="0"/>
              <a:t>: Basic QWxhZGRpbjpvcGVuIHNlc2FtZQ==</a:t>
            </a:r>
          </a:p>
        </p:txBody>
      </p:sp>
      <p:sp>
        <p:nvSpPr>
          <p:cNvPr id="8" name="Segnaposto contenuto 3">
            <a:extLst>
              <a:ext uri="{FF2B5EF4-FFF2-40B4-BE49-F238E27FC236}">
                <a16:creationId xmlns:a16="http://schemas.microsoft.com/office/drawing/2014/main" id="{AAF517B4-FEAF-4472-A3F7-1B7921185041}"/>
              </a:ext>
            </a:extLst>
          </p:cNvPr>
          <p:cNvSpPr txBox="1">
            <a:spLocks/>
          </p:cNvSpPr>
          <p:nvPr/>
        </p:nvSpPr>
        <p:spPr bwMode="auto">
          <a:xfrm>
            <a:off x="502297" y="3212976"/>
            <a:ext cx="8229600"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it-IT" sz="2000" dirty="0"/>
              <a:t>Dove le credenziali vengono passati nell’</a:t>
            </a:r>
            <a:r>
              <a:rPr lang="it-IT" sz="2000" dirty="0" err="1"/>
              <a:t>header</a:t>
            </a:r>
            <a:r>
              <a:rPr lang="it-IT" sz="2000" dirty="0"/>
              <a:t> </a:t>
            </a:r>
            <a:r>
              <a:rPr lang="it-IT" sz="2000" dirty="0" err="1"/>
              <a:t>Authorization</a:t>
            </a:r>
            <a:r>
              <a:rPr lang="it-IT" sz="2000" dirty="0"/>
              <a:t> della richiesta HTTP.</a:t>
            </a:r>
          </a:p>
          <a:p>
            <a:pPr marL="0" indent="0" algn="just">
              <a:buNone/>
            </a:pPr>
            <a:r>
              <a:rPr lang="it-IT" sz="2000" dirty="0"/>
              <a:t>In particolare nell’esempio sopra con il termine Basic si indica il tipo di metodo di autorizzazione mentre la stringa QWxhZGRpbjpvcGVuIHNlc2FtZQ== rappresenta &lt;username&gt;:&lt;password&gt; codificate in Base64.</a:t>
            </a:r>
          </a:p>
        </p:txBody>
      </p:sp>
    </p:spTree>
    <p:extLst>
      <p:ext uri="{BB962C8B-B14F-4D97-AF65-F5344CB8AC3E}">
        <p14:creationId xmlns:p14="http://schemas.microsoft.com/office/powerpoint/2010/main" val="88260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D1EDBA7-164E-48E0-A011-4AE653A05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47775"/>
            <a:ext cx="7620000" cy="4362450"/>
          </a:xfrm>
          <a:prstGeom prst="rect">
            <a:avLst/>
          </a:prstGeom>
        </p:spPr>
      </p:pic>
    </p:spTree>
    <p:extLst>
      <p:ext uri="{BB962C8B-B14F-4D97-AF65-F5344CB8AC3E}">
        <p14:creationId xmlns:p14="http://schemas.microsoft.com/office/powerpoint/2010/main" val="4034616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Documentare un servizio REST</a:t>
            </a:r>
          </a:p>
        </p:txBody>
      </p:sp>
      <p:sp>
        <p:nvSpPr>
          <p:cNvPr id="4" name="Segnaposto contenuto 3">
            <a:extLst>
              <a:ext uri="{FF2B5EF4-FFF2-40B4-BE49-F238E27FC236}">
                <a16:creationId xmlns:a16="http://schemas.microsoft.com/office/drawing/2014/main" id="{D6DEE3FB-DE68-4AEE-8133-38BBE7BC4399}"/>
              </a:ext>
            </a:extLst>
          </p:cNvPr>
          <p:cNvSpPr>
            <a:spLocks noGrp="1"/>
          </p:cNvSpPr>
          <p:nvPr>
            <p:ph idx="1"/>
          </p:nvPr>
        </p:nvSpPr>
        <p:spPr>
          <a:xfrm>
            <a:off x="215516" y="1516549"/>
            <a:ext cx="8712968" cy="1944216"/>
          </a:xfrm>
        </p:spPr>
        <p:txBody>
          <a:bodyPr/>
          <a:lstStyle/>
          <a:p>
            <a:pPr marL="0" indent="0" algn="just">
              <a:buNone/>
            </a:pPr>
            <a:r>
              <a:rPr lang="it-IT" sz="2000" b="1" dirty="0" err="1"/>
              <a:t>OpenAPI</a:t>
            </a:r>
            <a:r>
              <a:rPr lang="it-IT" sz="2000" dirty="0"/>
              <a:t> è il nome ufficiale della specifica. Lo sviluppo delle specifiche è promosso dalla </a:t>
            </a:r>
            <a:r>
              <a:rPr lang="it-IT" sz="2000" b="1" dirty="0" err="1"/>
              <a:t>OpenAPI</a:t>
            </a:r>
            <a:r>
              <a:rPr lang="it-IT" sz="2000" b="1" dirty="0"/>
              <a:t> </a:t>
            </a:r>
            <a:r>
              <a:rPr lang="it-IT" sz="2000" b="1" dirty="0" err="1"/>
              <a:t>Initiative</a:t>
            </a:r>
            <a:r>
              <a:rPr lang="it-IT" sz="2000" dirty="0"/>
              <a:t>, che coinvolge più di 30 organizzazioni da diverse aree del mondo tecnologico.</a:t>
            </a:r>
          </a:p>
          <a:p>
            <a:pPr marL="0" indent="0" algn="just">
              <a:buNone/>
            </a:pPr>
            <a:r>
              <a:rPr lang="it-IT" sz="2000" b="1" dirty="0" err="1"/>
              <a:t>Swagger</a:t>
            </a:r>
            <a:r>
              <a:rPr lang="it-IT" sz="2000" dirty="0"/>
              <a:t> è il nome associato ad alcuni degli strumenti più noti e ampiamente utilizzati per implementare la specifica </a:t>
            </a:r>
            <a:r>
              <a:rPr lang="it-IT" sz="2000" dirty="0" err="1"/>
              <a:t>OpenAPI</a:t>
            </a:r>
            <a:r>
              <a:rPr lang="it-IT" sz="2000" dirty="0"/>
              <a:t>. Il set di strumenti </a:t>
            </a:r>
            <a:r>
              <a:rPr lang="it-IT" sz="2000" dirty="0" err="1"/>
              <a:t>Swagger</a:t>
            </a:r>
            <a:r>
              <a:rPr lang="it-IT" sz="2000" dirty="0"/>
              <a:t> include un mix di strumenti open source, gratuiti e commerciali.</a:t>
            </a:r>
          </a:p>
          <a:p>
            <a:pPr marL="0" indent="0" algn="just">
              <a:buNone/>
            </a:pPr>
            <a:endParaRPr lang="en-US" sz="2000" dirty="0">
              <a:solidFill>
                <a:srgbClr val="5F5F5F"/>
              </a:solidFill>
            </a:endParaRPr>
          </a:p>
        </p:txBody>
      </p:sp>
      <p:sp>
        <p:nvSpPr>
          <p:cNvPr id="5" name="CasellaDiTesto 4">
            <a:extLst>
              <a:ext uri="{FF2B5EF4-FFF2-40B4-BE49-F238E27FC236}">
                <a16:creationId xmlns:a16="http://schemas.microsoft.com/office/drawing/2014/main" id="{A6D68194-2BCD-4369-B919-3D309B376A16}"/>
              </a:ext>
            </a:extLst>
          </p:cNvPr>
          <p:cNvSpPr txBox="1"/>
          <p:nvPr/>
        </p:nvSpPr>
        <p:spPr>
          <a:xfrm>
            <a:off x="2989" y="6093296"/>
            <a:ext cx="9141011" cy="338554"/>
          </a:xfrm>
          <a:prstGeom prst="rect">
            <a:avLst/>
          </a:prstGeom>
          <a:noFill/>
        </p:spPr>
        <p:txBody>
          <a:bodyPr wrap="square">
            <a:spAutoFit/>
          </a:bodyPr>
          <a:lstStyle/>
          <a:p>
            <a:pPr algn="ctr"/>
            <a:r>
              <a:rPr lang="it-IT" sz="1600" dirty="0"/>
              <a:t>https://www.openapis.org/blog/2017/07/26/the-oai-announces-the-openapi-specification-3-0-0</a:t>
            </a:r>
          </a:p>
        </p:txBody>
      </p:sp>
      <p:pic>
        <p:nvPicPr>
          <p:cNvPr id="1026" name="Picture 2" descr="Home - OpenAPI Initiative">
            <a:extLst>
              <a:ext uri="{FF2B5EF4-FFF2-40B4-BE49-F238E27FC236}">
                <a16:creationId xmlns:a16="http://schemas.microsoft.com/office/drawing/2014/main" id="{08BC48E8-D9FD-4AF6-A732-F5C4B1C7EF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703" y="4142595"/>
            <a:ext cx="3618511" cy="10930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blemi o malfunzionamenti con Swagger UI? Is not DOWN.">
            <a:extLst>
              <a:ext uri="{FF2B5EF4-FFF2-40B4-BE49-F238E27FC236}">
                <a16:creationId xmlns:a16="http://schemas.microsoft.com/office/drawing/2014/main" id="{60E7CB95-C6A1-4EBE-8A23-6996B664700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5252" y="4189344"/>
            <a:ext cx="3995936" cy="111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70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General Guidelines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r>
              <a:rPr lang="en-US" sz="2800" dirty="0">
                <a:solidFill>
                  <a:srgbClr val="FF0000"/>
                </a:solidFill>
              </a:rPr>
              <a:t>MUST</a:t>
            </a:r>
            <a:r>
              <a:rPr lang="en-US" sz="2800" dirty="0"/>
              <a:t> follow API first principle (before coding implementation)</a:t>
            </a:r>
          </a:p>
          <a:p>
            <a:r>
              <a:rPr lang="en-US" sz="2800" dirty="0">
                <a:solidFill>
                  <a:srgbClr val="FF0000"/>
                </a:solidFill>
              </a:rPr>
              <a:t>MUST</a:t>
            </a:r>
            <a:r>
              <a:rPr lang="en-US" sz="2800" dirty="0"/>
              <a:t> provide API specification using </a:t>
            </a:r>
            <a:r>
              <a:rPr lang="en-US" sz="2800" dirty="0" err="1"/>
              <a:t>OpenAPI</a:t>
            </a:r>
            <a:endParaRPr lang="en-US" sz="2800" dirty="0"/>
          </a:p>
          <a:p>
            <a:r>
              <a:rPr lang="en-US" sz="2800" dirty="0">
                <a:solidFill>
                  <a:srgbClr val="FF0000"/>
                </a:solidFill>
              </a:rPr>
              <a:t>MUST</a:t>
            </a:r>
            <a:r>
              <a:rPr lang="en-US" sz="2800" dirty="0"/>
              <a:t> contain API meta information (title, version, description…)</a:t>
            </a:r>
          </a:p>
          <a:p>
            <a:r>
              <a:rPr lang="en-US" sz="2800" dirty="0">
                <a:solidFill>
                  <a:srgbClr val="FF0000"/>
                </a:solidFill>
              </a:rPr>
              <a:t>MUST</a:t>
            </a:r>
            <a:r>
              <a:rPr lang="en-US" sz="2800" dirty="0"/>
              <a:t> secure endpoints (security in specification)</a:t>
            </a:r>
          </a:p>
          <a:p>
            <a:endParaRPr lang="en-US" sz="2800" dirty="0"/>
          </a:p>
          <a:p>
            <a:pPr marL="0" indent="0">
              <a:buNone/>
            </a:pPr>
            <a:endParaRPr lang="en-US" sz="2800" dirty="0"/>
          </a:p>
        </p:txBody>
      </p:sp>
      <p:sp>
        <p:nvSpPr>
          <p:cNvPr id="4" name="Rectangle 3">
            <a:extLst>
              <a:ext uri="{FF2B5EF4-FFF2-40B4-BE49-F238E27FC236}">
                <a16:creationId xmlns:a16="http://schemas.microsoft.com/office/drawing/2014/main" id="{EAA44BCF-E0F3-2028-41CC-875F2D539540}"/>
              </a:ext>
            </a:extLst>
          </p:cNvPr>
          <p:cNvSpPr/>
          <p:nvPr/>
        </p:nvSpPr>
        <p:spPr>
          <a:xfrm>
            <a:off x="5961654" y="568084"/>
            <a:ext cx="2815209" cy="936104"/>
          </a:xfrm>
          <a:prstGeom prst="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rgbClr val="FF0000"/>
                </a:solidFill>
              </a:rPr>
              <a:t>MUST - obligation</a:t>
            </a:r>
            <a:br>
              <a:rPr lang="en-US" dirty="0"/>
            </a:br>
            <a:r>
              <a:rPr lang="en-US" dirty="0">
                <a:solidFill>
                  <a:schemeClr val="accent3">
                    <a:lumMod val="75000"/>
                  </a:schemeClr>
                </a:solidFill>
              </a:rPr>
              <a:t>SHOULD - suggestion</a:t>
            </a:r>
          </a:p>
          <a:p>
            <a:r>
              <a:rPr lang="en-US" dirty="0">
                <a:solidFill>
                  <a:srgbClr val="00B050"/>
                </a:solidFill>
              </a:rPr>
              <a:t>MAY - advice</a:t>
            </a:r>
          </a:p>
        </p:txBody>
      </p:sp>
      <p:pic>
        <p:nvPicPr>
          <p:cNvPr id="5" name="Picture 4" descr="A screen shot of a computer&#10;&#10;Description automatically generated with low confidence">
            <a:extLst>
              <a:ext uri="{FF2B5EF4-FFF2-40B4-BE49-F238E27FC236}">
                <a16:creationId xmlns:a16="http://schemas.microsoft.com/office/drawing/2014/main" id="{594B5353-973A-BB6B-90A1-60F003A70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603335"/>
            <a:ext cx="2520280" cy="1522828"/>
          </a:xfrm>
          <a:prstGeom prst="rect">
            <a:avLst/>
          </a:prstGeom>
        </p:spPr>
      </p:pic>
    </p:spTree>
    <p:extLst>
      <p:ext uri="{BB962C8B-B14F-4D97-AF65-F5344CB8AC3E}">
        <p14:creationId xmlns:p14="http://schemas.microsoft.com/office/powerpoint/2010/main" val="408867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URLs and Resource Naming</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schemeClr val="bg2">
                    <a:lumMod val="50000"/>
                  </a:schemeClr>
                </a:solidFill>
              </a:rPr>
              <a:t>SHOULD</a:t>
            </a:r>
            <a:r>
              <a:rPr lang="en-US" sz="2800" dirty="0"/>
              <a:t> not use /</a:t>
            </a:r>
            <a:r>
              <a:rPr lang="en-US" sz="2800" dirty="0" err="1"/>
              <a:t>api</a:t>
            </a:r>
            <a:r>
              <a:rPr lang="en-US" sz="2800" dirty="0"/>
              <a:t> as base path</a:t>
            </a:r>
          </a:p>
          <a:p>
            <a:r>
              <a:rPr lang="en-US" sz="2800" dirty="0">
                <a:solidFill>
                  <a:srgbClr val="FF0000"/>
                </a:solidFill>
              </a:rPr>
              <a:t>MUST</a:t>
            </a:r>
            <a:r>
              <a:rPr lang="en-US" sz="2800" dirty="0"/>
              <a:t> pluralize resource names</a:t>
            </a:r>
          </a:p>
          <a:p>
            <a:r>
              <a:rPr lang="en-US" sz="2800" dirty="0">
                <a:solidFill>
                  <a:srgbClr val="FF0000"/>
                </a:solidFill>
              </a:rPr>
              <a:t>MUST</a:t>
            </a:r>
            <a:r>
              <a:rPr lang="en-US" sz="2800" dirty="0"/>
              <a:t> use URL-friendly resource identifiers</a:t>
            </a:r>
          </a:p>
          <a:p>
            <a:r>
              <a:rPr lang="en-US" sz="2800" dirty="0">
                <a:solidFill>
                  <a:srgbClr val="FF0000"/>
                </a:solidFill>
              </a:rPr>
              <a:t>MUST</a:t>
            </a:r>
            <a:r>
              <a:rPr lang="en-US" sz="2800" dirty="0"/>
              <a:t> keep URLs verb-free</a:t>
            </a:r>
          </a:p>
          <a:p>
            <a:r>
              <a:rPr lang="en-US" sz="2800" dirty="0">
                <a:solidFill>
                  <a:srgbClr val="FF0000"/>
                </a:solidFill>
              </a:rPr>
              <a:t>MUST</a:t>
            </a:r>
            <a:r>
              <a:rPr lang="en-US" sz="2800" dirty="0"/>
              <a:t> avoid actions, use nouns</a:t>
            </a:r>
          </a:p>
          <a:p>
            <a:r>
              <a:rPr lang="en-US" sz="2800" dirty="0">
                <a:solidFill>
                  <a:srgbClr val="FF0000"/>
                </a:solidFill>
              </a:rPr>
              <a:t>MUST</a:t>
            </a:r>
            <a:r>
              <a:rPr lang="en-US" sz="2800" dirty="0"/>
              <a:t> identify resources and sub-resources via path segments</a:t>
            </a:r>
          </a:p>
          <a:p>
            <a:pPr marL="400050" lvl="1" indent="0">
              <a:buNone/>
            </a:pPr>
            <a:r>
              <a:rPr lang="en-US" sz="1400" i="1" dirty="0"/>
              <a:t>(/resources/{resource-id}/sub-resources/{sub-resource-id})</a:t>
            </a:r>
          </a:p>
          <a:p>
            <a:r>
              <a:rPr lang="en-US" sz="2800" dirty="0">
                <a:solidFill>
                  <a:schemeClr val="bg2">
                    <a:lumMod val="50000"/>
                  </a:schemeClr>
                </a:solidFill>
              </a:rPr>
              <a:t>SHOULD</a:t>
            </a:r>
            <a:r>
              <a:rPr lang="en-US" sz="2800" i="1" dirty="0"/>
              <a:t> </a:t>
            </a:r>
            <a:r>
              <a:rPr lang="en-US" sz="2800" dirty="0"/>
              <a:t>limit number of resource types following “functional segmentation” and “separation of concern”</a:t>
            </a:r>
          </a:p>
          <a:p>
            <a:pPr marL="0" indent="0">
              <a:buNone/>
            </a:pPr>
            <a:endParaRPr lang="en-US" sz="2800" dirty="0"/>
          </a:p>
          <a:p>
            <a:pPr marL="0" indent="0">
              <a:buFont typeface="Arial" charset="0"/>
              <a:buNone/>
            </a:pPr>
            <a:endParaRPr lang="en-US" sz="2800" dirty="0"/>
          </a:p>
        </p:txBody>
      </p:sp>
    </p:spTree>
    <p:extLst>
      <p:ext uri="{BB962C8B-B14F-4D97-AF65-F5344CB8AC3E}">
        <p14:creationId xmlns:p14="http://schemas.microsoft.com/office/powerpoint/2010/main" val="2173202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REST API? | RESTful API Tutorial For Beginners | Edureka">
            <a:extLst>
              <a:ext uri="{FF2B5EF4-FFF2-40B4-BE49-F238E27FC236}">
                <a16:creationId xmlns:a16="http://schemas.microsoft.com/office/drawing/2014/main" id="{6650DB0E-30C3-7D34-F9F7-8DF5CBC941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05" y="836712"/>
            <a:ext cx="430495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screenshot, font, line&#10;&#10;Description automatically generated">
            <a:extLst>
              <a:ext uri="{FF2B5EF4-FFF2-40B4-BE49-F238E27FC236}">
                <a16:creationId xmlns:a16="http://schemas.microsoft.com/office/drawing/2014/main" id="{CB2237DA-51F2-C872-8E41-700F8A27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052736"/>
            <a:ext cx="4018155" cy="1224136"/>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067147FA-452A-7CD1-BE5E-472F90813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05" y="3284984"/>
            <a:ext cx="1877996" cy="2867876"/>
          </a:xfrm>
          <a:prstGeom prst="rect">
            <a:avLst/>
          </a:prstGeom>
        </p:spPr>
      </p:pic>
      <p:pic>
        <p:nvPicPr>
          <p:cNvPr id="9" name="Picture 8" descr="A screenshot of a computer program&#10;&#10;Description automatically generated with low confidence">
            <a:extLst>
              <a:ext uri="{FF2B5EF4-FFF2-40B4-BE49-F238E27FC236}">
                <a16:creationId xmlns:a16="http://schemas.microsoft.com/office/drawing/2014/main" id="{F7E5AA8A-378D-1F28-D5B6-6CA343BAB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661" y="3284984"/>
            <a:ext cx="6502526" cy="2372816"/>
          </a:xfrm>
          <a:prstGeom prst="rect">
            <a:avLst/>
          </a:prstGeom>
        </p:spPr>
      </p:pic>
    </p:spTree>
    <p:extLst>
      <p:ext uri="{BB962C8B-B14F-4D97-AF65-F5344CB8AC3E}">
        <p14:creationId xmlns:p14="http://schemas.microsoft.com/office/powerpoint/2010/main" val="1750122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Payload</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chemeClr val="bg2">
                    <a:lumMod val="50000"/>
                  </a:schemeClr>
                </a:solidFill>
              </a:rPr>
              <a:t>SHOULD</a:t>
            </a:r>
            <a:r>
              <a:rPr lang="en-US" sz="2600" dirty="0"/>
              <a:t> pluralize array names</a:t>
            </a:r>
          </a:p>
          <a:p>
            <a:r>
              <a:rPr lang="en-US" sz="2600" dirty="0">
                <a:solidFill>
                  <a:schemeClr val="bg2">
                    <a:lumMod val="50000"/>
                  </a:schemeClr>
                </a:solidFill>
              </a:rPr>
              <a:t>SHOULD</a:t>
            </a:r>
            <a:r>
              <a:rPr lang="en-US" sz="2600" dirty="0"/>
              <a:t> property names should be </a:t>
            </a:r>
            <a:r>
              <a:rPr lang="en-US" sz="2600" dirty="0" err="1"/>
              <a:t>snake_case</a:t>
            </a:r>
            <a:r>
              <a:rPr lang="en-US" sz="2600" dirty="0"/>
              <a:t> (never use camelCase)</a:t>
            </a:r>
          </a:p>
          <a:p>
            <a:r>
              <a:rPr lang="en-US" sz="2600" dirty="0">
                <a:solidFill>
                  <a:schemeClr val="bg2">
                    <a:lumMod val="50000"/>
                  </a:schemeClr>
                </a:solidFill>
              </a:rPr>
              <a:t>SHOULD</a:t>
            </a:r>
            <a:r>
              <a:rPr lang="en-US" sz="2600" dirty="0"/>
              <a:t> declare </a:t>
            </a:r>
            <a:r>
              <a:rPr lang="en-US" sz="2600" dirty="0" err="1"/>
              <a:t>enum</a:t>
            </a:r>
            <a:r>
              <a:rPr lang="en-US" sz="2600" dirty="0"/>
              <a:t> values using UPPER_SNAKE_CASE</a:t>
            </a:r>
          </a:p>
          <a:p>
            <a:r>
              <a:rPr lang="en-US" sz="2600" dirty="0">
                <a:solidFill>
                  <a:srgbClr val="FF0000"/>
                </a:solidFill>
              </a:rPr>
              <a:t>MUST</a:t>
            </a:r>
            <a:r>
              <a:rPr lang="en-US" sz="2600" dirty="0"/>
              <a:t> use same semantics for null and absent properties</a:t>
            </a:r>
          </a:p>
          <a:p>
            <a:r>
              <a:rPr lang="en-US" sz="2600" dirty="0">
                <a:solidFill>
                  <a:srgbClr val="FF0000"/>
                </a:solidFill>
              </a:rPr>
              <a:t>MUST</a:t>
            </a:r>
            <a:r>
              <a:rPr lang="en-US" sz="2600" dirty="0"/>
              <a:t> not use null for Boolean properties</a:t>
            </a:r>
          </a:p>
          <a:p>
            <a:r>
              <a:rPr lang="en-US" sz="2600" dirty="0">
                <a:solidFill>
                  <a:schemeClr val="bg2">
                    <a:lumMod val="50000"/>
                  </a:schemeClr>
                </a:solidFill>
              </a:rPr>
              <a:t>SHOULD</a:t>
            </a:r>
            <a:r>
              <a:rPr lang="en-US" sz="2600" dirty="0"/>
              <a:t> not use null for empty arrays</a:t>
            </a:r>
          </a:p>
          <a:p>
            <a:endParaRPr lang="en-US" sz="2600" dirty="0"/>
          </a:p>
          <a:p>
            <a:pPr marL="0" indent="0">
              <a:buNone/>
            </a:pPr>
            <a:endParaRPr lang="en-US" sz="2600" dirty="0"/>
          </a:p>
          <a:p>
            <a:pPr marL="0" indent="0">
              <a:buFont typeface="Arial" charset="0"/>
              <a:buNone/>
            </a:pPr>
            <a:endParaRPr lang="en-US" sz="2600" dirty="0"/>
          </a:p>
        </p:txBody>
      </p:sp>
      <p:pic>
        <p:nvPicPr>
          <p:cNvPr id="5" name="Picture 4" descr="A picture containing text, screenshot, font, number&#10;&#10;Description automatically generated">
            <a:extLst>
              <a:ext uri="{FF2B5EF4-FFF2-40B4-BE49-F238E27FC236}">
                <a16:creationId xmlns:a16="http://schemas.microsoft.com/office/drawing/2014/main" id="{235787CB-BBEC-61FC-F8AA-8E55877D8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56" y="4509120"/>
            <a:ext cx="6166125" cy="1928612"/>
          </a:xfrm>
          <a:prstGeom prst="rect">
            <a:avLst/>
          </a:prstGeom>
        </p:spPr>
      </p:pic>
    </p:spTree>
    <p:extLst>
      <p:ext uri="{BB962C8B-B14F-4D97-AF65-F5344CB8AC3E}">
        <p14:creationId xmlns:p14="http://schemas.microsoft.com/office/powerpoint/2010/main" val="3918770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Payload</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chemeClr val="bg2">
                    <a:lumMod val="50000"/>
                  </a:schemeClr>
                </a:solidFill>
              </a:rPr>
              <a:t>SHOULD</a:t>
            </a:r>
            <a:r>
              <a:rPr lang="en-US" sz="2600" dirty="0"/>
              <a:t> use Envelopes to maintain a clean response structure for your APIs</a:t>
            </a:r>
          </a:p>
          <a:p>
            <a:pPr marL="0" indent="0">
              <a:buNone/>
            </a:pPr>
            <a:endParaRPr lang="en-US" sz="2600" dirty="0"/>
          </a:p>
          <a:p>
            <a:pPr marL="0" indent="0">
              <a:buNone/>
            </a:pPr>
            <a:endParaRPr lang="en-US" sz="2600" dirty="0"/>
          </a:p>
          <a:p>
            <a:pPr marL="0" indent="0">
              <a:buFont typeface="Arial" charset="0"/>
              <a:buNone/>
            </a:pPr>
            <a:endParaRPr lang="en-US" sz="2600" dirty="0"/>
          </a:p>
        </p:txBody>
      </p:sp>
      <p:pic>
        <p:nvPicPr>
          <p:cNvPr id="6" name="Picture 5" descr="A computer code on a white background&#10;&#10;Description automatically generated with low confidence">
            <a:extLst>
              <a:ext uri="{FF2B5EF4-FFF2-40B4-BE49-F238E27FC236}">
                <a16:creationId xmlns:a16="http://schemas.microsoft.com/office/drawing/2014/main" id="{64E24CD1-833E-F3C7-06D9-671851C8F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88840"/>
            <a:ext cx="6363251" cy="2972058"/>
          </a:xfrm>
          <a:prstGeom prst="rect">
            <a:avLst/>
          </a:prstGeom>
        </p:spPr>
      </p:pic>
    </p:spTree>
    <p:extLst>
      <p:ext uri="{BB962C8B-B14F-4D97-AF65-F5344CB8AC3E}">
        <p14:creationId xmlns:p14="http://schemas.microsoft.com/office/powerpoint/2010/main" val="123523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712968" cy="5016758"/>
          </a:xfrm>
          <a:prstGeom prst="rect">
            <a:avLst/>
          </a:prstGeom>
          <a:noFill/>
        </p:spPr>
        <p:txBody>
          <a:bodyPr wrap="square" rtlCol="0">
            <a:spAutoFit/>
          </a:bodyPr>
          <a:lstStyle/>
          <a:p>
            <a:r>
              <a:rPr lang="it-IT" sz="2800" b="1" dirty="0" err="1">
                <a:solidFill>
                  <a:srgbClr val="800000"/>
                </a:solidFill>
                <a:latin typeface="+mj-lt"/>
                <a:ea typeface="ＭＳ Ｐゴシック" charset="-128"/>
                <a:cs typeface="Arial" pitchFamily="34" charset="0"/>
              </a:rPr>
              <a:t>WebServices</a:t>
            </a:r>
            <a:endParaRPr lang="it-IT" sz="2800" b="1" dirty="0">
              <a:solidFill>
                <a:srgbClr val="800000"/>
              </a:solidFill>
              <a:latin typeface="+mj-lt"/>
              <a:ea typeface="ＭＳ Ｐゴシック" charset="-128"/>
              <a:cs typeface="Arial" pitchFamily="34" charset="0"/>
            </a:endParaRPr>
          </a:p>
          <a:p>
            <a:endParaRPr lang="en-US" sz="2800" i="1" u="sng" dirty="0">
              <a:latin typeface="+mj-lt"/>
            </a:endParaRPr>
          </a:p>
          <a:p>
            <a:pPr algn="l" fontAlgn="base"/>
            <a:r>
              <a:rPr lang="it-IT" sz="2400" b="0" i="0" dirty="0">
                <a:solidFill>
                  <a:srgbClr val="000000"/>
                </a:solidFill>
                <a:effectLst/>
                <a:latin typeface="+mj-lt"/>
              </a:rPr>
              <a:t>Allo stato attuale esistono due </a:t>
            </a:r>
            <a:r>
              <a:rPr lang="it-IT" sz="2400" b="1" i="0" dirty="0">
                <a:solidFill>
                  <a:srgbClr val="000000"/>
                </a:solidFill>
                <a:effectLst/>
                <a:latin typeface="+mj-lt"/>
              </a:rPr>
              <a:t>approcci alla creazione di </a:t>
            </a:r>
            <a:r>
              <a:rPr lang="it-IT" sz="2400" b="1" i="0" dirty="0" err="1">
                <a:solidFill>
                  <a:srgbClr val="000000"/>
                </a:solidFill>
                <a:effectLst/>
                <a:latin typeface="+mj-lt"/>
              </a:rPr>
              <a:t>WebServices</a:t>
            </a:r>
            <a:r>
              <a:rPr lang="it-IT" sz="2400" b="0" i="0" dirty="0">
                <a:solidFill>
                  <a:srgbClr val="000000"/>
                </a:solidFill>
                <a:effectLst/>
                <a:latin typeface="+mj-lt"/>
              </a:rPr>
              <a:t>:</a:t>
            </a:r>
          </a:p>
          <a:p>
            <a:pPr algn="l" fontAlgn="base">
              <a:buFont typeface="Arial" panose="020B0604020202020204" pitchFamily="34" charset="0"/>
              <a:buChar char="•"/>
            </a:pPr>
            <a:r>
              <a:rPr lang="it-IT" sz="2400" b="0" i="0" dirty="0">
                <a:solidFill>
                  <a:srgbClr val="000000"/>
                </a:solidFill>
                <a:effectLst/>
                <a:latin typeface="+mj-lt"/>
              </a:rPr>
              <a:t>Uno basato sul </a:t>
            </a:r>
            <a:r>
              <a:rPr lang="it-IT" sz="2400" b="1" i="0" dirty="0">
                <a:solidFill>
                  <a:srgbClr val="000000"/>
                </a:solidFill>
                <a:effectLst/>
                <a:latin typeface="+mj-lt"/>
              </a:rPr>
              <a:t>protocollo standard SOAP</a:t>
            </a:r>
            <a:r>
              <a:rPr lang="it-IT" sz="2400" b="0" i="0" dirty="0">
                <a:solidFill>
                  <a:srgbClr val="000000"/>
                </a:solidFill>
                <a:effectLst/>
                <a:latin typeface="+mj-lt"/>
              </a:rPr>
              <a:t> (Simple Object Access </a:t>
            </a:r>
            <a:r>
              <a:rPr lang="it-IT" sz="2400" b="0" i="0" dirty="0" err="1">
                <a:solidFill>
                  <a:srgbClr val="000000"/>
                </a:solidFill>
                <a:effectLst/>
                <a:latin typeface="+mj-lt"/>
              </a:rPr>
              <a:t>Protocol</a:t>
            </a:r>
            <a:r>
              <a:rPr lang="it-IT" sz="2400" b="0" i="0" dirty="0">
                <a:solidFill>
                  <a:srgbClr val="000000"/>
                </a:solidFill>
                <a:effectLst/>
                <a:latin typeface="+mj-lt"/>
              </a:rPr>
              <a:t>), per lo scambio di messaggi per l’invocazione di servizi remoti, </a:t>
            </a:r>
            <a:r>
              <a:rPr lang="it-IT" sz="2400" b="0" i="1" dirty="0">
                <a:solidFill>
                  <a:srgbClr val="000000"/>
                </a:solidFill>
                <a:effectLst/>
                <a:latin typeface="+mj-lt"/>
              </a:rPr>
              <a:t>Remote Procedure Call</a:t>
            </a:r>
            <a:r>
              <a:rPr lang="it-IT" sz="2400" b="0" i="0" dirty="0">
                <a:solidFill>
                  <a:srgbClr val="000000"/>
                </a:solidFill>
                <a:effectLst/>
                <a:latin typeface="+mj-lt"/>
              </a:rPr>
              <a:t>, tipico di protocolli di interoperabilità come </a:t>
            </a:r>
            <a:r>
              <a:rPr lang="it-IT" sz="2400" b="1" i="0" dirty="0">
                <a:solidFill>
                  <a:srgbClr val="000000"/>
                </a:solidFill>
                <a:effectLst/>
                <a:latin typeface="+mj-lt"/>
              </a:rPr>
              <a:t>CORBA</a:t>
            </a:r>
            <a:r>
              <a:rPr lang="it-IT" sz="2400" b="0" i="0" dirty="0">
                <a:solidFill>
                  <a:srgbClr val="000000"/>
                </a:solidFill>
                <a:effectLst/>
                <a:latin typeface="+mj-lt"/>
              </a:rPr>
              <a:t>, </a:t>
            </a:r>
            <a:r>
              <a:rPr lang="it-IT" sz="2400" b="1" i="0" dirty="0">
                <a:solidFill>
                  <a:srgbClr val="000000"/>
                </a:solidFill>
                <a:effectLst/>
                <a:latin typeface="+mj-lt"/>
              </a:rPr>
              <a:t>DCOM</a:t>
            </a:r>
            <a:r>
              <a:rPr lang="it-IT" sz="2400" b="0" i="0" dirty="0">
                <a:solidFill>
                  <a:srgbClr val="000000"/>
                </a:solidFill>
                <a:effectLst/>
                <a:latin typeface="+mj-lt"/>
              </a:rPr>
              <a:t> e </a:t>
            </a:r>
            <a:r>
              <a:rPr lang="it-IT" sz="2400" b="1" i="0" dirty="0">
                <a:solidFill>
                  <a:srgbClr val="000000"/>
                </a:solidFill>
                <a:effectLst/>
                <a:latin typeface="+mj-lt"/>
              </a:rPr>
              <a:t>RMI</a:t>
            </a:r>
            <a:r>
              <a:rPr lang="it-IT" sz="2400" b="0" i="0" dirty="0">
                <a:solidFill>
                  <a:srgbClr val="000000"/>
                </a:solidFill>
                <a:effectLst/>
                <a:latin typeface="+mj-lt"/>
              </a:rPr>
              <a:t>.</a:t>
            </a:r>
          </a:p>
          <a:p>
            <a:pPr algn="l" fontAlgn="base"/>
            <a:endParaRPr lang="it-IT" sz="2400" b="0" i="0" dirty="0">
              <a:solidFill>
                <a:srgbClr val="000000"/>
              </a:solidFill>
              <a:effectLst/>
              <a:latin typeface="+mj-lt"/>
            </a:endParaRPr>
          </a:p>
          <a:p>
            <a:pPr algn="l" fontAlgn="base">
              <a:buFont typeface="Arial" panose="020B0604020202020204" pitchFamily="34" charset="0"/>
              <a:buChar char="•"/>
            </a:pPr>
            <a:r>
              <a:rPr lang="it-IT" sz="2400" b="0" i="0" dirty="0">
                <a:solidFill>
                  <a:srgbClr val="000000"/>
                </a:solidFill>
                <a:effectLst/>
                <a:latin typeface="+mj-lt"/>
              </a:rPr>
              <a:t>Uno ispirato ai principi architetturali tipici del Web e si concentra sulla descrizione di risorse, sul modo di individuarle nel Web e sul modo di trasferirle da una macchina all’altra e che prende il nome di </a:t>
            </a:r>
            <a:r>
              <a:rPr lang="it-IT" sz="2400" b="1" i="0" dirty="0">
                <a:solidFill>
                  <a:srgbClr val="000000"/>
                </a:solidFill>
                <a:effectLst/>
                <a:latin typeface="+mj-lt"/>
              </a:rPr>
              <a:t>REST</a:t>
            </a:r>
            <a:r>
              <a:rPr lang="it-IT" sz="2400" b="0" i="0" dirty="0">
                <a:solidFill>
                  <a:srgbClr val="000000"/>
                </a:solidFill>
                <a:effectLst/>
                <a:latin typeface="+mj-lt"/>
              </a:rPr>
              <a:t> (</a:t>
            </a:r>
            <a:r>
              <a:rPr lang="it-IT" sz="2400" b="0" i="1" dirty="0" err="1">
                <a:solidFill>
                  <a:srgbClr val="000000"/>
                </a:solidFill>
                <a:effectLst/>
                <a:latin typeface="+mj-lt"/>
              </a:rPr>
              <a:t>RE</a:t>
            </a:r>
            <a:r>
              <a:rPr lang="it-IT" sz="2400" b="0" i="0" dirty="0" err="1">
                <a:solidFill>
                  <a:srgbClr val="000000"/>
                </a:solidFill>
                <a:effectLst/>
                <a:latin typeface="+mj-lt"/>
              </a:rPr>
              <a:t>presentational</a:t>
            </a:r>
            <a:r>
              <a:rPr lang="it-IT" sz="2400" b="0" i="0" dirty="0">
                <a:solidFill>
                  <a:srgbClr val="000000"/>
                </a:solidFill>
                <a:effectLst/>
                <a:latin typeface="+mj-lt"/>
              </a:rPr>
              <a:t> </a:t>
            </a:r>
            <a:r>
              <a:rPr lang="it-IT" sz="2400" b="0" i="1" dirty="0">
                <a:solidFill>
                  <a:srgbClr val="000000"/>
                </a:solidFill>
                <a:effectLst/>
                <a:latin typeface="+mj-lt"/>
              </a:rPr>
              <a:t>S</a:t>
            </a:r>
            <a:r>
              <a:rPr lang="it-IT" sz="2400" b="0" i="0" dirty="0">
                <a:solidFill>
                  <a:srgbClr val="000000"/>
                </a:solidFill>
                <a:effectLst/>
                <a:latin typeface="+mj-lt"/>
              </a:rPr>
              <a:t>tate </a:t>
            </a:r>
            <a:r>
              <a:rPr lang="it-IT" sz="2400" b="0" i="1" dirty="0">
                <a:solidFill>
                  <a:srgbClr val="000000"/>
                </a:solidFill>
                <a:effectLst/>
                <a:latin typeface="+mj-lt"/>
              </a:rPr>
              <a:t>T</a:t>
            </a:r>
            <a:r>
              <a:rPr lang="it-IT" sz="2400" b="0" i="0" dirty="0">
                <a:solidFill>
                  <a:srgbClr val="000000"/>
                </a:solidFill>
                <a:effectLst/>
                <a:latin typeface="+mj-lt"/>
              </a:rPr>
              <a:t>ransfer).</a:t>
            </a:r>
          </a:p>
        </p:txBody>
      </p:sp>
    </p:spTree>
    <p:extLst>
      <p:ext uri="{BB962C8B-B14F-4D97-AF65-F5344CB8AC3E}">
        <p14:creationId xmlns:p14="http://schemas.microsoft.com/office/powerpoint/2010/main" val="1037582999"/>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Requests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HTTP methods correctly</a:t>
            </a:r>
          </a:p>
          <a:p>
            <a:pPr lvl="1"/>
            <a:r>
              <a:rPr lang="en-US" sz="2000" b="1" dirty="0"/>
              <a:t>GET</a:t>
            </a:r>
            <a:r>
              <a:rPr lang="en-US" sz="2000" dirty="0"/>
              <a:t> </a:t>
            </a:r>
            <a:r>
              <a:rPr lang="en-US" sz="1800" dirty="0"/>
              <a:t>requests are used to read either a single or a collection resource</a:t>
            </a:r>
          </a:p>
          <a:p>
            <a:pPr lvl="2"/>
            <a:r>
              <a:rPr lang="en-US" sz="1400" dirty="0"/>
              <a:t>POST: GET with body payload</a:t>
            </a:r>
          </a:p>
          <a:p>
            <a:pPr lvl="1"/>
            <a:r>
              <a:rPr lang="en-US" sz="1800" b="1" dirty="0"/>
              <a:t>PUT</a:t>
            </a:r>
            <a:r>
              <a:rPr lang="en-US" sz="1800" dirty="0"/>
              <a:t>  requests are used to update entire resources (single or collection)</a:t>
            </a:r>
          </a:p>
          <a:p>
            <a:pPr lvl="1"/>
            <a:r>
              <a:rPr lang="en-US" sz="1800" b="1" dirty="0"/>
              <a:t>POST</a:t>
            </a:r>
            <a:r>
              <a:rPr lang="en-US" sz="1800" dirty="0"/>
              <a:t> requests are idiomatically used to create single resources on a collection resource endpoint</a:t>
            </a:r>
          </a:p>
          <a:p>
            <a:pPr lvl="1"/>
            <a:r>
              <a:rPr lang="en-US" sz="1800" b="1" dirty="0"/>
              <a:t>PATCH</a:t>
            </a:r>
            <a:r>
              <a:rPr lang="en-US" sz="1800" dirty="0"/>
              <a:t> standard method to update parts of the resource objects (applied to single resources) </a:t>
            </a:r>
          </a:p>
          <a:p>
            <a:pPr lvl="1"/>
            <a:r>
              <a:rPr lang="en-US" sz="1800" b="1" dirty="0"/>
              <a:t>DELETE </a:t>
            </a:r>
            <a:r>
              <a:rPr lang="en-US" sz="1800" dirty="0"/>
              <a:t>requests are used to delete resources (applied to single resources) </a:t>
            </a:r>
          </a:p>
          <a:p>
            <a:pPr lvl="2"/>
            <a:r>
              <a:rPr lang="en-US" sz="1400" dirty="0"/>
              <a:t>DELETE: with body payload if case may require additional information</a:t>
            </a:r>
          </a:p>
          <a:p>
            <a:pPr lvl="1"/>
            <a:r>
              <a:rPr lang="en-US" sz="1800" b="1" dirty="0"/>
              <a:t>HEAD </a:t>
            </a:r>
            <a:r>
              <a:rPr lang="en-US" sz="1800" dirty="0"/>
              <a:t>requests are used to retrieve the header information of single or collection resources (headers only)</a:t>
            </a:r>
          </a:p>
          <a:p>
            <a:pPr lvl="1"/>
            <a:endParaRPr lang="en-US" sz="1800" b="1" dirty="0"/>
          </a:p>
          <a:p>
            <a:pPr lvl="1"/>
            <a:endParaRPr lang="en-US" sz="2000" dirty="0"/>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1159410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3C7-833E-ED62-97C2-AD8F0E183EEB}"/>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Requests</a:t>
            </a:r>
          </a:p>
        </p:txBody>
      </p:sp>
      <p:grpSp>
        <p:nvGrpSpPr>
          <p:cNvPr id="8" name="Gruppo 11">
            <a:extLst>
              <a:ext uri="{FF2B5EF4-FFF2-40B4-BE49-F238E27FC236}">
                <a16:creationId xmlns:a16="http://schemas.microsoft.com/office/drawing/2014/main" id="{2D5A86C0-9748-F0A9-D66E-8C4D77BA2711}"/>
              </a:ext>
            </a:extLst>
          </p:cNvPr>
          <p:cNvGrpSpPr/>
          <p:nvPr/>
        </p:nvGrpSpPr>
        <p:grpSpPr>
          <a:xfrm>
            <a:off x="438944" y="5262392"/>
            <a:ext cx="8237309" cy="1440160"/>
            <a:chOff x="437635" y="1254288"/>
            <a:chExt cx="8624533" cy="1267200"/>
          </a:xfrm>
        </p:grpSpPr>
        <p:sp>
          <p:nvSpPr>
            <p:cNvPr id="9" name="Fumetto: rettangolo 5">
              <a:extLst>
                <a:ext uri="{FF2B5EF4-FFF2-40B4-BE49-F238E27FC236}">
                  <a16:creationId xmlns:a16="http://schemas.microsoft.com/office/drawing/2014/main" id="{6EA6EB1F-18FB-2216-928A-37BE936FE474}"/>
                </a:ext>
              </a:extLst>
            </p:cNvPr>
            <p:cNvSpPr/>
            <p:nvPr/>
          </p:nvSpPr>
          <p:spPr>
            <a:xfrm>
              <a:off x="437635" y="1254288"/>
              <a:ext cx="6654645" cy="1267200"/>
            </a:xfrm>
            <a:prstGeom prst="wedgeRectCallout">
              <a:avLst>
                <a:gd name="adj1" fmla="val 64964"/>
                <a:gd name="adj2" fmla="val -3279"/>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400" b="0" i="1" dirty="0">
                  <a:solidFill>
                    <a:srgbClr val="000000"/>
                  </a:solidFill>
                  <a:effectLst/>
                  <a:latin typeface="open sans"/>
                </a:rPr>
                <a:t>An idempotent HTTP method is an HTTP method that can be called many times without different outcomes. It would not matter if the method is called only once, or ten times over. The result should be the same.</a:t>
              </a:r>
            </a:p>
            <a:p>
              <a:pPr algn="just"/>
              <a:r>
                <a:rPr lang="en-US" sz="1400" b="0" i="1" dirty="0">
                  <a:solidFill>
                    <a:srgbClr val="000000"/>
                  </a:solidFill>
                  <a:effectLst/>
                  <a:latin typeface="open sans"/>
                </a:rPr>
                <a:t>Idempotence essentially means that the result of a successfully performed request is independent of the number of times it is executed. For example, in arithmetic, adding zero to a number is an idempotent operation.</a:t>
              </a:r>
              <a:endParaRPr lang="it-IT" sz="1600" dirty="0"/>
            </a:p>
          </p:txBody>
        </p:sp>
        <p:pic>
          <p:nvPicPr>
            <p:cNvPr id="10" name="Immagine 10">
              <a:extLst>
                <a:ext uri="{FF2B5EF4-FFF2-40B4-BE49-F238E27FC236}">
                  <a16:creationId xmlns:a16="http://schemas.microsoft.com/office/drawing/2014/main" id="{04911F67-56C3-F1D5-3E9B-7FB317F03454}"/>
                </a:ext>
              </a:extLst>
            </p:cNvPr>
            <p:cNvPicPr>
              <a:picLocks noChangeAspect="1"/>
            </p:cNvPicPr>
            <p:nvPr/>
          </p:nvPicPr>
          <p:blipFill>
            <a:blip r:embed="rId2"/>
            <a:stretch>
              <a:fillRect/>
            </a:stretch>
          </p:blipFill>
          <p:spPr>
            <a:xfrm>
              <a:off x="8163494" y="1280281"/>
              <a:ext cx="898674" cy="771671"/>
            </a:xfrm>
            <a:prstGeom prst="rect">
              <a:avLst/>
            </a:prstGeom>
          </p:spPr>
        </p:pic>
      </p:grpSp>
      <p:pic>
        <p:nvPicPr>
          <p:cNvPr id="7" name="Picture 6" descr="A screenshot of a computer&#10;&#10;Description automatically generated with low confidence">
            <a:extLst>
              <a:ext uri="{FF2B5EF4-FFF2-40B4-BE49-F238E27FC236}">
                <a16:creationId xmlns:a16="http://schemas.microsoft.com/office/drawing/2014/main" id="{D039A12F-4398-EA46-AC80-9534F627A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941" y="1531549"/>
            <a:ext cx="4954899" cy="3473874"/>
          </a:xfrm>
          <a:prstGeom prst="rect">
            <a:avLst/>
          </a:prstGeom>
        </p:spPr>
      </p:pic>
      <p:sp>
        <p:nvSpPr>
          <p:cNvPr id="11" name="Content Placeholder 2">
            <a:extLst>
              <a:ext uri="{FF2B5EF4-FFF2-40B4-BE49-F238E27FC236}">
                <a16:creationId xmlns:a16="http://schemas.microsoft.com/office/drawing/2014/main" id="{98CEABB1-5153-EAC0-DF47-35A584181B02}"/>
              </a:ext>
            </a:extLst>
          </p:cNvPr>
          <p:cNvSpPr txBox="1">
            <a:spLocks/>
          </p:cNvSpPr>
          <p:nvPr/>
        </p:nvSpPr>
        <p:spPr bwMode="auto">
          <a:xfrm>
            <a:off x="107504" y="1038780"/>
            <a:ext cx="7229400" cy="2102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fulfill common method properties</a:t>
            </a:r>
          </a:p>
          <a:p>
            <a:pPr lvl="1"/>
            <a:r>
              <a:rPr lang="en-US" sz="1400" b="1" dirty="0"/>
              <a:t>Safe: </a:t>
            </a:r>
            <a:r>
              <a:rPr lang="en-US" sz="1400" dirty="0"/>
              <a:t>defined to be read-only</a:t>
            </a:r>
          </a:p>
          <a:p>
            <a:pPr lvl="1"/>
            <a:r>
              <a:rPr lang="en-US" sz="1400" b="1" dirty="0"/>
              <a:t>Idempotent: </a:t>
            </a:r>
            <a:r>
              <a:rPr lang="en-US" sz="1400" dirty="0"/>
              <a:t>same intended effect once </a:t>
            </a:r>
          </a:p>
          <a:p>
            <a:pPr marL="857250" lvl="2" indent="0">
              <a:buNone/>
            </a:pPr>
            <a:r>
              <a:rPr lang="en-US" sz="1400" dirty="0"/>
              <a:t>or multiple times</a:t>
            </a:r>
          </a:p>
          <a:p>
            <a:pPr lvl="1"/>
            <a:r>
              <a:rPr lang="en-US" sz="1400" b="1" dirty="0"/>
              <a:t>Cacheable: </a:t>
            </a:r>
            <a:r>
              <a:rPr lang="en-US" sz="1400" dirty="0"/>
              <a:t>allowed to be stored for </a:t>
            </a:r>
          </a:p>
          <a:p>
            <a:pPr marL="857250" lvl="2" indent="0">
              <a:buNone/>
            </a:pPr>
            <a:r>
              <a:rPr lang="en-US" sz="1400" dirty="0"/>
              <a:t>future reuse</a:t>
            </a:r>
          </a:p>
          <a:p>
            <a:pPr lvl="1"/>
            <a:endParaRPr lang="en-US" sz="2000" dirty="0"/>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39925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official HTTP status codes</a:t>
            </a:r>
          </a:p>
          <a:p>
            <a:r>
              <a:rPr lang="en-US" sz="2600" dirty="0">
                <a:solidFill>
                  <a:srgbClr val="FF0000"/>
                </a:solidFill>
              </a:rPr>
              <a:t>MUST</a:t>
            </a:r>
            <a:r>
              <a:rPr lang="en-US" sz="2600" dirty="0"/>
              <a:t> specify success and error responses</a:t>
            </a:r>
          </a:p>
          <a:p>
            <a:r>
              <a:rPr lang="en-US" sz="2600" dirty="0">
                <a:solidFill>
                  <a:srgbClr val="FF0000"/>
                </a:solidFill>
              </a:rPr>
              <a:t>MUST</a:t>
            </a:r>
            <a:r>
              <a:rPr lang="en-US" sz="2600" dirty="0"/>
              <a:t> use most specific HTTP status codes</a:t>
            </a:r>
          </a:p>
          <a:p>
            <a:r>
              <a:rPr lang="en-US" sz="2600" dirty="0">
                <a:solidFill>
                  <a:srgbClr val="FF0000"/>
                </a:solidFill>
              </a:rPr>
              <a:t>MUST</a:t>
            </a:r>
            <a:r>
              <a:rPr lang="en-US" sz="2600" dirty="0"/>
              <a:t> not expos stack traces</a:t>
            </a:r>
          </a:p>
          <a:p>
            <a:pPr marL="0" indent="0">
              <a:buNone/>
            </a:pPr>
            <a:endParaRPr lang="en-US" sz="2600" dirty="0"/>
          </a:p>
          <a:p>
            <a:pPr marL="0" indent="0">
              <a:buFont typeface="Arial" charset="0"/>
              <a:buNone/>
            </a:pPr>
            <a:endParaRPr lang="en-US" sz="2600" dirty="0"/>
          </a:p>
        </p:txBody>
      </p:sp>
    </p:spTree>
    <p:extLst>
      <p:ext uri="{BB962C8B-B14F-4D97-AF65-F5344CB8AC3E}">
        <p14:creationId xmlns:p14="http://schemas.microsoft.com/office/powerpoint/2010/main" val="1688750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5" name="Picture 4" descr="A screenshot of a computer code&#10;&#10;Description automatically generated with low confidence">
            <a:extLst>
              <a:ext uri="{FF2B5EF4-FFF2-40B4-BE49-F238E27FC236}">
                <a16:creationId xmlns:a16="http://schemas.microsoft.com/office/drawing/2014/main" id="{04181E5A-8E45-8AD8-1A56-408444CDD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65623"/>
            <a:ext cx="6673000" cy="4680520"/>
          </a:xfrm>
          <a:prstGeom prst="rect">
            <a:avLst/>
          </a:prstGeom>
        </p:spPr>
      </p:pic>
    </p:spTree>
    <p:extLst>
      <p:ext uri="{BB962C8B-B14F-4D97-AF65-F5344CB8AC3E}">
        <p14:creationId xmlns:p14="http://schemas.microsoft.com/office/powerpoint/2010/main" val="1441481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6" name="Picture 5" descr="A screenshot of a web page&#10;&#10;Description automatically generated with low confidence">
            <a:extLst>
              <a:ext uri="{FF2B5EF4-FFF2-40B4-BE49-F238E27FC236}">
                <a16:creationId xmlns:a16="http://schemas.microsoft.com/office/drawing/2014/main" id="{5F10B4D7-99F6-69A6-EE56-8442FADC2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96752"/>
            <a:ext cx="6980525" cy="3581710"/>
          </a:xfrm>
          <a:prstGeom prst="rect">
            <a:avLst/>
          </a:prstGeom>
        </p:spPr>
      </p:pic>
    </p:spTree>
    <p:extLst>
      <p:ext uri="{BB962C8B-B14F-4D97-AF65-F5344CB8AC3E}">
        <p14:creationId xmlns:p14="http://schemas.microsoft.com/office/powerpoint/2010/main" val="3471020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5" name="Picture 4" descr="A picture containing text, screenshot, font, number&#10;&#10;Description automatically generated">
            <a:extLst>
              <a:ext uri="{FF2B5EF4-FFF2-40B4-BE49-F238E27FC236}">
                <a16:creationId xmlns:a16="http://schemas.microsoft.com/office/drawing/2014/main" id="{2BE64DC5-2672-24CE-9ACD-2297F9CE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9" y="1085603"/>
            <a:ext cx="4463022" cy="4531309"/>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A0A097C1-214A-97B3-C935-233AF998C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647" y="3238957"/>
            <a:ext cx="4609984" cy="3130548"/>
          </a:xfrm>
          <a:prstGeom prst="rect">
            <a:avLst/>
          </a:prstGeom>
        </p:spPr>
      </p:pic>
    </p:spTree>
    <p:extLst>
      <p:ext uri="{BB962C8B-B14F-4D97-AF65-F5344CB8AC3E}">
        <p14:creationId xmlns:p14="http://schemas.microsoft.com/office/powerpoint/2010/main" val="363549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Status Cdes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600" dirty="0"/>
          </a:p>
          <a:p>
            <a:pPr marL="0" indent="0">
              <a:buFont typeface="Arial" charset="0"/>
              <a:buNone/>
            </a:pPr>
            <a:endParaRPr lang="en-US" sz="2600" dirty="0"/>
          </a:p>
        </p:txBody>
      </p:sp>
      <p:pic>
        <p:nvPicPr>
          <p:cNvPr id="6" name="Picture 5" descr="A screenshot of a computer error message&#10;&#10;Description automatically generated with low confidence">
            <a:extLst>
              <a:ext uri="{FF2B5EF4-FFF2-40B4-BE49-F238E27FC236}">
                <a16:creationId xmlns:a16="http://schemas.microsoft.com/office/drawing/2014/main" id="{31DCC40E-DDDF-656E-8E28-44E4B14D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91" y="1196752"/>
            <a:ext cx="7056732" cy="3375953"/>
          </a:xfrm>
          <a:prstGeom prst="rect">
            <a:avLst/>
          </a:prstGeom>
        </p:spPr>
      </p:pic>
    </p:spTree>
    <p:extLst>
      <p:ext uri="{BB962C8B-B14F-4D97-AF65-F5344CB8AC3E}">
        <p14:creationId xmlns:p14="http://schemas.microsoft.com/office/powerpoint/2010/main" val="37460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HTTP Headers</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5040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00B050"/>
                </a:solidFill>
              </a:rPr>
              <a:t>MAY</a:t>
            </a:r>
            <a:r>
              <a:rPr lang="en-US" sz="2600" dirty="0">
                <a:solidFill>
                  <a:srgbClr val="FF0000"/>
                </a:solidFill>
              </a:rPr>
              <a:t> </a:t>
            </a:r>
            <a:r>
              <a:rPr lang="en-US" sz="2600" dirty="0"/>
              <a:t> use standard headers </a:t>
            </a:r>
            <a:r>
              <a:rPr lang="en-US" sz="2000" dirty="0"/>
              <a:t>(</a:t>
            </a:r>
            <a:r>
              <a:rPr lang="en-US" sz="2000" dirty="0">
                <a:hlinkClick r:id="rId2"/>
              </a:rPr>
              <a:t>https://en.wikipedia.org/wiki/List_of_HTTP_header_fields</a:t>
            </a:r>
            <a:r>
              <a:rPr lang="en-US" sz="2000" dirty="0"/>
              <a:t>)</a:t>
            </a:r>
            <a:endParaRPr lang="en-US" sz="2600" dirty="0"/>
          </a:p>
          <a:p>
            <a:r>
              <a:rPr lang="en-US" sz="2600" dirty="0">
                <a:solidFill>
                  <a:schemeClr val="accent3">
                    <a:lumMod val="75000"/>
                  </a:schemeClr>
                </a:solidFill>
              </a:rPr>
              <a:t>SHOULD</a:t>
            </a:r>
            <a:r>
              <a:rPr lang="en-US" sz="2600" dirty="0"/>
              <a:t> use kebab-case with uppercase separate words for HTTP headers (Accept-Encoding, Content-ID)</a:t>
            </a:r>
          </a:p>
          <a:p>
            <a:r>
              <a:rPr lang="en-US" sz="2600" dirty="0">
                <a:solidFill>
                  <a:srgbClr val="FF0000"/>
                </a:solidFill>
              </a:rPr>
              <a:t>MUST</a:t>
            </a:r>
            <a:r>
              <a:rPr lang="en-US" sz="2600" dirty="0"/>
              <a:t> use Content-* headers correctly</a:t>
            </a:r>
          </a:p>
          <a:p>
            <a:pPr lvl="1"/>
            <a:r>
              <a:rPr lang="en-US" sz="2200" dirty="0"/>
              <a:t>Content-Encoding</a:t>
            </a:r>
          </a:p>
          <a:p>
            <a:pPr lvl="1"/>
            <a:r>
              <a:rPr lang="en-US" sz="2200" dirty="0"/>
              <a:t>Content-Length</a:t>
            </a:r>
          </a:p>
          <a:p>
            <a:pPr lvl="1"/>
            <a:r>
              <a:rPr lang="en-US" sz="2200" dirty="0"/>
              <a:t>Content-Language</a:t>
            </a:r>
          </a:p>
          <a:p>
            <a:pPr lvl="1"/>
            <a:r>
              <a:rPr lang="en-US" sz="2200" dirty="0"/>
              <a:t>Content-Type</a:t>
            </a:r>
          </a:p>
        </p:txBody>
      </p:sp>
    </p:spTree>
    <p:extLst>
      <p:ext uri="{BB962C8B-B14F-4D97-AF65-F5344CB8AC3E}">
        <p14:creationId xmlns:p14="http://schemas.microsoft.com/office/powerpoint/2010/main" val="4172502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Hypermedia</a:t>
            </a:r>
          </a:p>
        </p:txBody>
      </p:sp>
      <p:sp>
        <p:nvSpPr>
          <p:cNvPr id="3" name="Content Placeholder 2">
            <a:extLst>
              <a:ext uri="{FF2B5EF4-FFF2-40B4-BE49-F238E27FC236}">
                <a16:creationId xmlns:a16="http://schemas.microsoft.com/office/drawing/2014/main" id="{CB127EA0-47AD-F7D6-53DD-D3182F2D79BE}"/>
              </a:ext>
            </a:extLst>
          </p:cNvPr>
          <p:cNvSpPr>
            <a:spLocks noGrp="1"/>
          </p:cNvSpPr>
          <p:nvPr>
            <p:ph idx="1"/>
          </p:nvPr>
        </p:nvSpPr>
        <p:spPr/>
        <p:txBody>
          <a:bodyPr/>
          <a:lstStyle/>
          <a:p>
            <a:endParaRPr lang="en-US" dirty="0"/>
          </a:p>
          <a:p>
            <a:pPr marL="0" indent="0">
              <a:buNone/>
            </a:pPr>
            <a:endParaRPr lang="en-US" dirty="0"/>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8312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a:t>
            </a:r>
            <a:r>
              <a:rPr lang="en-US" sz="2600" dirty="0"/>
              <a:t> use common hypertext controls for embedding links to other resources</a:t>
            </a:r>
          </a:p>
          <a:p>
            <a:endParaRPr lang="en-US" sz="2200" dirty="0"/>
          </a:p>
        </p:txBody>
      </p:sp>
      <p:pic>
        <p:nvPicPr>
          <p:cNvPr id="5" name="Picture 4" descr="A picture containing text, screenshot, font&#10;&#10;Description automatically generated">
            <a:extLst>
              <a:ext uri="{FF2B5EF4-FFF2-40B4-BE49-F238E27FC236}">
                <a16:creationId xmlns:a16="http://schemas.microsoft.com/office/drawing/2014/main" id="{41EF37C4-3995-6482-1955-B06A7149A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16832"/>
            <a:ext cx="6972904" cy="2377646"/>
          </a:xfrm>
          <a:prstGeom prst="rect">
            <a:avLst/>
          </a:prstGeom>
        </p:spPr>
      </p:pic>
    </p:spTree>
    <p:extLst>
      <p:ext uri="{BB962C8B-B14F-4D97-AF65-F5344CB8AC3E}">
        <p14:creationId xmlns:p14="http://schemas.microsoft.com/office/powerpoint/2010/main" val="2589902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38A5-51CE-C725-1454-362DC0780C7A}"/>
              </a:ext>
            </a:extLst>
          </p:cNvPr>
          <p:cNvSpPr>
            <a:spLocks noGrp="1"/>
          </p:cNvSpPr>
          <p:nvPr>
            <p:ph type="title"/>
          </p:nvPr>
        </p:nvSpPr>
        <p:spPr/>
        <p:txBody>
          <a:bodyPr/>
          <a:lstStyle/>
          <a:p>
            <a:pPr algn="l"/>
            <a:r>
              <a:rPr lang="en-US" sz="2000" b="1" dirty="0">
                <a:solidFill>
                  <a:srgbClr val="800000"/>
                </a:solidFill>
                <a:latin typeface="Arial" pitchFamily="34" charset="0"/>
                <a:cs typeface="Arial" pitchFamily="34" charset="0"/>
              </a:rPr>
              <a:t>Rest Best Practices – Query Parameters</a:t>
            </a:r>
          </a:p>
        </p:txBody>
      </p:sp>
      <p:sp>
        <p:nvSpPr>
          <p:cNvPr id="7" name="Content Placeholder 2">
            <a:extLst>
              <a:ext uri="{FF2B5EF4-FFF2-40B4-BE49-F238E27FC236}">
                <a16:creationId xmlns:a16="http://schemas.microsoft.com/office/drawing/2014/main" id="{0EF41B5E-5DC6-9000-7317-8A891FB57F85}"/>
              </a:ext>
            </a:extLst>
          </p:cNvPr>
          <p:cNvSpPr txBox="1">
            <a:spLocks/>
          </p:cNvSpPr>
          <p:nvPr/>
        </p:nvSpPr>
        <p:spPr bwMode="auto">
          <a:xfrm>
            <a:off x="438944" y="1085603"/>
            <a:ext cx="8229600" cy="8312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rgbClr val="FF0000"/>
                </a:solidFill>
              </a:rPr>
              <a:t>MUST </a:t>
            </a:r>
            <a:r>
              <a:rPr lang="en-US" sz="2600" dirty="0"/>
              <a:t>user query parameters for filtering, searching, sorting and pagination.</a:t>
            </a:r>
          </a:p>
          <a:p>
            <a:pPr lvl="1"/>
            <a:r>
              <a:rPr lang="en-US" sz="2200" dirty="0"/>
              <a:t>/</a:t>
            </a:r>
            <a:r>
              <a:rPr lang="en-US" sz="2200" dirty="0" err="1"/>
              <a:t>users?first_name</a:t>
            </a:r>
            <a:r>
              <a:rPr lang="en-US" sz="2200" dirty="0"/>
              <a:t>=</a:t>
            </a:r>
            <a:r>
              <a:rPr lang="en-US" sz="2200" dirty="0" err="1"/>
              <a:t>David&amp;age</a:t>
            </a:r>
            <a:r>
              <a:rPr lang="en-US" sz="2200" dirty="0"/>
              <a:t>=24</a:t>
            </a:r>
          </a:p>
          <a:p>
            <a:pPr lvl="1"/>
            <a:r>
              <a:rPr lang="en-US" sz="2200" dirty="0"/>
              <a:t>/</a:t>
            </a:r>
            <a:r>
              <a:rPr lang="en-US" sz="2200" dirty="0" err="1"/>
              <a:t>users?sort</a:t>
            </a:r>
            <a:r>
              <a:rPr lang="en-US" sz="2200" dirty="0"/>
              <a:t>=</a:t>
            </a:r>
            <a:r>
              <a:rPr lang="en-US" sz="2200" dirty="0" err="1"/>
              <a:t>name&amp;dir</a:t>
            </a:r>
            <a:r>
              <a:rPr lang="en-US" sz="2200" dirty="0"/>
              <a:t>=DESC</a:t>
            </a:r>
          </a:p>
          <a:p>
            <a:pPr lvl="1"/>
            <a:r>
              <a:rPr lang="en-US" sz="2200" dirty="0"/>
              <a:t>/</a:t>
            </a:r>
            <a:r>
              <a:rPr lang="en-US" sz="2200" dirty="0" err="1"/>
              <a:t>users?start</a:t>
            </a:r>
            <a:r>
              <a:rPr lang="en-US" sz="2200" dirty="0"/>
              <a:t>=1&amp;limit=20</a:t>
            </a:r>
          </a:p>
          <a:p>
            <a:endParaRPr lang="en-US" sz="2200" dirty="0"/>
          </a:p>
        </p:txBody>
      </p:sp>
    </p:spTree>
    <p:extLst>
      <p:ext uri="{BB962C8B-B14F-4D97-AF65-F5344CB8AC3E}">
        <p14:creationId xmlns:p14="http://schemas.microsoft.com/office/powerpoint/2010/main" val="40440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anuzzi\Downloads\web-service-message-format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672449"/>
            <a:ext cx="5685674" cy="271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77028"/>
      </p:ext>
    </p:extLst>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Best </a:t>
            </a:r>
            <a:r>
              <a:rPr lang="it-IT" sz="2000" b="1" dirty="0" err="1">
                <a:solidFill>
                  <a:srgbClr val="800000"/>
                </a:solidFill>
                <a:latin typeface="Arial" pitchFamily="34" charset="0"/>
                <a:cs typeface="Arial" pitchFamily="34" charset="0"/>
              </a:rPr>
              <a:t>practices</a:t>
            </a:r>
            <a:r>
              <a:rPr lang="it-IT" sz="2000" b="1" dirty="0">
                <a:solidFill>
                  <a:srgbClr val="800000"/>
                </a:solidFill>
                <a:latin typeface="Arial" pitchFamily="34" charset="0"/>
                <a:cs typeface="Arial" pitchFamily="34" charset="0"/>
              </a:rPr>
              <a:t>: REST API </a:t>
            </a:r>
            <a:r>
              <a:rPr lang="it-IT" sz="2000" b="1" dirty="0" err="1">
                <a:solidFill>
                  <a:srgbClr val="800000"/>
                </a:solidFill>
                <a:latin typeface="Arial" pitchFamily="34" charset="0"/>
                <a:cs typeface="Arial" pitchFamily="34" charset="0"/>
              </a:rPr>
              <a:t>Versioning</a:t>
            </a:r>
            <a:endParaRPr lang="it-IT" sz="2000" b="1" dirty="0">
              <a:solidFill>
                <a:srgbClr val="800000"/>
              </a:solidFill>
              <a:latin typeface="Arial" pitchFamily="34" charset="0"/>
              <a:cs typeface="Arial" pitchFamily="34" charset="0"/>
            </a:endParaRPr>
          </a:p>
        </p:txBody>
      </p:sp>
      <p:grpSp>
        <p:nvGrpSpPr>
          <p:cNvPr id="12" name="Gruppo 11">
            <a:extLst>
              <a:ext uri="{FF2B5EF4-FFF2-40B4-BE49-F238E27FC236}">
                <a16:creationId xmlns:a16="http://schemas.microsoft.com/office/drawing/2014/main" id="{B5A099CE-FA10-456F-BC07-73E828EF262D}"/>
              </a:ext>
            </a:extLst>
          </p:cNvPr>
          <p:cNvGrpSpPr/>
          <p:nvPr/>
        </p:nvGrpSpPr>
        <p:grpSpPr>
          <a:xfrm>
            <a:off x="179512" y="620688"/>
            <a:ext cx="8531676" cy="1900800"/>
            <a:chOff x="179512" y="620688"/>
            <a:chExt cx="8531676" cy="1900800"/>
          </a:xfrm>
        </p:grpSpPr>
        <p:sp>
          <p:nvSpPr>
            <p:cNvPr id="6" name="Fumetto: rettangolo 5">
              <a:extLst>
                <a:ext uri="{FF2B5EF4-FFF2-40B4-BE49-F238E27FC236}">
                  <a16:creationId xmlns:a16="http://schemas.microsoft.com/office/drawing/2014/main" id="{D40CC59B-9847-4B64-856C-401CE2CAC6E0}"/>
                </a:ext>
              </a:extLst>
            </p:cNvPr>
            <p:cNvSpPr/>
            <p:nvPr/>
          </p:nvSpPr>
          <p:spPr>
            <a:xfrm>
              <a:off x="179512" y="1268760"/>
              <a:ext cx="6228184" cy="1252728"/>
            </a:xfrm>
            <a:prstGeom prst="wedgeRectCallout">
              <a:avLst>
                <a:gd name="adj1" fmla="val 69797"/>
                <a:gd name="adj2" fmla="val -2845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b="0" i="1" dirty="0">
                  <a:solidFill>
                    <a:srgbClr val="000000"/>
                  </a:solidFill>
                  <a:effectLst/>
                  <a:latin typeface="open sans"/>
                </a:rPr>
                <a:t>Change in an API is inevitable as your knowledge and experience of a system improve. Managing the impact of this change can be quite a challenge when it threatens to break existing client integration.</a:t>
              </a:r>
              <a:endParaRPr lang="it-IT" dirty="0"/>
            </a:p>
          </p:txBody>
        </p:sp>
        <p:pic>
          <p:nvPicPr>
            <p:cNvPr id="11" name="Immagine 10">
              <a:extLst>
                <a:ext uri="{FF2B5EF4-FFF2-40B4-BE49-F238E27FC236}">
                  <a16:creationId xmlns:a16="http://schemas.microsoft.com/office/drawing/2014/main" id="{C4EC6AD7-A2CE-468F-A92D-77B9B822AA55}"/>
                </a:ext>
              </a:extLst>
            </p:cNvPr>
            <p:cNvPicPr>
              <a:picLocks noChangeAspect="1"/>
            </p:cNvPicPr>
            <p:nvPr/>
          </p:nvPicPr>
          <p:blipFill>
            <a:blip r:embed="rId2"/>
            <a:stretch>
              <a:fillRect/>
            </a:stretch>
          </p:blipFill>
          <p:spPr>
            <a:xfrm>
              <a:off x="7775084" y="620688"/>
              <a:ext cx="936104" cy="1006945"/>
            </a:xfrm>
            <a:prstGeom prst="rect">
              <a:avLst/>
            </a:prstGeom>
          </p:spPr>
        </p:pic>
      </p:grpSp>
      <p:sp>
        <p:nvSpPr>
          <p:cNvPr id="14" name="CasellaDiTesto 13">
            <a:extLst>
              <a:ext uri="{FF2B5EF4-FFF2-40B4-BE49-F238E27FC236}">
                <a16:creationId xmlns:a16="http://schemas.microsoft.com/office/drawing/2014/main" id="{78E7C4E0-0595-48E2-8635-6ADE15C47F2D}"/>
              </a:ext>
            </a:extLst>
          </p:cNvPr>
          <p:cNvSpPr txBox="1"/>
          <p:nvPr/>
        </p:nvSpPr>
        <p:spPr>
          <a:xfrm>
            <a:off x="107504" y="2636912"/>
            <a:ext cx="9001000" cy="2862322"/>
          </a:xfrm>
          <a:prstGeom prst="rect">
            <a:avLst/>
          </a:prstGeom>
          <a:noFill/>
        </p:spPr>
        <p:txBody>
          <a:bodyPr wrap="square">
            <a:spAutoFit/>
          </a:bodyPr>
          <a:lstStyle/>
          <a:p>
            <a:pPr algn="l"/>
            <a:r>
              <a:rPr lang="en-US" b="1" i="0" dirty="0">
                <a:effectLst/>
                <a:latin typeface="open sans"/>
              </a:rPr>
              <a:t>When to Version</a:t>
            </a:r>
          </a:p>
          <a:p>
            <a:pPr algn="l"/>
            <a:r>
              <a:rPr lang="en-US" b="0" i="0" dirty="0">
                <a:solidFill>
                  <a:srgbClr val="000000"/>
                </a:solidFill>
                <a:effectLst/>
                <a:latin typeface="open sans"/>
              </a:rPr>
              <a:t>APIs only need to be up-versioned when a </a:t>
            </a:r>
            <a:r>
              <a:rPr lang="en-US" b="1" i="0" dirty="0">
                <a:solidFill>
                  <a:srgbClr val="000000"/>
                </a:solidFill>
                <a:effectLst/>
                <a:latin typeface="open sans"/>
              </a:rPr>
              <a:t>breaking change </a:t>
            </a:r>
            <a:r>
              <a:rPr lang="en-US" b="0" i="0" dirty="0">
                <a:solidFill>
                  <a:srgbClr val="000000"/>
                </a:solidFill>
                <a:effectLst/>
                <a:latin typeface="open sans"/>
              </a:rPr>
              <a:t>is made. Breaking changes include:</a:t>
            </a:r>
          </a:p>
          <a:p>
            <a:pPr algn="l">
              <a:buFont typeface="Arial" panose="020B0604020202020204" pitchFamily="34" charset="0"/>
              <a:buChar char="•"/>
            </a:pPr>
            <a:r>
              <a:rPr lang="en-US" b="0" i="0" dirty="0">
                <a:solidFill>
                  <a:srgbClr val="000000"/>
                </a:solidFill>
                <a:effectLst/>
                <a:latin typeface="open sans"/>
              </a:rPr>
              <a:t>a change in the format of the response data for one or more calls</a:t>
            </a:r>
          </a:p>
          <a:p>
            <a:pPr algn="l">
              <a:buFont typeface="Arial" panose="020B0604020202020204" pitchFamily="34" charset="0"/>
              <a:buChar char="•"/>
            </a:pPr>
            <a:r>
              <a:rPr lang="en-US" b="0" i="0" dirty="0">
                <a:solidFill>
                  <a:srgbClr val="000000"/>
                </a:solidFill>
                <a:effectLst/>
                <a:latin typeface="open sans"/>
              </a:rPr>
              <a:t>a change in the request or response type (i.e. changing an integer to a float)</a:t>
            </a:r>
          </a:p>
          <a:p>
            <a:pPr algn="l">
              <a:buFont typeface="Arial" panose="020B0604020202020204" pitchFamily="34" charset="0"/>
              <a:buChar char="•"/>
            </a:pPr>
            <a:r>
              <a:rPr lang="en-US" b="0" i="0" dirty="0">
                <a:solidFill>
                  <a:srgbClr val="000000"/>
                </a:solidFill>
                <a:effectLst/>
                <a:latin typeface="open sans"/>
              </a:rPr>
              <a:t>removing any part of the API.</a:t>
            </a:r>
          </a:p>
          <a:p>
            <a:pPr algn="l">
              <a:buFont typeface="Arial" panose="020B0604020202020204" pitchFamily="34" charset="0"/>
              <a:buChar char="•"/>
            </a:pPr>
            <a:endParaRPr lang="en-US" dirty="0">
              <a:solidFill>
                <a:srgbClr val="000000"/>
              </a:solidFill>
              <a:latin typeface="open sans"/>
            </a:endParaRPr>
          </a:p>
          <a:p>
            <a:pPr algn="l"/>
            <a:endParaRPr lang="en-US" b="1" i="0" dirty="0">
              <a:solidFill>
                <a:srgbClr val="000000"/>
              </a:solidFill>
              <a:effectLst/>
              <a:latin typeface="open sans"/>
            </a:endParaRPr>
          </a:p>
          <a:p>
            <a:pPr algn="l"/>
            <a:r>
              <a:rPr lang="en-US" b="1" i="0" dirty="0">
                <a:solidFill>
                  <a:srgbClr val="000000"/>
                </a:solidFill>
                <a:effectLst/>
                <a:latin typeface="open sans"/>
              </a:rPr>
              <a:t>URI versioning </a:t>
            </a:r>
            <a:r>
              <a:rPr lang="en-US" i="0" dirty="0">
                <a:solidFill>
                  <a:srgbClr val="000000"/>
                </a:solidFill>
                <a:effectLst/>
                <a:latin typeface="open sans"/>
              </a:rPr>
              <a:t>(</a:t>
            </a:r>
            <a:r>
              <a:rPr lang="en-US" i="0" dirty="0">
                <a:solidFill>
                  <a:srgbClr val="000000"/>
                </a:solidFill>
                <a:effectLst/>
                <a:latin typeface="open sans"/>
                <a:hlinkClick r:id="rId3"/>
              </a:rPr>
              <a:t>http://api.example.com/v1</a:t>
            </a:r>
            <a:r>
              <a:rPr lang="en-US" i="0" dirty="0">
                <a:solidFill>
                  <a:srgbClr val="000000"/>
                </a:solidFill>
                <a:effectLst/>
                <a:latin typeface="open sans"/>
              </a:rPr>
              <a:t> </a:t>
            </a:r>
            <a:r>
              <a:rPr lang="en-US" i="0" dirty="0" err="1">
                <a:solidFill>
                  <a:srgbClr val="000000"/>
                </a:solidFill>
                <a:effectLst/>
                <a:latin typeface="open sans"/>
              </a:rPr>
              <a:t>oppure</a:t>
            </a:r>
            <a:r>
              <a:rPr lang="en-US" i="0" dirty="0">
                <a:solidFill>
                  <a:srgbClr val="000000"/>
                </a:solidFill>
                <a:effectLst/>
                <a:latin typeface="open sans"/>
              </a:rPr>
              <a:t> </a:t>
            </a:r>
            <a:r>
              <a:rPr lang="en-US" i="0" dirty="0">
                <a:solidFill>
                  <a:srgbClr val="000000"/>
                </a:solidFill>
                <a:effectLst/>
                <a:latin typeface="open sans"/>
                <a:hlinkClick r:id="rId4"/>
              </a:rPr>
              <a:t>http://apiv1.example.com</a:t>
            </a:r>
            <a:r>
              <a:rPr lang="en-US" i="0" dirty="0">
                <a:solidFill>
                  <a:srgbClr val="000000"/>
                </a:solidFill>
                <a:effectLst/>
                <a:latin typeface="open sans"/>
              </a:rPr>
              <a:t>)</a:t>
            </a:r>
          </a:p>
          <a:p>
            <a:pPr algn="l"/>
            <a:r>
              <a:rPr lang="en-US" b="1" dirty="0">
                <a:solidFill>
                  <a:srgbClr val="000000"/>
                </a:solidFill>
                <a:latin typeface="open sans"/>
              </a:rPr>
              <a:t>Headers</a:t>
            </a:r>
            <a:endParaRPr lang="en-US" b="1" i="0" dirty="0">
              <a:solidFill>
                <a:srgbClr val="000000"/>
              </a:solidFill>
              <a:effectLst/>
              <a:latin typeface="open sans"/>
            </a:endParaRPr>
          </a:p>
        </p:txBody>
      </p:sp>
    </p:spTree>
    <p:extLst>
      <p:ext uri="{BB962C8B-B14F-4D97-AF65-F5344CB8AC3E}">
        <p14:creationId xmlns:p14="http://schemas.microsoft.com/office/powerpoint/2010/main" val="54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Best </a:t>
            </a:r>
            <a:r>
              <a:rPr lang="it-IT" sz="2000" b="1" dirty="0" err="1">
                <a:solidFill>
                  <a:srgbClr val="800000"/>
                </a:solidFill>
                <a:latin typeface="Arial" pitchFamily="34" charset="0"/>
                <a:cs typeface="Arial" pitchFamily="34" charset="0"/>
              </a:rPr>
              <a:t>practices</a:t>
            </a:r>
            <a:r>
              <a:rPr lang="it-IT" sz="2000" b="1" dirty="0">
                <a:solidFill>
                  <a:srgbClr val="800000"/>
                </a:solidFill>
                <a:latin typeface="Arial" pitchFamily="34" charset="0"/>
                <a:cs typeface="Arial" pitchFamily="34" charset="0"/>
              </a:rPr>
              <a:t>: Resource Naming</a:t>
            </a:r>
          </a:p>
        </p:txBody>
      </p:sp>
      <p:grpSp>
        <p:nvGrpSpPr>
          <p:cNvPr id="12" name="Gruppo 11">
            <a:extLst>
              <a:ext uri="{FF2B5EF4-FFF2-40B4-BE49-F238E27FC236}">
                <a16:creationId xmlns:a16="http://schemas.microsoft.com/office/drawing/2014/main" id="{B5A099CE-FA10-456F-BC07-73E828EF262D}"/>
              </a:ext>
            </a:extLst>
          </p:cNvPr>
          <p:cNvGrpSpPr/>
          <p:nvPr/>
        </p:nvGrpSpPr>
        <p:grpSpPr>
          <a:xfrm>
            <a:off x="107504" y="1077889"/>
            <a:ext cx="8820980" cy="2376263"/>
            <a:chOff x="71500" y="620689"/>
            <a:chExt cx="8820980" cy="1900799"/>
          </a:xfrm>
        </p:grpSpPr>
        <p:sp>
          <p:nvSpPr>
            <p:cNvPr id="6" name="Fumetto: rettangolo 5">
              <a:extLst>
                <a:ext uri="{FF2B5EF4-FFF2-40B4-BE49-F238E27FC236}">
                  <a16:creationId xmlns:a16="http://schemas.microsoft.com/office/drawing/2014/main" id="{D40CC59B-9847-4B64-856C-401CE2CAC6E0}"/>
                </a:ext>
              </a:extLst>
            </p:cNvPr>
            <p:cNvSpPr/>
            <p:nvPr/>
          </p:nvSpPr>
          <p:spPr>
            <a:xfrm>
              <a:off x="71500" y="756008"/>
              <a:ext cx="7344816" cy="1765480"/>
            </a:xfrm>
            <a:prstGeom prst="wedgeRectCallout">
              <a:avLst>
                <a:gd name="adj1" fmla="val 61734"/>
                <a:gd name="adj2" fmla="val -32434"/>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b="0" i="1" dirty="0">
                  <a:solidFill>
                    <a:srgbClr val="000000"/>
                  </a:solidFill>
                  <a:effectLst/>
                  <a:latin typeface="open sans"/>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endParaRPr lang="it-IT" dirty="0"/>
            </a:p>
          </p:txBody>
        </p:sp>
        <p:pic>
          <p:nvPicPr>
            <p:cNvPr id="11" name="Immagine 10">
              <a:extLst>
                <a:ext uri="{FF2B5EF4-FFF2-40B4-BE49-F238E27FC236}">
                  <a16:creationId xmlns:a16="http://schemas.microsoft.com/office/drawing/2014/main" id="{C4EC6AD7-A2CE-468F-A92D-77B9B822AA55}"/>
                </a:ext>
              </a:extLst>
            </p:cNvPr>
            <p:cNvPicPr>
              <a:picLocks noChangeAspect="1"/>
            </p:cNvPicPr>
            <p:nvPr/>
          </p:nvPicPr>
          <p:blipFill>
            <a:blip r:embed="rId2"/>
            <a:stretch>
              <a:fillRect/>
            </a:stretch>
          </p:blipFill>
          <p:spPr>
            <a:xfrm>
              <a:off x="7993806" y="620689"/>
              <a:ext cx="898674" cy="771671"/>
            </a:xfrm>
            <a:prstGeom prst="rect">
              <a:avLst/>
            </a:prstGeom>
          </p:spPr>
        </p:pic>
      </p:grpSp>
      <p:sp>
        <p:nvSpPr>
          <p:cNvPr id="13" name="CasellaDiTesto 12">
            <a:extLst>
              <a:ext uri="{FF2B5EF4-FFF2-40B4-BE49-F238E27FC236}">
                <a16:creationId xmlns:a16="http://schemas.microsoft.com/office/drawing/2014/main" id="{679B8244-879F-4225-945F-34F25D964C37}"/>
              </a:ext>
            </a:extLst>
          </p:cNvPr>
          <p:cNvSpPr txBox="1"/>
          <p:nvPr/>
        </p:nvSpPr>
        <p:spPr>
          <a:xfrm>
            <a:off x="-17657" y="3717032"/>
            <a:ext cx="9083419" cy="3139321"/>
          </a:xfrm>
          <a:prstGeom prst="rect">
            <a:avLst/>
          </a:prstGeom>
          <a:noFill/>
        </p:spPr>
        <p:txBody>
          <a:bodyPr wrap="square">
            <a:spAutoFit/>
          </a:bodyPr>
          <a:lstStyle/>
          <a:p>
            <a:pPr marL="285750" indent="-285750">
              <a:buFont typeface="Arial" panose="020B0604020202020204" pitchFamily="34" charset="0"/>
              <a:buChar char="•"/>
            </a:pPr>
            <a:r>
              <a:rPr lang="en-US" sz="2400" dirty="0"/>
              <a:t>A resource can be a singleton or a collection. </a:t>
            </a:r>
          </a:p>
          <a:p>
            <a:pPr marL="285750" indent="-285750">
              <a:buFont typeface="Arial" panose="020B0604020202020204" pitchFamily="34" charset="0"/>
              <a:buChar char="•"/>
            </a:pPr>
            <a:r>
              <a:rPr lang="en-US" sz="2400" dirty="0"/>
              <a:t>A resource may contain sub-collection resources also.</a:t>
            </a:r>
          </a:p>
          <a:p>
            <a:pPr marL="285750" indent="-285750">
              <a:buFont typeface="Arial" panose="020B0604020202020204" pitchFamily="34" charset="0"/>
              <a:buChar char="•"/>
            </a:pPr>
            <a:r>
              <a:rPr lang="en-US" sz="2400" dirty="0"/>
              <a:t>Use nouns to represent resources</a:t>
            </a:r>
          </a:p>
          <a:p>
            <a:pPr marL="285750" indent="-285750">
              <a:buFont typeface="Arial" panose="020B0604020202020204" pitchFamily="34" charset="0"/>
              <a:buChar char="•"/>
            </a:pPr>
            <a:r>
              <a:rPr lang="en-US" sz="2400" dirty="0"/>
              <a:t>Consistency is the key</a:t>
            </a:r>
          </a:p>
          <a:p>
            <a:pPr marL="285750" indent="-285750">
              <a:buFont typeface="Arial" panose="020B0604020202020204" pitchFamily="34" charset="0"/>
              <a:buChar char="•"/>
            </a:pPr>
            <a:r>
              <a:rPr lang="en-US" sz="2400" dirty="0"/>
              <a:t>Never use CRUD function names in URIs</a:t>
            </a:r>
          </a:p>
          <a:p>
            <a:pPr marL="285750" indent="-285750">
              <a:buFont typeface="Arial" panose="020B0604020202020204" pitchFamily="34" charset="0"/>
              <a:buChar char="•"/>
            </a:pPr>
            <a:r>
              <a:rPr lang="en-US" sz="2400" dirty="0"/>
              <a:t>Use query component to filter URI collection</a:t>
            </a:r>
          </a:p>
          <a:p>
            <a:endParaRPr lang="en-US" dirty="0"/>
          </a:p>
          <a:p>
            <a:pPr marL="285750" indent="-285750">
              <a:buFont typeface="Arial" panose="020B0604020202020204" pitchFamily="34" charset="0"/>
              <a:buChar char="•"/>
            </a:pPr>
            <a:endParaRPr lang="en-US" dirty="0"/>
          </a:p>
          <a:p>
            <a:endParaRPr lang="it-IT" dirty="0"/>
          </a:p>
        </p:txBody>
      </p:sp>
    </p:spTree>
    <p:extLst>
      <p:ext uri="{BB962C8B-B14F-4D97-AF65-F5344CB8AC3E}">
        <p14:creationId xmlns:p14="http://schemas.microsoft.com/office/powerpoint/2010/main" val="40973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D49009B5-EF66-4FB1-B99E-73DE6FC984D7}"/>
              </a:ext>
            </a:extLst>
          </p:cNvPr>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err="1">
                <a:solidFill>
                  <a:srgbClr val="800000"/>
                </a:solidFill>
                <a:latin typeface="Arial" pitchFamily="34" charset="0"/>
                <a:ea typeface="ＭＳ Ｐゴシック" charset="-128"/>
                <a:cs typeface="Arial" pitchFamily="34" charset="0"/>
              </a:rPr>
              <a:t>RestServices</a:t>
            </a:r>
            <a:r>
              <a:rPr lang="it-IT" sz="2000" b="1" dirty="0">
                <a:solidFill>
                  <a:srgbClr val="800000"/>
                </a:solidFill>
                <a:latin typeface="Arial" pitchFamily="34" charset="0"/>
                <a:ea typeface="ＭＳ Ｐゴシック" charset="-128"/>
                <a:cs typeface="Arial" pitchFamily="34" charset="0"/>
              </a:rPr>
              <a:t> - </a:t>
            </a:r>
            <a:r>
              <a:rPr lang="it-IT" sz="2000" b="1" dirty="0" err="1">
                <a:solidFill>
                  <a:srgbClr val="800000"/>
                </a:solidFill>
                <a:latin typeface="Arial" pitchFamily="34" charset="0"/>
                <a:ea typeface="ＭＳ Ｐゴシック" charset="-128"/>
                <a:cs typeface="Arial" pitchFamily="34" charset="0"/>
              </a:rPr>
              <a:t>Summary</a:t>
            </a:r>
            <a:endParaRPr lang="it-IT" sz="2000" b="1" dirty="0">
              <a:solidFill>
                <a:srgbClr val="800000"/>
              </a:solidFill>
              <a:latin typeface="Arial" pitchFamily="34" charset="0"/>
              <a:ea typeface="ＭＳ Ｐゴシック" charset="-128"/>
              <a:cs typeface="Arial" pitchFamily="34" charset="0"/>
            </a:endParaRPr>
          </a:p>
        </p:txBody>
      </p:sp>
      <p:sp>
        <p:nvSpPr>
          <p:cNvPr id="8" name="Segnaposto contenuto 3">
            <a:extLst>
              <a:ext uri="{FF2B5EF4-FFF2-40B4-BE49-F238E27FC236}">
                <a16:creationId xmlns:a16="http://schemas.microsoft.com/office/drawing/2014/main" id="{51D6E6A6-92AE-4D32-A3E2-C6C4F554204C}"/>
              </a:ext>
            </a:extLst>
          </p:cNvPr>
          <p:cNvSpPr txBox="1">
            <a:spLocks/>
          </p:cNvSpPr>
          <p:nvPr/>
        </p:nvSpPr>
        <p:spPr bwMode="auto">
          <a:xfrm>
            <a:off x="457200" y="1412776"/>
            <a:ext cx="8229600" cy="26642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n-US" sz="2000" dirty="0">
                <a:solidFill>
                  <a:srgbClr val="5F5F5F"/>
                </a:solidFill>
              </a:rPr>
              <a:t>Fonti:</a:t>
            </a:r>
          </a:p>
          <a:p>
            <a:pPr marL="0" indent="0" algn="just">
              <a:buFont typeface="Arial" charset="0"/>
              <a:buNone/>
            </a:pPr>
            <a:r>
              <a:rPr lang="en-US" sz="2000" dirty="0">
                <a:solidFill>
                  <a:srgbClr val="5F5F5F"/>
                </a:solidFill>
              </a:rPr>
              <a:t>	https://italiancoders.it/introduzione-a-rest/</a:t>
            </a:r>
          </a:p>
          <a:p>
            <a:pPr marL="457200" lvl="1" indent="0">
              <a:buNone/>
            </a:pPr>
            <a:r>
              <a:rPr lang="it-IT" sz="2000" dirty="0">
                <a:hlinkClick r:id="rId2"/>
              </a:rPr>
              <a:t>https://restfulapi.net/</a:t>
            </a:r>
            <a:endParaRPr lang="it-IT" sz="2000" dirty="0"/>
          </a:p>
          <a:p>
            <a:pPr marL="457200" lvl="1" indent="0">
              <a:buNone/>
            </a:pPr>
            <a:r>
              <a:rPr lang="it-IT" sz="2000" dirty="0">
                <a:hlinkClick r:id="rId3"/>
              </a:rPr>
              <a:t>https://octoperf.com/blog/2018/03/26/soap-vs-rest/#soap</a:t>
            </a:r>
            <a:endParaRPr lang="it-IT" sz="2000" dirty="0"/>
          </a:p>
          <a:p>
            <a:pPr marL="457200" lvl="1" indent="0">
              <a:buNone/>
            </a:pPr>
            <a:r>
              <a:rPr lang="it-IT" sz="2000" dirty="0">
                <a:hlinkClick r:id="rId4"/>
              </a:rPr>
              <a:t>https://springdoc.org/#properties</a:t>
            </a:r>
            <a:endParaRPr lang="it-IT" sz="2000" dirty="0"/>
          </a:p>
          <a:p>
            <a:pPr marL="457200" lvl="1" indent="0">
              <a:buNone/>
            </a:pPr>
            <a:r>
              <a:rPr lang="it-IT" sz="2000" dirty="0">
                <a:hlinkClick r:id="rId5"/>
              </a:rPr>
              <a:t>https://www.baeldung.com/spring-rest-openapi-documentation</a:t>
            </a:r>
            <a:endParaRPr lang="it-IT" sz="2000" dirty="0"/>
          </a:p>
          <a:p>
            <a:pPr marL="457200" lvl="1" indent="0">
              <a:buNone/>
            </a:pPr>
            <a:r>
              <a:rPr lang="it-IT" sz="2000" dirty="0">
                <a:hlinkClick r:id="rId6"/>
              </a:rPr>
              <a:t>https://swagger.io/blog/api-strategy/difference-between-swagger-and-openapi/</a:t>
            </a:r>
            <a:endParaRPr lang="it-IT" sz="2000" dirty="0"/>
          </a:p>
          <a:p>
            <a:pPr marL="0" indent="0" algn="just">
              <a:buFont typeface="Arial" charset="0"/>
              <a:buNone/>
            </a:pPr>
            <a:endParaRPr lang="en-US" sz="2000" dirty="0">
              <a:solidFill>
                <a:srgbClr val="5F5F5F"/>
              </a:solidFill>
            </a:endParaRPr>
          </a:p>
        </p:txBody>
      </p:sp>
      <p:pic>
        <p:nvPicPr>
          <p:cNvPr id="409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2434AA0-3AD5-4CC3-A157-EB2AB5A3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872" y="4065600"/>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STful Java with JAX-RS 2.0: Amazon.it: Bill Burke: Libri in altre lingue">
            <a:extLst>
              <a:ext uri="{FF2B5EF4-FFF2-40B4-BE49-F238E27FC236}">
                <a16:creationId xmlns:a16="http://schemas.microsoft.com/office/drawing/2014/main" id="{1F7BD0E7-8604-4562-9984-C9F798F894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4037033"/>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264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sp>
        <p:nvSpPr>
          <p:cNvPr id="4" name="Segnaposto contenuto 3">
            <a:extLst>
              <a:ext uri="{FF2B5EF4-FFF2-40B4-BE49-F238E27FC236}">
                <a16:creationId xmlns:a16="http://schemas.microsoft.com/office/drawing/2014/main" id="{271AC31A-ECA1-4ACB-9387-D5A544D6F768}"/>
              </a:ext>
            </a:extLst>
          </p:cNvPr>
          <p:cNvSpPr>
            <a:spLocks noGrp="1"/>
          </p:cNvSpPr>
          <p:nvPr>
            <p:ph idx="1"/>
          </p:nvPr>
        </p:nvSpPr>
        <p:spPr>
          <a:xfrm>
            <a:off x="179512" y="1166018"/>
            <a:ext cx="8784976" cy="5215310"/>
          </a:xfrm>
        </p:spPr>
        <p:txBody>
          <a:bodyPr/>
          <a:lstStyle/>
          <a:p>
            <a:pPr marL="0" indent="0">
              <a:buNone/>
            </a:pPr>
            <a:r>
              <a:rPr lang="en-US" sz="2000" dirty="0">
                <a:solidFill>
                  <a:srgbClr val="5F5F5F"/>
                </a:solidFill>
              </a:rPr>
              <a:t>Web services</a:t>
            </a:r>
            <a:endParaRPr lang="en-US" sz="2000" dirty="0">
              <a:solidFill>
                <a:srgbClr val="5F5F5F"/>
              </a:solidFill>
              <a:hlinkClick r:id="rId3">
                <a:extLst>
                  <a:ext uri="{A12FA001-AC4F-418D-AE19-62706E023703}">
                    <ahyp:hlinkClr xmlns:ahyp="http://schemas.microsoft.com/office/drawing/2018/hyperlinkcolor" val="tx"/>
                  </a:ext>
                </a:extLst>
              </a:hlinkClick>
            </a:endParaRP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https://www.html.it/guide/guida-web-service/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https://www.html.it/pag/19595/introduzione-ai-web-service/</a:t>
            </a:r>
          </a:p>
          <a:p>
            <a:pPr marL="228600" indent="-171450" algn="just"/>
            <a:r>
              <a:rPr lang="en-US" sz="1200" dirty="0">
                <a:solidFill>
                  <a:srgbClr val="5F5F5F"/>
                </a:solidFill>
                <a:hlinkClick r:id="rId3">
                  <a:extLst>
                    <a:ext uri="{A12FA001-AC4F-418D-AE19-62706E023703}">
                      <ahyp:hlinkClr xmlns:ahyp="http://schemas.microsoft.com/office/drawing/2018/hyperlinkcolor" val="tx"/>
                    </a:ext>
                  </a:extLst>
                </a:hlinkClick>
              </a:rPr>
              <a:t>https://www.baeldung.com/jax-ws</a:t>
            </a:r>
            <a:endParaRPr lang="en-US" sz="1200" dirty="0">
              <a:solidFill>
                <a:srgbClr val="5F5F5F"/>
              </a:solidFill>
            </a:endParaRPr>
          </a:p>
          <a:p>
            <a:pPr marL="228600" indent="-171450" algn="just"/>
            <a:r>
              <a:rPr lang="en-US" sz="1200" dirty="0">
                <a:solidFill>
                  <a:srgbClr val="5F5F5F"/>
                </a:solidFill>
                <a:hlinkClick r:id="rId4">
                  <a:extLst>
                    <a:ext uri="{A12FA001-AC4F-418D-AE19-62706E023703}">
                      <ahyp:hlinkClr xmlns:ahyp="http://schemas.microsoft.com/office/drawing/2018/hyperlinkcolor" val="tx"/>
                    </a:ext>
                  </a:extLst>
                </a:hlinkClick>
              </a:rPr>
              <a:t>https://www.tutorialspoint.com/webservices/web_services_summary.htm</a:t>
            </a:r>
            <a:endParaRPr lang="en-US" sz="1200" dirty="0">
              <a:solidFill>
                <a:srgbClr val="5F5F5F"/>
              </a:solidFill>
            </a:endParaRPr>
          </a:p>
          <a:p>
            <a:pPr marL="228600" indent="-171450" algn="just"/>
            <a:r>
              <a:rPr lang="en-US" sz="1200" dirty="0">
                <a:solidFill>
                  <a:srgbClr val="5F5F5F"/>
                </a:solidFill>
                <a:hlinkClick r:id="rId5">
                  <a:extLst>
                    <a:ext uri="{A12FA001-AC4F-418D-AE19-62706E023703}">
                      <ahyp:hlinkClr xmlns:ahyp="http://schemas.microsoft.com/office/drawing/2018/hyperlinkcolor" val="tx"/>
                    </a:ext>
                  </a:extLst>
                </a:hlinkClick>
              </a:rPr>
              <a:t>https://www.html.it/pag/16466/sicurezza-web-server/</a:t>
            </a:r>
            <a:endParaRPr lang="en-US" sz="1200" dirty="0">
              <a:solidFill>
                <a:srgbClr val="5F5F5F"/>
              </a:solidFill>
            </a:endParaRPr>
          </a:p>
          <a:p>
            <a:pPr marL="228600" indent="-171450" algn="just"/>
            <a:r>
              <a:rPr lang="en-US" sz="1200" dirty="0">
                <a:solidFill>
                  <a:srgbClr val="5F5F5F"/>
                </a:solidFill>
              </a:rPr>
              <a:t>http://www.dneonline.com/calculator.asmx</a:t>
            </a:r>
          </a:p>
          <a:p>
            <a:pPr marL="228600" indent="-171450" algn="just"/>
            <a:r>
              <a:rPr lang="en-US" sz="1200" dirty="0">
                <a:solidFill>
                  <a:srgbClr val="5F5F5F"/>
                </a:solidFill>
              </a:rPr>
              <a:t>https://www.baeldung.com/java-soap-web-service</a:t>
            </a:r>
            <a:endParaRPr lang="en-US" sz="1200" dirty="0"/>
          </a:p>
          <a:p>
            <a:pPr marL="0" indent="0">
              <a:buNone/>
            </a:pPr>
            <a:r>
              <a:rPr lang="en-US" sz="2000" dirty="0">
                <a:solidFill>
                  <a:srgbClr val="5F5F5F"/>
                </a:solidFill>
              </a:rPr>
              <a:t>Rest services</a:t>
            </a:r>
          </a:p>
          <a:p>
            <a:pPr marL="228600" indent="-171450" algn="just"/>
            <a:r>
              <a:rPr lang="it-IT" sz="1100" dirty="0">
                <a:solidFill>
                  <a:srgbClr val="5F5F5F"/>
                </a:solidFill>
                <a:hlinkClick r:id="rId6">
                  <a:extLst>
                    <a:ext uri="{A12FA001-AC4F-418D-AE19-62706E023703}">
                      <ahyp:hlinkClr xmlns:ahyp="http://schemas.microsoft.com/office/drawing/2018/hyperlinkcolor" val="tx"/>
                    </a:ext>
                  </a:extLst>
                </a:hlinkClick>
              </a:rPr>
              <a:t>https://spring.io/guides/tutorials/rest/</a:t>
            </a:r>
            <a:endParaRPr lang="it-IT" sz="1100" dirty="0">
              <a:solidFill>
                <a:srgbClr val="5F5F5F"/>
              </a:solidFill>
            </a:endParaRPr>
          </a:p>
          <a:p>
            <a:pPr marL="228600" indent="-171450" algn="just"/>
            <a:r>
              <a:rPr lang="en-US" sz="1100" dirty="0">
                <a:solidFill>
                  <a:srgbClr val="5F5F5F"/>
                </a:solidFill>
              </a:rPr>
              <a:t>https://italiancoders.it/introduzione-a-rest/</a:t>
            </a:r>
            <a:endParaRPr lang="it-IT" sz="1100" dirty="0">
              <a:solidFill>
                <a:srgbClr val="5F5F5F"/>
              </a:solidFill>
            </a:endParaRPr>
          </a:p>
          <a:p>
            <a:pPr marL="228600" indent="-171450" algn="just"/>
            <a:r>
              <a:rPr lang="it-IT" sz="1100" dirty="0">
                <a:solidFill>
                  <a:srgbClr val="5F5F5F"/>
                </a:solidFill>
                <a:hlinkClick r:id="rId7">
                  <a:extLst>
                    <a:ext uri="{A12FA001-AC4F-418D-AE19-62706E023703}">
                      <ahyp:hlinkClr xmlns:ahyp="http://schemas.microsoft.com/office/drawing/2018/hyperlinkcolor" val="tx"/>
                    </a:ext>
                  </a:extLst>
                </a:hlinkClick>
              </a:rPr>
              <a:t>https://developer.okta.com/blog/2017/08/09/jax-rs-vs-spring-rest-endpoints</a:t>
            </a:r>
            <a:endParaRPr lang="it-IT" sz="1100" dirty="0">
              <a:solidFill>
                <a:srgbClr val="5F5F5F"/>
              </a:solidFill>
            </a:endParaRPr>
          </a:p>
          <a:p>
            <a:pPr marL="228600" indent="-171450" algn="just"/>
            <a:r>
              <a:rPr lang="it-IT" sz="1100" dirty="0">
                <a:solidFill>
                  <a:srgbClr val="5F5F5F"/>
                </a:solidFill>
                <a:hlinkClick r:id="rId8">
                  <a:extLst>
                    <a:ext uri="{A12FA001-AC4F-418D-AE19-62706E023703}">
                      <ahyp:hlinkClr xmlns:ahyp="http://schemas.microsoft.com/office/drawing/2018/hyperlinkcolor" val="tx"/>
                    </a:ext>
                  </a:extLst>
                </a:hlinkClick>
              </a:rPr>
              <a:t>OPENAPI https://www.openapis.org/blog/2017/07/26/the-oai-announces-the-openapi-specification-3-0-0</a:t>
            </a:r>
            <a:endParaRPr lang="it-IT" sz="1100" dirty="0">
              <a:solidFill>
                <a:srgbClr val="5F5F5F"/>
              </a:solidFill>
            </a:endParaRPr>
          </a:p>
          <a:p>
            <a:pPr marL="228600" indent="-171450" algn="just"/>
            <a:r>
              <a:rPr lang="it-IT" sz="1100" dirty="0">
                <a:solidFill>
                  <a:srgbClr val="5F5F5F"/>
                </a:solidFill>
              </a:rPr>
              <a:t>OPENAPI </a:t>
            </a:r>
            <a:r>
              <a:rPr lang="it-IT" sz="1100" dirty="0" err="1">
                <a:solidFill>
                  <a:srgbClr val="5F5F5F"/>
                </a:solidFill>
              </a:rPr>
              <a:t>integration</a:t>
            </a:r>
            <a:r>
              <a:rPr lang="it-IT" sz="1100" dirty="0">
                <a:solidFill>
                  <a:srgbClr val="5F5F5F"/>
                </a:solidFill>
              </a:rPr>
              <a:t> https://www.baeldung.com/spring-rest-openapi-documentation</a:t>
            </a:r>
          </a:p>
          <a:p>
            <a:pPr marL="228600" indent="-171450" algn="just"/>
            <a:r>
              <a:rPr lang="it-IT" sz="1100" dirty="0">
                <a:solidFill>
                  <a:srgbClr val="5F5F5F"/>
                </a:solidFill>
              </a:rPr>
              <a:t>SWAGGER https://swagger.io/blog/api-strategy/difference-between-swagger-and-openapi/</a:t>
            </a:r>
            <a:endParaRPr lang="it-IT" sz="1100" dirty="0"/>
          </a:p>
          <a:p>
            <a:pPr marL="228600" indent="-171450" algn="just"/>
            <a:r>
              <a:rPr lang="it-IT" sz="1100" dirty="0" err="1">
                <a:solidFill>
                  <a:srgbClr val="5F5F5F"/>
                </a:solidFill>
              </a:rPr>
              <a:t>RESTEasy</a:t>
            </a:r>
            <a:r>
              <a:rPr lang="it-IT" sz="1100" dirty="0">
                <a:solidFill>
                  <a:srgbClr val="5F5F5F"/>
                </a:solidFill>
              </a:rPr>
              <a:t> Client API (https://www.baeldung.com/resteasy-client-tutorial)</a:t>
            </a:r>
          </a:p>
          <a:p>
            <a:pPr marL="228600" indent="-171450" algn="just"/>
            <a:r>
              <a:rPr lang="it-IT" sz="1100" dirty="0">
                <a:solidFill>
                  <a:srgbClr val="5F5F5F"/>
                </a:solidFill>
              </a:rPr>
              <a:t>Spring 5 </a:t>
            </a:r>
            <a:r>
              <a:rPr lang="it-IT" sz="1100" dirty="0" err="1">
                <a:solidFill>
                  <a:srgbClr val="5F5F5F"/>
                </a:solidFill>
              </a:rPr>
              <a:t>WebClient</a:t>
            </a:r>
            <a:r>
              <a:rPr lang="it-IT" sz="1100" dirty="0">
                <a:solidFill>
                  <a:srgbClr val="5F5F5F"/>
                </a:solidFill>
              </a:rPr>
              <a:t> (</a:t>
            </a:r>
            <a:r>
              <a:rPr lang="it-IT" sz="1100" dirty="0">
                <a:solidFill>
                  <a:srgbClr val="5F5F5F"/>
                </a:solidFill>
                <a:hlinkClick r:id="rId9"/>
              </a:rPr>
              <a:t>https://www.baeldung.com/spring-5-webclient</a:t>
            </a:r>
            <a:r>
              <a:rPr lang="it-IT" sz="1100" dirty="0">
                <a:solidFill>
                  <a:srgbClr val="5F5F5F"/>
                </a:solidFill>
              </a:rPr>
              <a:t>)</a:t>
            </a:r>
          </a:p>
          <a:p>
            <a:pPr marL="228600" indent="-171450" algn="just"/>
            <a:r>
              <a:rPr lang="it-IT" sz="1100" dirty="0">
                <a:solidFill>
                  <a:srgbClr val="5F5F5F"/>
                </a:solidFill>
              </a:rPr>
              <a:t>Spring </a:t>
            </a:r>
            <a:r>
              <a:rPr lang="it-IT" sz="1100" dirty="0" err="1">
                <a:solidFill>
                  <a:srgbClr val="5F5F5F"/>
                </a:solidFill>
              </a:rPr>
              <a:t>RestTemplate</a:t>
            </a:r>
            <a:r>
              <a:rPr lang="it-IT" sz="1100" dirty="0">
                <a:solidFill>
                  <a:srgbClr val="5F5F5F"/>
                </a:solidFill>
              </a:rPr>
              <a:t> (</a:t>
            </a:r>
            <a:r>
              <a:rPr lang="it-IT" sz="1100" dirty="0">
                <a:solidFill>
                  <a:srgbClr val="5F5F5F"/>
                </a:solidFill>
                <a:hlinkClick r:id="rId10"/>
              </a:rPr>
              <a:t>https://www.baeldung.com/rest-template</a:t>
            </a:r>
            <a:r>
              <a:rPr lang="it-IT" sz="1100" dirty="0">
                <a:solidFill>
                  <a:srgbClr val="5F5F5F"/>
                </a:solidFill>
              </a:rPr>
              <a:t>)</a:t>
            </a:r>
          </a:p>
          <a:p>
            <a:pPr marL="228600" indent="-171450" algn="just"/>
            <a:r>
              <a:rPr lang="it-IT" sz="1100" dirty="0">
                <a:solidFill>
                  <a:srgbClr val="5F5F5F"/>
                </a:solidFill>
              </a:rPr>
              <a:t>Java 11 (</a:t>
            </a:r>
            <a:r>
              <a:rPr lang="it-IT" sz="1100" dirty="0">
                <a:solidFill>
                  <a:srgbClr val="5F5F5F"/>
                </a:solidFill>
                <a:hlinkClick r:id="rId11"/>
              </a:rPr>
              <a:t>https://checksound.gitbook.io/corsojava/esempio-client-rest</a:t>
            </a:r>
            <a:r>
              <a:rPr lang="it-IT" sz="1100" dirty="0">
                <a:solidFill>
                  <a:srgbClr val="5F5F5F"/>
                </a:solidFill>
              </a:rPr>
              <a:t>)</a:t>
            </a:r>
          </a:p>
          <a:p>
            <a:pPr marL="228600" indent="-171450" algn="just"/>
            <a:r>
              <a:rPr lang="it-IT" sz="1100" dirty="0">
                <a:solidFill>
                  <a:srgbClr val="5F5F5F"/>
                </a:solidFill>
              </a:rPr>
              <a:t>JWT </a:t>
            </a:r>
            <a:r>
              <a:rPr lang="it-IT" sz="1100" dirty="0">
                <a:solidFill>
                  <a:srgbClr val="5F5F5F"/>
                </a:solidFill>
                <a:hlinkClick r:id="rId12"/>
              </a:rPr>
              <a:t>https://www.ninjadevcorner.com/2018/09/stateless-authentication-jwt-secure-spring-boot-rest-api.html</a:t>
            </a:r>
            <a:endParaRPr lang="it-IT" sz="1100" dirty="0">
              <a:solidFill>
                <a:srgbClr val="5F5F5F"/>
              </a:solidFill>
            </a:endParaRPr>
          </a:p>
          <a:p>
            <a:pPr marL="228600" indent="-171450" algn="just"/>
            <a:r>
              <a:rPr lang="it-IT" sz="1100" dirty="0">
                <a:solidFill>
                  <a:srgbClr val="5F5F5F"/>
                </a:solidFill>
              </a:rPr>
              <a:t>REST </a:t>
            </a:r>
            <a:r>
              <a:rPr lang="it-IT" sz="1100" dirty="0" err="1">
                <a:solidFill>
                  <a:srgbClr val="5F5F5F"/>
                </a:solidFill>
              </a:rPr>
              <a:t>principles</a:t>
            </a:r>
            <a:r>
              <a:rPr lang="it-IT" sz="1100" dirty="0">
                <a:solidFill>
                  <a:srgbClr val="5F5F5F"/>
                </a:solidFill>
              </a:rPr>
              <a:t> https://restfulapi.net/</a:t>
            </a:r>
          </a:p>
          <a:p>
            <a:pPr marL="228600" indent="-171450" algn="just"/>
            <a:r>
              <a:rPr lang="it-IT" sz="1100" dirty="0">
                <a:solidFill>
                  <a:srgbClr val="5F5F5F"/>
                </a:solidFill>
              </a:rPr>
              <a:t>REST vs SOAP </a:t>
            </a:r>
            <a:r>
              <a:rPr lang="it-IT" sz="1100" dirty="0">
                <a:solidFill>
                  <a:srgbClr val="5F5F5F"/>
                </a:solidFill>
                <a:hlinkClick r:id="rId13"/>
              </a:rPr>
              <a:t>https://octoperf.com/blog/2018/03/26/soap-vs-rest/#soap</a:t>
            </a:r>
            <a:endParaRPr lang="it-IT" sz="1100" dirty="0">
              <a:solidFill>
                <a:srgbClr val="5F5F5F"/>
              </a:solidFill>
            </a:endParaRPr>
          </a:p>
          <a:p>
            <a:pPr marL="228600" indent="-171450" algn="just"/>
            <a:r>
              <a:rPr lang="it-IT" sz="1100" dirty="0">
                <a:solidFill>
                  <a:srgbClr val="5F5F5F"/>
                </a:solidFill>
              </a:rPr>
              <a:t>REST VS SOAP https://www.html.it/pag/19612/differenze-tra-web-service-rest-e-soap/</a:t>
            </a:r>
          </a:p>
          <a:p>
            <a:pPr marL="228600" indent="-171450" algn="just"/>
            <a:r>
              <a:rPr lang="en-US" sz="1100" dirty="0">
                <a:solidFill>
                  <a:srgbClr val="5F5F5F"/>
                </a:solidFill>
              </a:rPr>
              <a:t>HATEOAS https://www.baeldung.com/spring-hateoas-tutorial</a:t>
            </a:r>
            <a:endParaRPr lang="it-IT" sz="1100" dirty="0"/>
          </a:p>
        </p:txBody>
      </p:sp>
    </p:spTree>
    <p:extLst>
      <p:ext uri="{BB962C8B-B14F-4D97-AF65-F5344CB8AC3E}">
        <p14:creationId xmlns:p14="http://schemas.microsoft.com/office/powerpoint/2010/main" val="3423838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81588"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it-IT" sz="2000" b="1" dirty="0">
                <a:solidFill>
                  <a:srgbClr val="800000"/>
                </a:solidFill>
                <a:latin typeface="Arial" pitchFamily="34" charset="0"/>
                <a:cs typeface="Arial" pitchFamily="34" charset="0"/>
              </a:rPr>
              <a:t>USEFUL LINKS</a:t>
            </a:r>
          </a:p>
        </p:txBody>
      </p:sp>
      <p:pic>
        <p:nvPicPr>
          <p:cNvPr id="7" name="Immagine 6">
            <a:extLst>
              <a:ext uri="{FF2B5EF4-FFF2-40B4-BE49-F238E27FC236}">
                <a16:creationId xmlns:a16="http://schemas.microsoft.com/office/drawing/2014/main" id="{5ED901F1-3872-49AD-ABE1-950F011E76DB}"/>
              </a:ext>
            </a:extLst>
          </p:cNvPr>
          <p:cNvPicPr>
            <a:picLocks noChangeAspect="1"/>
          </p:cNvPicPr>
          <p:nvPr/>
        </p:nvPicPr>
        <p:blipFill>
          <a:blip r:embed="rId2"/>
          <a:stretch>
            <a:fillRect/>
          </a:stretch>
        </p:blipFill>
        <p:spPr>
          <a:xfrm>
            <a:off x="1115616" y="1484784"/>
            <a:ext cx="6716062" cy="2314898"/>
          </a:xfrm>
          <a:prstGeom prst="rect">
            <a:avLst/>
          </a:prstGeom>
        </p:spPr>
      </p:pic>
      <p:pic>
        <p:nvPicPr>
          <p:cNvPr id="8" name="Picture 2" descr="Hands-On RESTful API Design Patterns and Best Practices: Design, develop,  and deploy highly adaptable, scalable, and secure RESTful web APIs:  Amazon.it: Subramanian, Harihara, Raj, Pethuru: Libri in altre lingue">
            <a:extLst>
              <a:ext uri="{FF2B5EF4-FFF2-40B4-BE49-F238E27FC236}">
                <a16:creationId xmlns:a16="http://schemas.microsoft.com/office/drawing/2014/main" id="{A30082AA-988C-4B50-80FB-C8A7731B8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933056"/>
            <a:ext cx="1938955" cy="23864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STful Java with JAX-RS 2.0: Amazon.it: Bill Burke: Libri in altre lingue">
            <a:extLst>
              <a:ext uri="{FF2B5EF4-FFF2-40B4-BE49-F238E27FC236}">
                <a16:creationId xmlns:a16="http://schemas.microsoft.com/office/drawing/2014/main" id="{1A4B5923-A4FB-4813-AB9E-576DC4F93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1345" y="3944461"/>
            <a:ext cx="1778122" cy="232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81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7848872" cy="3539430"/>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Requisiti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it-IT" altLang="it-IT" sz="2400" b="1" i="0" u="none" strike="noStrike" cap="none" normalizeH="0" baseline="0" dirty="0">
                <a:ln>
                  <a:noFill/>
                </a:ln>
                <a:solidFill>
                  <a:srgbClr val="000000"/>
                </a:solidFill>
                <a:effectLst/>
                <a:latin typeface="+mj-lt"/>
              </a:rPr>
              <a:t>URI</a:t>
            </a:r>
            <a:r>
              <a:rPr kumimoji="0" lang="it-IT" altLang="it-IT" sz="2400" b="0" i="0" u="none" strike="noStrike" cap="none" normalizeH="0" baseline="0" dirty="0">
                <a:ln>
                  <a:noFill/>
                </a:ln>
                <a:solidFill>
                  <a:srgbClr val="000000"/>
                </a:solidFill>
                <a:effectLst/>
                <a:latin typeface="+mj-lt"/>
              </a:rPr>
              <a:t> – meccanismo per individuare risorse in una rete</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it-IT" altLang="it-IT" sz="2400" b="1" i="0" u="none" strike="noStrike" cap="none" normalizeH="0" baseline="0" dirty="0">
                <a:ln>
                  <a:noFill/>
                </a:ln>
                <a:solidFill>
                  <a:srgbClr val="000000"/>
                </a:solidFill>
                <a:effectLst/>
                <a:latin typeface="+mj-lt"/>
              </a:rPr>
              <a:t>HTTP</a:t>
            </a:r>
            <a:r>
              <a:rPr kumimoji="0" lang="it-IT" altLang="it-IT" sz="2400" b="0" i="0" u="none" strike="noStrike" cap="none" normalizeH="0" baseline="0" dirty="0">
                <a:ln>
                  <a:noFill/>
                </a:ln>
                <a:solidFill>
                  <a:srgbClr val="000000"/>
                </a:solidFill>
                <a:effectLst/>
                <a:latin typeface="+mj-lt"/>
              </a:rPr>
              <a:t> – protocollo semplice e leggero per richiedere una risorsa ad una macchina</a:t>
            </a:r>
          </a:p>
          <a:p>
            <a:pPr marL="0" marR="0" lvl="0" indent="0" algn="l" defTabSz="914400" rtl="0" eaLnBrk="0" fontAlgn="base" latinLnBrk="0" hangingPunct="0">
              <a:lnSpc>
                <a:spcPct val="100000"/>
              </a:lnSpc>
              <a:spcBef>
                <a:spcPct val="0"/>
              </a:spcBef>
              <a:spcAft>
                <a:spcPct val="0"/>
              </a:spcAft>
              <a:buClrTx/>
              <a:buSzTx/>
              <a:tabLst/>
            </a:pPr>
            <a:endParaRPr kumimoji="0" lang="it-IT" altLang="it-IT" sz="2400" b="0" i="0" u="none" strike="noStrike" cap="none" normalizeH="0" baseline="0" dirty="0">
              <a:ln>
                <a:noFill/>
              </a:ln>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it-IT" altLang="it-IT" sz="2400" b="1" i="0" u="none" strike="noStrike" cap="none" normalizeH="0" baseline="0" dirty="0">
                <a:ln>
                  <a:noFill/>
                </a:ln>
                <a:solidFill>
                  <a:srgbClr val="000000"/>
                </a:solidFill>
                <a:effectLst/>
                <a:latin typeface="+mj-lt"/>
              </a:rPr>
              <a:t>HTML/XML/JSON</a:t>
            </a:r>
            <a:r>
              <a:rPr kumimoji="0" lang="it-IT" altLang="it-IT" sz="2400" b="0" i="0" u="none" strike="noStrike" cap="none" normalizeH="0" baseline="0" dirty="0">
                <a:ln>
                  <a:noFill/>
                </a:ln>
                <a:solidFill>
                  <a:srgbClr val="000000"/>
                </a:solidFill>
                <a:effectLst/>
                <a:latin typeface="+mj-lt"/>
              </a:rPr>
              <a:t> – linguaggio per la rappresentazione dei contenuti</a:t>
            </a:r>
            <a:endParaRPr kumimoji="0" lang="it-IT" altLang="it-IT" sz="2800" b="0" i="0" u="none" strike="noStrike" cap="none" normalizeH="0" baseline="0" dirty="0">
              <a:ln>
                <a:noFill/>
              </a:ln>
              <a:solidFill>
                <a:srgbClr val="000000"/>
              </a:solidFill>
              <a:effectLst/>
              <a:latin typeface="+mj-lt"/>
            </a:endParaRPr>
          </a:p>
        </p:txBody>
      </p:sp>
    </p:spTree>
    <p:extLst>
      <p:ext uri="{BB962C8B-B14F-4D97-AF65-F5344CB8AC3E}">
        <p14:creationId xmlns:p14="http://schemas.microsoft.com/office/powerpoint/2010/main" val="4172282912"/>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692696"/>
            <a:ext cx="8640960" cy="5016758"/>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Caratteristiche dei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contenuti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Auto-</a:t>
            </a:r>
            <a:r>
              <a:rPr lang="en-US" sz="4000" dirty="0" err="1">
                <a:latin typeface="+mj-lt"/>
                <a:ea typeface="Inconsolata" pitchFamily="1" charset="0"/>
              </a:rPr>
              <a:t>descrittivi</a:t>
            </a:r>
            <a:endParaRPr lang="en-US" sz="4000" dirty="0">
              <a:latin typeface="+mj-lt"/>
              <a:ea typeface="Inconsolata" pitchFamily="1" charset="0"/>
            </a:endParaRPr>
          </a:p>
          <a:p>
            <a:pPr marL="342900" indent="-342900">
              <a:buFont typeface="Arial" panose="020B0604020202020204" pitchFamily="34" charset="0"/>
              <a:buChar char="•"/>
            </a:pPr>
            <a:r>
              <a:rPr lang="en-US" sz="4000" dirty="0">
                <a:latin typeface="+mj-lt"/>
                <a:ea typeface="Inconsolata" pitchFamily="1" charset="0"/>
              </a:rPr>
              <a:t>Loosely coupled (</a:t>
            </a:r>
            <a:r>
              <a:rPr lang="en-US" sz="4000" dirty="0" err="1">
                <a:latin typeface="+mj-lt"/>
                <a:ea typeface="Inconsolata" pitchFamily="1" charset="0"/>
              </a:rPr>
              <a:t>dipende</a:t>
            </a:r>
            <a:r>
              <a:rPr lang="en-US" sz="4000" dirty="0">
                <a:latin typeface="+mj-lt"/>
                <a:ea typeface="Inconsolata" pitchFamily="1" charset="0"/>
              </a:rPr>
              <a:t> da chi li </a:t>
            </a:r>
            <a:r>
              <a:rPr lang="en-US" sz="4000" dirty="0" err="1">
                <a:latin typeface="+mj-lt"/>
                <a:ea typeface="Inconsolata" pitchFamily="1" charset="0"/>
              </a:rPr>
              <a:t>progetta</a:t>
            </a:r>
            <a:r>
              <a:rPr lang="en-US" sz="4000" dirty="0">
                <a:latin typeface="+mj-lt"/>
                <a:ea typeface="Inconsolata" pitchFamily="1" charset="0"/>
              </a:rPr>
              <a:t>): </a:t>
            </a:r>
            <a:r>
              <a:rPr lang="en-US" sz="4000" dirty="0" err="1">
                <a:latin typeface="+mj-lt"/>
                <a:ea typeface="Inconsolata" pitchFamily="1" charset="0"/>
              </a:rPr>
              <a:t>separazione</a:t>
            </a:r>
            <a:r>
              <a:rPr lang="en-US" sz="4000" dirty="0">
                <a:latin typeface="+mj-lt"/>
                <a:ea typeface="Inconsolata" pitchFamily="1" charset="0"/>
              </a:rPr>
              <a:t> </a:t>
            </a:r>
            <a:r>
              <a:rPr lang="en-US" sz="4000" dirty="0" err="1">
                <a:latin typeface="+mj-lt"/>
                <a:ea typeface="Inconsolata" pitchFamily="1" charset="0"/>
              </a:rPr>
              <a:t>tra</a:t>
            </a:r>
            <a:r>
              <a:rPr lang="en-US" sz="4000" dirty="0">
                <a:latin typeface="+mj-lt"/>
                <a:ea typeface="Inconsolata" pitchFamily="1" charset="0"/>
              </a:rPr>
              <a:t> </a:t>
            </a:r>
            <a:r>
              <a:rPr lang="en-US" sz="4000" dirty="0" err="1">
                <a:latin typeface="+mj-lt"/>
                <a:ea typeface="Inconsolata" pitchFamily="1" charset="0"/>
              </a:rPr>
              <a:t>interfaccia</a:t>
            </a:r>
            <a:r>
              <a:rPr lang="en-US" sz="4000" dirty="0">
                <a:latin typeface="+mj-lt"/>
                <a:ea typeface="Inconsolata" pitchFamily="1" charset="0"/>
              </a:rPr>
              <a:t> e </a:t>
            </a:r>
            <a:r>
              <a:rPr lang="en-US" sz="4000" dirty="0" err="1">
                <a:latin typeface="+mj-lt"/>
                <a:ea typeface="Inconsolata" pitchFamily="1" charset="0"/>
              </a:rPr>
              <a:t>implementazione</a:t>
            </a:r>
            <a:r>
              <a:rPr lang="en-US" sz="4000" dirty="0">
                <a:latin typeface="+mj-lt"/>
                <a:ea typeface="Inconsolata" pitchFamily="1" charset="0"/>
              </a:rPr>
              <a:t> </a:t>
            </a:r>
          </a:p>
          <a:p>
            <a:pPr marL="342900" indent="-342900">
              <a:buFont typeface="Arial" panose="020B0604020202020204" pitchFamily="34" charset="0"/>
              <a:buChar char="•"/>
            </a:pPr>
            <a:r>
              <a:rPr lang="en-US" sz="4000" dirty="0" err="1">
                <a:latin typeface="+mj-lt"/>
                <a:ea typeface="Inconsolata" pitchFamily="1" charset="0"/>
              </a:rPr>
              <a:t>Sincroni</a:t>
            </a:r>
            <a:r>
              <a:rPr lang="en-US" sz="4000" dirty="0">
                <a:latin typeface="+mj-lt"/>
                <a:ea typeface="Inconsolata" pitchFamily="1" charset="0"/>
              </a:rPr>
              <a:t> o </a:t>
            </a:r>
            <a:r>
              <a:rPr lang="en-US" sz="4000" dirty="0" err="1">
                <a:latin typeface="+mj-lt"/>
                <a:ea typeface="Inconsolata" pitchFamily="1" charset="0"/>
              </a:rPr>
              <a:t>Asincroni</a:t>
            </a:r>
            <a:endParaRPr lang="en-US" sz="4000" dirty="0">
              <a:latin typeface="+mj-lt"/>
              <a:ea typeface="Inconsolata" pitchFamily="1" charset="0"/>
            </a:endParaRPr>
          </a:p>
          <a:p>
            <a:endParaRPr lang="en-US" sz="2400" dirty="0"/>
          </a:p>
        </p:txBody>
      </p:sp>
    </p:spTree>
    <p:extLst>
      <p:ext uri="{BB962C8B-B14F-4D97-AF65-F5344CB8AC3E}">
        <p14:creationId xmlns:p14="http://schemas.microsoft.com/office/powerpoint/2010/main" val="39990213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692696"/>
            <a:ext cx="8208912" cy="4708981"/>
          </a:xfrm>
          <a:prstGeom prst="rect">
            <a:avLst/>
          </a:prstGeom>
          <a:noFill/>
        </p:spPr>
        <p:txBody>
          <a:bodyPr wrap="square" rtlCol="0">
            <a:spAutoFit/>
          </a:bodyPr>
          <a:lstStyle/>
          <a:p>
            <a:r>
              <a:rPr lang="it-IT" sz="2800" b="1" dirty="0">
                <a:solidFill>
                  <a:srgbClr val="800000"/>
                </a:solidFill>
                <a:latin typeface="Arial" pitchFamily="34" charset="0"/>
                <a:ea typeface="ＭＳ Ｐゴシック" charset="-128"/>
                <a:cs typeface="Arial" pitchFamily="34" charset="0"/>
              </a:rPr>
              <a:t>Vantaggi </a:t>
            </a:r>
            <a:r>
              <a:rPr lang="it-IT" sz="2800" b="1" dirty="0" err="1">
                <a:solidFill>
                  <a:srgbClr val="800000"/>
                </a:solidFill>
                <a:latin typeface="Arial" pitchFamily="34" charset="0"/>
                <a:ea typeface="ＭＳ Ｐゴシック" charset="-128"/>
                <a:cs typeface="Arial" pitchFamily="34" charset="0"/>
              </a:rPr>
              <a:t>WebServices</a:t>
            </a:r>
            <a:endParaRPr lang="it-IT" sz="2800" b="1" dirty="0">
              <a:solidFill>
                <a:srgbClr val="800000"/>
              </a:solidFill>
              <a:latin typeface="Arial" pitchFamily="34" charset="0"/>
              <a:ea typeface="ＭＳ Ｐゴシック" charset="-128"/>
              <a:cs typeface="Arial" pitchFamily="34" charset="0"/>
            </a:endParaRPr>
          </a:p>
          <a:p>
            <a:endParaRPr lang="en-US" sz="2800" i="1" u="sng" dirty="0"/>
          </a:p>
          <a:p>
            <a:pPr marL="342900" indent="-342900">
              <a:buFont typeface="Arial" panose="020B0604020202020204" pitchFamily="34" charset="0"/>
              <a:buChar char="•"/>
            </a:pPr>
            <a:r>
              <a:rPr lang="en-US" sz="2800" dirty="0" err="1">
                <a:latin typeface="+mj-lt"/>
                <a:ea typeface="Inconsolata" pitchFamily="1" charset="0"/>
              </a:rPr>
              <a:t>Interoperabilità</a:t>
            </a:r>
            <a:r>
              <a:rPr lang="en-US" sz="2800" dirty="0">
                <a:latin typeface="+mj-lt"/>
                <a:ea typeface="Inconsolata" pitchFamily="1" charset="0"/>
              </a:rPr>
              <a:t> </a:t>
            </a:r>
            <a:r>
              <a:rPr lang="en-US" sz="2800" dirty="0" err="1">
                <a:latin typeface="+mj-lt"/>
                <a:ea typeface="Inconsolata" pitchFamily="1" charset="0"/>
              </a:rPr>
              <a:t>tra</a:t>
            </a:r>
            <a:r>
              <a:rPr lang="en-US" sz="2800" dirty="0">
                <a:latin typeface="+mj-lt"/>
                <a:ea typeface="Inconsolata" pitchFamily="1" charset="0"/>
              </a:rPr>
              <a:t> </a:t>
            </a:r>
            <a:r>
              <a:rPr lang="en-US" sz="2800" dirty="0" err="1">
                <a:latin typeface="+mj-lt"/>
                <a:ea typeface="Inconsolata" pitchFamily="1" charset="0"/>
              </a:rPr>
              <a:t>sistemi</a:t>
            </a:r>
            <a:r>
              <a:rPr lang="en-US" sz="2800" dirty="0">
                <a:latin typeface="+mj-lt"/>
                <a:ea typeface="Inconsolata" pitchFamily="1" charset="0"/>
              </a:rPr>
              <a:t> </a:t>
            </a:r>
            <a:r>
              <a:rPr lang="en-US" sz="2800" dirty="0" err="1">
                <a:latin typeface="+mj-lt"/>
                <a:ea typeface="Inconsolata" pitchFamily="1" charset="0"/>
              </a:rPr>
              <a:t>diversi</a:t>
            </a:r>
            <a:r>
              <a:rPr lang="en-US" sz="2800" dirty="0">
                <a:latin typeface="+mj-lt"/>
                <a:ea typeface="Inconsolata" pitchFamily="1" charset="0"/>
              </a:rPr>
              <a:t>, grazie a </a:t>
            </a:r>
            <a:r>
              <a:rPr lang="en-US" sz="2800" dirty="0" err="1">
                <a:latin typeface="+mj-lt"/>
                <a:ea typeface="Inconsolata" pitchFamily="1" charset="0"/>
              </a:rPr>
              <a:t>contratti</a:t>
            </a:r>
            <a:r>
              <a:rPr lang="en-US" sz="2800" dirty="0">
                <a:latin typeface="+mj-lt"/>
                <a:ea typeface="Inconsolata" pitchFamily="1" charset="0"/>
              </a:rPr>
              <a:t> di </a:t>
            </a:r>
            <a:r>
              <a:rPr lang="en-US" sz="2800" dirty="0" err="1">
                <a:latin typeface="+mj-lt"/>
                <a:ea typeface="Inconsolata" pitchFamily="1" charset="0"/>
              </a:rPr>
              <a:t>interoperabilità</a:t>
            </a:r>
            <a:r>
              <a:rPr lang="en-US" sz="2800" dirty="0">
                <a:latin typeface="+mj-lt"/>
                <a:ea typeface="Inconsolata" pitchFamily="1" charset="0"/>
              </a:rPr>
              <a:t> standard (HTTP)</a:t>
            </a:r>
          </a:p>
          <a:p>
            <a:pPr marL="342900" indent="-342900">
              <a:buFont typeface="Arial" panose="020B0604020202020204" pitchFamily="34" charset="0"/>
              <a:buChar char="•"/>
            </a:pPr>
            <a:r>
              <a:rPr lang="en-US" sz="2800" dirty="0" err="1">
                <a:latin typeface="+mj-lt"/>
                <a:ea typeface="Inconsolata" pitchFamily="1" charset="0"/>
              </a:rPr>
              <a:t>Indipendenza</a:t>
            </a:r>
            <a:r>
              <a:rPr lang="en-US" sz="2800" dirty="0">
                <a:latin typeface="+mj-lt"/>
                <a:ea typeface="Inconsolata" pitchFamily="1" charset="0"/>
              </a:rPr>
              <a:t> </a:t>
            </a:r>
            <a:r>
              <a:rPr lang="en-US" sz="2800" dirty="0" err="1">
                <a:latin typeface="+mj-lt"/>
                <a:ea typeface="Inconsolata" pitchFamily="1" charset="0"/>
              </a:rPr>
              <a:t>dalla</a:t>
            </a:r>
            <a:r>
              <a:rPr lang="en-US" sz="2800" dirty="0">
                <a:latin typeface="+mj-lt"/>
                <a:ea typeface="Inconsolata" pitchFamily="1" charset="0"/>
              </a:rPr>
              <a:t> </a:t>
            </a:r>
            <a:r>
              <a:rPr lang="en-US" sz="2800" dirty="0" err="1">
                <a:latin typeface="+mj-lt"/>
                <a:ea typeface="Inconsolata" pitchFamily="1" charset="0"/>
              </a:rPr>
              <a:t>tecnologia</a:t>
            </a:r>
            <a:r>
              <a:rPr lang="en-US" sz="2800" dirty="0">
                <a:latin typeface="+mj-lt"/>
                <a:ea typeface="Inconsolata" pitchFamily="1" charset="0"/>
              </a:rPr>
              <a:t> (Java, </a:t>
            </a:r>
            <a:r>
              <a:rPr lang="en-US" sz="2800" dirty="0" err="1">
                <a:latin typeface="+mj-lt"/>
                <a:ea typeface="Inconsolata" pitchFamily="1" charset="0"/>
              </a:rPr>
              <a:t>.Net</a:t>
            </a:r>
            <a:r>
              <a:rPr lang="en-US" sz="2800" dirty="0">
                <a:latin typeface="+mj-lt"/>
                <a:ea typeface="Inconsolata" pitchFamily="1" charset="0"/>
              </a:rPr>
              <a:t>, PHP, </a:t>
            </a:r>
            <a:r>
              <a:rPr lang="en-US" sz="2800" dirty="0" err="1">
                <a:latin typeface="+mj-lt"/>
                <a:ea typeface="Inconsolata" pitchFamily="1" charset="0"/>
              </a:rPr>
              <a:t>ecc</a:t>
            </a:r>
            <a:r>
              <a:rPr lang="en-US" sz="2800" dirty="0">
                <a:latin typeface="+mj-lt"/>
                <a:ea typeface="Inconsolata" pitchFamily="1" charset="0"/>
              </a:rPr>
              <a:t>.) e dal </a:t>
            </a:r>
            <a:r>
              <a:rPr lang="en-US" sz="2800" dirty="0" err="1">
                <a:latin typeface="+mj-lt"/>
                <a:ea typeface="Inconsolata" pitchFamily="1" charset="0"/>
              </a:rPr>
              <a:t>sistema</a:t>
            </a:r>
            <a:r>
              <a:rPr lang="en-US" sz="2800" dirty="0">
                <a:latin typeface="+mj-lt"/>
                <a:ea typeface="Inconsolata" pitchFamily="1" charset="0"/>
              </a:rPr>
              <a:t> </a:t>
            </a:r>
            <a:r>
              <a:rPr lang="en-US" sz="2800" dirty="0" err="1">
                <a:latin typeface="+mj-lt"/>
                <a:ea typeface="Inconsolata" pitchFamily="1" charset="0"/>
              </a:rPr>
              <a:t>operativo</a:t>
            </a:r>
            <a:r>
              <a:rPr lang="en-US" sz="2800" dirty="0">
                <a:latin typeface="+mj-lt"/>
                <a:ea typeface="Inconsolata" pitchFamily="1" charset="0"/>
              </a:rPr>
              <a:t> del client e del server</a:t>
            </a:r>
          </a:p>
          <a:p>
            <a:pPr marL="342900" indent="-342900">
              <a:buFont typeface="Arial" panose="020B0604020202020204" pitchFamily="34" charset="0"/>
              <a:buChar char="•"/>
            </a:pPr>
            <a:r>
              <a:rPr lang="en-US" sz="2800" dirty="0" err="1">
                <a:latin typeface="+mj-lt"/>
                <a:ea typeface="Inconsolata" pitchFamily="1" charset="0"/>
              </a:rPr>
              <a:t>Modularità</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Riuso</a:t>
            </a:r>
            <a:endParaRPr lang="en-US" sz="2800" dirty="0">
              <a:latin typeface="+mj-lt"/>
              <a:ea typeface="Inconsolata" pitchFamily="1" charset="0"/>
            </a:endParaRPr>
          </a:p>
          <a:p>
            <a:pPr marL="342900" indent="-342900">
              <a:buFont typeface="Arial" panose="020B0604020202020204" pitchFamily="34" charset="0"/>
              <a:buChar char="•"/>
            </a:pPr>
            <a:r>
              <a:rPr lang="en-US" sz="2800" dirty="0" err="1">
                <a:latin typeface="+mj-lt"/>
                <a:ea typeface="Inconsolata" pitchFamily="1" charset="0"/>
              </a:rPr>
              <a:t>Scambio</a:t>
            </a:r>
            <a:r>
              <a:rPr lang="en-US" sz="2800" dirty="0">
                <a:latin typeface="+mj-lt"/>
                <a:ea typeface="Inconsolata" pitchFamily="1" charset="0"/>
              </a:rPr>
              <a:t> di </a:t>
            </a:r>
            <a:r>
              <a:rPr lang="en-US" sz="2800" dirty="0" err="1">
                <a:latin typeface="+mj-lt"/>
                <a:ea typeface="Inconsolata" pitchFamily="1" charset="0"/>
              </a:rPr>
              <a:t>informazioni</a:t>
            </a:r>
            <a:r>
              <a:rPr lang="en-US" sz="2800" dirty="0">
                <a:latin typeface="+mj-lt"/>
                <a:ea typeface="Inconsolata" pitchFamily="1" charset="0"/>
              </a:rPr>
              <a:t> </a:t>
            </a:r>
            <a:r>
              <a:rPr lang="en-US" sz="2800" dirty="0" err="1">
                <a:latin typeface="+mj-lt"/>
                <a:ea typeface="Inconsolata" pitchFamily="1" charset="0"/>
              </a:rPr>
              <a:t>su</a:t>
            </a:r>
            <a:r>
              <a:rPr lang="en-US" sz="2800" dirty="0">
                <a:latin typeface="+mj-lt"/>
                <a:ea typeface="Inconsolata" pitchFamily="1" charset="0"/>
              </a:rPr>
              <a:t> </a:t>
            </a:r>
            <a:r>
              <a:rPr lang="en-US" sz="2800" dirty="0" err="1">
                <a:latin typeface="+mj-lt"/>
                <a:ea typeface="Inconsolata" pitchFamily="1" charset="0"/>
              </a:rPr>
              <a:t>protocolli</a:t>
            </a:r>
            <a:r>
              <a:rPr lang="en-US" sz="2800" dirty="0">
                <a:latin typeface="+mj-lt"/>
                <a:ea typeface="Inconsolata" pitchFamily="1" charset="0"/>
              </a:rPr>
              <a:t> </a:t>
            </a:r>
            <a:r>
              <a:rPr lang="en-US" sz="2800" dirty="0" err="1">
                <a:latin typeface="+mj-lt"/>
                <a:ea typeface="Inconsolata" pitchFamily="1" charset="0"/>
              </a:rPr>
              <a:t>aperti</a:t>
            </a:r>
            <a:endParaRPr lang="en-US" sz="2800" dirty="0">
              <a:latin typeface="+mj-lt"/>
              <a:ea typeface="Inconsolata" pitchFamily="1" charset="0"/>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80923999"/>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600201"/>
            <a:ext cx="8229600" cy="1180728"/>
          </a:xfrm>
        </p:spPr>
        <p:txBody>
          <a:bodyPr/>
          <a:lstStyle/>
          <a:p>
            <a:pPr algn="just"/>
            <a:r>
              <a:rPr lang="it-IT" sz="2000" b="1" i="0" cap="all" dirty="0">
                <a:solidFill>
                  <a:srgbClr val="333333"/>
                </a:solidFill>
                <a:effectLst/>
                <a:latin typeface="Josefin Sans" pitchFamily="2" charset="0"/>
              </a:rPr>
              <a:t>NON E’ UN PROTOCOLLO</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UNA SPECIFICA</a:t>
            </a:r>
          </a:p>
          <a:p>
            <a:pPr algn="just"/>
            <a:endParaRPr lang="it-IT" sz="2000" b="1" i="0" cap="all" dirty="0">
              <a:solidFill>
                <a:srgbClr val="333333"/>
              </a:solidFill>
              <a:effectLst/>
              <a:latin typeface="Josefin Sans" pitchFamily="2" charset="0"/>
            </a:endParaRPr>
          </a:p>
          <a:p>
            <a:pPr algn="just"/>
            <a:r>
              <a:rPr lang="it-IT" sz="2000" b="1" i="0" cap="all" dirty="0">
                <a:solidFill>
                  <a:srgbClr val="333333"/>
                </a:solidFill>
                <a:effectLst/>
                <a:latin typeface="Josefin Sans" pitchFamily="2" charset="0"/>
              </a:rPr>
              <a:t>NON E’ PER FORZA LEGATO AD HTTP</a:t>
            </a:r>
          </a:p>
          <a:p>
            <a:pPr marL="0" indent="0" algn="just">
              <a:buNone/>
            </a:pPr>
            <a:endParaRPr lang="it-IT" sz="2000" dirty="0">
              <a:solidFill>
                <a:srgbClr val="5F5F5F"/>
              </a:solidFill>
            </a:endParaRPr>
          </a:p>
        </p:txBody>
      </p:sp>
      <p:sp>
        <p:nvSpPr>
          <p:cNvPr id="4" name="Rettangolo 3"/>
          <p:cNvSpPr/>
          <p:nvPr/>
        </p:nvSpPr>
        <p:spPr>
          <a:xfrm>
            <a:off x="422068" y="908720"/>
            <a:ext cx="2940228" cy="523220"/>
          </a:xfrm>
          <a:prstGeom prst="rect">
            <a:avLst/>
          </a:prstGeom>
        </p:spPr>
        <p:txBody>
          <a:bodyPr wrap="none">
            <a:spAutoFit/>
          </a:bodyPr>
          <a:lstStyle/>
          <a:p>
            <a:r>
              <a:rPr lang="it-IT" sz="2800" b="1" dirty="0">
                <a:solidFill>
                  <a:srgbClr val="800000"/>
                </a:solidFill>
                <a:latin typeface="Arial" pitchFamily="34" charset="0"/>
                <a:ea typeface="ＭＳ Ｐゴシック" charset="-128"/>
                <a:cs typeface="Arial" pitchFamily="34" charset="0"/>
              </a:rPr>
              <a:t>Che cos’è REST</a:t>
            </a:r>
          </a:p>
        </p:txBody>
      </p:sp>
      <p:sp>
        <p:nvSpPr>
          <p:cNvPr id="5" name="CasellaDiTesto 4">
            <a:extLst>
              <a:ext uri="{FF2B5EF4-FFF2-40B4-BE49-F238E27FC236}">
                <a16:creationId xmlns:a16="http://schemas.microsoft.com/office/drawing/2014/main" id="{92B420B4-1357-4290-8EB3-881067DF6EA5}"/>
              </a:ext>
            </a:extLst>
          </p:cNvPr>
          <p:cNvSpPr txBox="1"/>
          <p:nvPr/>
        </p:nvSpPr>
        <p:spPr>
          <a:xfrm>
            <a:off x="2286000" y="4077072"/>
            <a:ext cx="4572000" cy="523220"/>
          </a:xfrm>
          <a:prstGeom prst="rect">
            <a:avLst/>
          </a:prstGeom>
          <a:noFill/>
        </p:spPr>
        <p:txBody>
          <a:bodyPr wrap="square">
            <a:spAutoFit/>
          </a:bodyPr>
          <a:lstStyle/>
          <a:p>
            <a:pPr algn="l"/>
            <a:r>
              <a:rPr lang="it-IT" sz="2800" b="1" i="0" cap="all" dirty="0">
                <a:solidFill>
                  <a:srgbClr val="333333"/>
                </a:solidFill>
                <a:effectLst/>
                <a:latin typeface="Josefin Sans" pitchFamily="2" charset="0"/>
              </a:rPr>
              <a:t>? QUINDI CHE COS’E’ ?</a:t>
            </a:r>
          </a:p>
        </p:txBody>
      </p:sp>
    </p:spTree>
    <p:extLst>
      <p:ext uri="{BB962C8B-B14F-4D97-AF65-F5344CB8AC3E}">
        <p14:creationId xmlns:p14="http://schemas.microsoft.com/office/powerpoint/2010/main" val="427607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8229600" cy="1252728"/>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en-US" sz="2000" b="1" dirty="0" err="1">
                <a:solidFill>
                  <a:srgbClr val="800000"/>
                </a:solidFill>
                <a:latin typeface="Arial" pitchFamily="34" charset="0"/>
                <a:cs typeface="Arial" pitchFamily="34" charset="0"/>
              </a:rPr>
              <a:t>Filosofia</a:t>
            </a:r>
            <a:r>
              <a:rPr lang="en-US" sz="2000" b="1" dirty="0">
                <a:solidFill>
                  <a:srgbClr val="800000"/>
                </a:solidFill>
                <a:latin typeface="Arial" pitchFamily="34" charset="0"/>
                <a:cs typeface="Arial" pitchFamily="34" charset="0"/>
              </a:rPr>
              <a:t> Rest</a:t>
            </a:r>
            <a:endParaRPr lang="it-IT" sz="2000" b="1" dirty="0">
              <a:solidFill>
                <a:srgbClr val="800000"/>
              </a:solidFill>
              <a:latin typeface="Arial" pitchFamily="34" charset="0"/>
              <a:cs typeface="Arial" pitchFamily="34" charset="0"/>
            </a:endParaRPr>
          </a:p>
        </p:txBody>
      </p:sp>
      <p:sp>
        <p:nvSpPr>
          <p:cNvPr id="3" name="Segnaposto contenuto 2"/>
          <p:cNvSpPr>
            <a:spLocks noGrp="1"/>
          </p:cNvSpPr>
          <p:nvPr>
            <p:ph idx="1"/>
          </p:nvPr>
        </p:nvSpPr>
        <p:spPr>
          <a:xfrm>
            <a:off x="446856" y="1268760"/>
            <a:ext cx="8229600" cy="4525963"/>
          </a:xfrm>
        </p:spPr>
        <p:txBody>
          <a:bodyPr/>
          <a:lstStyle/>
          <a:p>
            <a:pPr marL="0" indent="0" algn="ctr">
              <a:buNone/>
            </a:pPr>
            <a:r>
              <a:rPr lang="it-IT" sz="2000" dirty="0"/>
              <a:t>Come qualsiasi altro stile architetturale, anche REST ha i suoi 6 vincoli guida:</a:t>
            </a:r>
            <a:endParaRPr lang="it-IT" sz="2000" dirty="0">
              <a:solidFill>
                <a:srgbClr val="5F5F5F"/>
              </a:solidFill>
            </a:endParaRPr>
          </a:p>
          <a:p>
            <a:pPr marL="0" indent="0" algn="just">
              <a:buNone/>
            </a:pPr>
            <a:endParaRPr lang="it-IT" sz="2000" dirty="0">
              <a:solidFill>
                <a:srgbClr val="5F5F5F"/>
              </a:solidFill>
            </a:endParaRP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Client-server</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Stateless</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Cache</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Layered system</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Code on demand</a:t>
            </a:r>
          </a:p>
          <a:p>
            <a:pPr algn="just">
              <a:buFont typeface="+mj-lt"/>
              <a:buAutoNum type="arabicPeriod"/>
            </a:pPr>
            <a:r>
              <a:rPr lang="en-US" sz="2400" b="0" i="0" dirty="0">
                <a:solidFill>
                  <a:srgbClr val="333333"/>
                </a:solidFill>
                <a:effectLst/>
                <a:latin typeface="Calibri" panose="020F0502020204030204" pitchFamily="34" charset="0"/>
                <a:cs typeface="Calibri" panose="020F0502020204030204" pitchFamily="34" charset="0"/>
              </a:rPr>
              <a:t>Uniform interface</a:t>
            </a:r>
          </a:p>
        </p:txBody>
      </p:sp>
    </p:spTree>
    <p:extLst>
      <p:ext uri="{BB962C8B-B14F-4D97-AF65-F5344CB8AC3E}">
        <p14:creationId xmlns:p14="http://schemas.microsoft.com/office/powerpoint/2010/main" val="130373679"/>
      </p:ext>
    </p:extLst>
  </p:cSld>
  <p:clrMapOvr>
    <a:masterClrMapping/>
  </p:clrMapOvr>
</p:sld>
</file>

<file path=ppt/theme/theme1.xml><?xml version="1.0" encoding="utf-8"?>
<a:theme xmlns:a="http://schemas.openxmlformats.org/drawingml/2006/main" name="HIBERN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onalizza struttur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4455CC6ABF458469D1B0DAFACA936EA" ma:contentTypeVersion="8" ma:contentTypeDescription="Creare un nuovo documento." ma:contentTypeScope="" ma:versionID="230b9c2123ba1e78d503313ca372f01f">
  <xsd:schema xmlns:xsd="http://www.w3.org/2001/XMLSchema" xmlns:xs="http://www.w3.org/2001/XMLSchema" xmlns:p="http://schemas.microsoft.com/office/2006/metadata/properties" xmlns:ns2="e287affd-a248-47db-997e-83834dd48550" xmlns:ns3="44bce2f5-4830-4c5b-b37d-8447a270ccec" targetNamespace="http://schemas.microsoft.com/office/2006/metadata/properties" ma:root="true" ma:fieldsID="765be18f5d85cbf449b8a9324d0dca31" ns2:_="" ns3:_="">
    <xsd:import namespace="e287affd-a248-47db-997e-83834dd48550"/>
    <xsd:import namespace="44bce2f5-4830-4c5b-b37d-8447a270cc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87affd-a248-47db-997e-83834dd485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bce2f5-4830-4c5b-b37d-8447a270ccec" elementFormDefault="qualified">
    <xsd:import namespace="http://schemas.microsoft.com/office/2006/documentManagement/types"/>
    <xsd:import namespace="http://schemas.microsoft.com/office/infopath/2007/PartnerControls"/>
    <xsd:element name="SharedWithUsers" ma:index="14"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8AD7F5-1316-4337-B60E-A02A9D13772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BF513B-8B6B-4645-BE50-89D5CEB09578}">
  <ds:schemaRefs>
    <ds:schemaRef ds:uri="http://schemas.microsoft.com/sharepoint/v3/contenttype/forms"/>
  </ds:schemaRefs>
</ds:datastoreItem>
</file>

<file path=customXml/itemProps3.xml><?xml version="1.0" encoding="utf-8"?>
<ds:datastoreItem xmlns:ds="http://schemas.openxmlformats.org/officeDocument/2006/customXml" ds:itemID="{77C1AC4E-F0D8-4ABB-AE78-B591E08EEC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87affd-a248-47db-997e-83834dd48550"/>
    <ds:schemaRef ds:uri="44bce2f5-4830-4c5b-b37d-8447a270c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HIBERNATE</Template>
  <TotalTime>12470</TotalTime>
  <Words>3125</Words>
  <Application>Microsoft Office PowerPoint</Application>
  <PresentationFormat>On-screen Show (4:3)</PresentationFormat>
  <Paragraphs>319</Paragraphs>
  <Slides>44</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44</vt:i4>
      </vt:variant>
    </vt:vector>
  </HeadingPairs>
  <TitlesOfParts>
    <vt:vector size="56" baseType="lpstr">
      <vt:lpstr>Arial</vt:lpstr>
      <vt:lpstr>Calibri</vt:lpstr>
      <vt:lpstr>Calibri Light</vt:lpstr>
      <vt:lpstr>Domine</vt:lpstr>
      <vt:lpstr>Inconsolata</vt:lpstr>
      <vt:lpstr>inherit</vt:lpstr>
      <vt:lpstr>Josefin Sans</vt:lpstr>
      <vt:lpstr>open sans</vt:lpstr>
      <vt:lpstr>Source Code Pro</vt:lpstr>
      <vt:lpstr>HIBERNATE</vt:lpstr>
      <vt:lpstr>Personalizza struttura</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Filosofia Rest</vt:lpstr>
      <vt:lpstr>Client-Server</vt:lpstr>
      <vt:lpstr>Stateless</vt:lpstr>
      <vt:lpstr>Cache</vt:lpstr>
      <vt:lpstr>Uniform interface</vt:lpstr>
      <vt:lpstr>E RESTFUL CHE SIGNIFICA?</vt:lpstr>
      <vt:lpstr>Metodi di una risorsa </vt:lpstr>
      <vt:lpstr>REST??</vt:lpstr>
      <vt:lpstr>JAX-RS e JSR</vt:lpstr>
      <vt:lpstr>JAX-RS it’s just an API</vt:lpstr>
      <vt:lpstr>Spring MVC is not JAX-RS</vt:lpstr>
      <vt:lpstr>Creare un servizio REST</vt:lpstr>
      <vt:lpstr>Security</vt:lpstr>
      <vt:lpstr>Security</vt:lpstr>
      <vt:lpstr>PowerPoint Presentation</vt:lpstr>
      <vt:lpstr>Documentare un servizio REST</vt:lpstr>
      <vt:lpstr>Rest Best Practices – General Guidelines</vt:lpstr>
      <vt:lpstr>Rest Best Practices – URLs and Resource Naming</vt:lpstr>
      <vt:lpstr>PowerPoint Presentation</vt:lpstr>
      <vt:lpstr>Rest Best Practices – Payload</vt:lpstr>
      <vt:lpstr>Rest Best Practices – Payload</vt:lpstr>
      <vt:lpstr>Rest Best Practices – HTTP Requests</vt:lpstr>
      <vt:lpstr>Rest Best Practices – HTTP Requests</vt:lpstr>
      <vt:lpstr>Rest Best Practices – HTTP Status Cdes</vt:lpstr>
      <vt:lpstr>Rest Best Practices – HTTP Status Cdes</vt:lpstr>
      <vt:lpstr>Rest Best Practices – HTTP Status Cdes</vt:lpstr>
      <vt:lpstr>Rest Best Practices – HTTP Status Cdes</vt:lpstr>
      <vt:lpstr>Rest Best Practices – HTTP Status Cdes</vt:lpstr>
      <vt:lpstr>Rest Best Practices – HTTP Headers</vt:lpstr>
      <vt:lpstr>Rest Best Practices – Hypermedia</vt:lpstr>
      <vt:lpstr>Rest Best Practices – Query Parameters</vt:lpstr>
      <vt:lpstr>Best practices: REST API Versioning</vt:lpstr>
      <vt:lpstr>Best practices: Resource Naming</vt:lpstr>
      <vt:lpstr>RestServices - Summary</vt:lpstr>
      <vt:lpstr>USEFUL LINKS</vt:lpstr>
      <vt:lpstr>USEFUL LINKS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Fanuzzi</dc:creator>
  <cp:lastModifiedBy>Michele Mazz</cp:lastModifiedBy>
  <cp:revision>172</cp:revision>
  <dcterms:created xsi:type="dcterms:W3CDTF">2015-08-31T07:37:55Z</dcterms:created>
  <dcterms:modified xsi:type="dcterms:W3CDTF">2023-05-13T18:52:08Z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0x010100C4455CC6ABF458469D1B0DAFACA936EA</vt:lpwstr>
  </property>
</Properties>
</file>