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62" r:id="rId6"/>
    <p:sldId id="264" r:id="rId7"/>
    <p:sldId id="266" r:id="rId8"/>
    <p:sldId id="267" r:id="rId9"/>
    <p:sldId id="263" r:id="rId10"/>
    <p:sldId id="259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Cosmos – Internet of Blockchains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dirty="0">
                <a:latin typeface="+mj-lt"/>
              </a:rPr>
              <a:t>Mạng lưới chuỗi khối phi tập trung và khả năng tương tác</a:t>
            </a:r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Cosmos SDK (Mô đun hoá)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Kết luận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Cosmos mang lại khả năng mở rộng, tương tác và chi phí thấp.</a:t>
            </a:r>
          </a:p>
          <a:p>
            <a:r>
              <a:t>✅ Hệ sinh thái phát triển mạnh mẽ, hỗ trợ nhiều blockchain PoS.</a:t>
            </a:r>
          </a:p>
          <a:p>
            <a:r>
              <a:t>✅ Tương lai của blockchain đa chuỗi! 🚀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Cosmos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4002" y="3258112"/>
            <a:ext cx="5784762" cy="2469732"/>
          </a:xfrm>
        </p:spPr>
        <p:txBody>
          <a:bodyPr>
            <a:normAutofit fontScale="77500" lnSpcReduction="20000"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of Blockchains –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blockchain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(Interoperability)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blockchain.</a:t>
            </a:r>
          </a:p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812DE38-80BE-F4F9-8A4A-703D78099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068" y="1602768"/>
            <a:ext cx="5509896" cy="462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103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Cosmos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of Blockchains –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blockchain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(Interoperability)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blockchain.</a:t>
            </a:r>
          </a:p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Thành</a:t>
            </a:r>
            <a:r>
              <a:rPr dirty="0"/>
              <a:t> </a:t>
            </a:r>
            <a:r>
              <a:rPr dirty="0" err="1"/>
              <a:t>phần</a:t>
            </a:r>
            <a:r>
              <a:rPr dirty="0"/>
              <a:t> </a:t>
            </a:r>
            <a:r>
              <a:rPr dirty="0" err="1"/>
              <a:t>chính</a:t>
            </a:r>
            <a:r>
              <a:rPr dirty="0"/>
              <a:t> </a:t>
            </a:r>
            <a:r>
              <a:rPr dirty="0" err="1"/>
              <a:t>của</a:t>
            </a:r>
            <a:r>
              <a:rPr dirty="0"/>
              <a:t> Cosmos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Tendermint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BFT –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Cosmos SDK –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blockchain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IBC (Inter-Blockchain Communication) –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liền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3C93E-C9B2-B2F2-BC94-697079CE3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300" dirty="0"/>
              <a:t>Tendermint BFT – Cơ chế đồng thuận nhanh, an toàn.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A2D7C-F796-AA31-2AE2-8B0A7629B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vi-VN" sz="2400" b="1" dirty="0">
                <a:latin typeface="+mj-lt"/>
              </a:rPr>
              <a:t>BFT (Byzantine Fault Tolerant)</a:t>
            </a:r>
            <a:r>
              <a:rPr lang="vi-VN" sz="2400" dirty="0">
                <a:latin typeface="+mj-lt"/>
              </a:rPr>
              <a:t> – Chống lại các node lỗi hoặc độc hại (</a:t>
            </a:r>
            <a:r>
              <a:rPr lang="vi-VN" sz="2400" b="1" dirty="0">
                <a:latin typeface="+mj-lt"/>
              </a:rPr>
              <a:t>lên đến 1/3 tổng số validator</a:t>
            </a:r>
            <a:r>
              <a:rPr lang="vi-VN" sz="2400" dirty="0">
                <a:latin typeface="+mj-lt"/>
              </a:rPr>
              <a:t>).</a:t>
            </a:r>
          </a:p>
          <a:p>
            <a:r>
              <a:rPr lang="vi-VN" sz="2400" b="1" dirty="0">
                <a:latin typeface="+mj-lt"/>
              </a:rPr>
              <a:t>Đồng thuận nhanh chóng</a:t>
            </a:r>
            <a:r>
              <a:rPr lang="vi-VN" sz="2400" dirty="0">
                <a:latin typeface="+mj-lt"/>
              </a:rPr>
              <a:t> – Chỉ cần </a:t>
            </a:r>
            <a:r>
              <a:rPr lang="vi-VN" sz="2400" b="1" dirty="0">
                <a:latin typeface="+mj-lt"/>
              </a:rPr>
              <a:t>2 vòng bỏ phiếu</a:t>
            </a:r>
            <a:r>
              <a:rPr lang="vi-VN" sz="2400" dirty="0">
                <a:latin typeface="+mj-lt"/>
              </a:rPr>
              <a:t> để xác nhận khối.</a:t>
            </a:r>
          </a:p>
          <a:p>
            <a:r>
              <a:rPr lang="vi-VN" sz="2400" b="1" dirty="0">
                <a:latin typeface="+mj-lt"/>
              </a:rPr>
              <a:t>Finality tức thì</a:t>
            </a:r>
            <a:r>
              <a:rPr lang="vi-VN" sz="2400" dirty="0">
                <a:latin typeface="+mj-lt"/>
              </a:rPr>
              <a:t> – Giao dịch được xác nhận </a:t>
            </a:r>
            <a:r>
              <a:rPr lang="vi-VN" sz="2400" b="1" dirty="0">
                <a:latin typeface="+mj-lt"/>
              </a:rPr>
              <a:t>ngay lập tức</a:t>
            </a:r>
            <a:r>
              <a:rPr lang="vi-VN" sz="2400" dirty="0">
                <a:latin typeface="+mj-lt"/>
              </a:rPr>
              <a:t> mà không cần chờ nhiều block.</a:t>
            </a:r>
          </a:p>
          <a:p>
            <a:r>
              <a:rPr lang="en-VN" sz="2400" dirty="0">
                <a:latin typeface="+mj-lt"/>
              </a:rPr>
              <a:t> </a:t>
            </a:r>
            <a:r>
              <a:rPr lang="vi-VN" sz="2400" b="1" dirty="0">
                <a:latin typeface="+mj-lt"/>
              </a:rPr>
              <a:t>Tiêu thụ ít năng lượng</a:t>
            </a:r>
            <a:r>
              <a:rPr lang="vi-VN" sz="2400" dirty="0">
                <a:latin typeface="+mj-lt"/>
              </a:rPr>
              <a:t> – Cơ chế </a:t>
            </a:r>
            <a:r>
              <a:rPr lang="vi-VN" sz="2400" b="1" dirty="0">
                <a:latin typeface="+mj-lt"/>
              </a:rPr>
              <a:t>Proof-of-Stake (PoS)</a:t>
            </a:r>
            <a:r>
              <a:rPr lang="vi-VN" sz="2400" dirty="0">
                <a:latin typeface="+mj-lt"/>
              </a:rPr>
              <a:t> không yêu cầu đào như PoW.</a:t>
            </a:r>
          </a:p>
          <a:p>
            <a:r>
              <a:rPr lang="vi-VN" sz="2400" b="1" dirty="0">
                <a:latin typeface="+mj-lt"/>
              </a:rPr>
              <a:t>Tùy biến cao</a:t>
            </a:r>
            <a:r>
              <a:rPr lang="vi-VN" sz="2400" dirty="0">
                <a:latin typeface="+mj-lt"/>
              </a:rPr>
              <a:t> – Có thể áp dụng cho nhiều blockchain khác nhau, không chỉ Cosmos.</a:t>
            </a:r>
            <a:endParaRPr lang="en-V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22538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3C93E-C9B2-B2F2-BC94-697079CE3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300" dirty="0"/>
              <a:t>Tendermint BFT – Cách hoạt động.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A2D7C-F796-AA31-2AE2-8B0A7629B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vi-VN" sz="1800" b="1" dirty="0">
                <a:latin typeface="+mj-lt"/>
              </a:rPr>
              <a:t>Proposer (Người đề xuất khối)</a:t>
            </a:r>
            <a:br>
              <a:rPr lang="vi-VN" sz="1800" b="1" dirty="0">
                <a:latin typeface="+mj-lt"/>
              </a:rPr>
            </a:br>
            <a:r>
              <a:rPr lang="vi-VN" sz="1800" dirty="0">
                <a:latin typeface="+mj-lt"/>
              </a:rPr>
              <a:t>Mỗi vòng, một validator được chọn để </a:t>
            </a:r>
            <a:r>
              <a:rPr lang="vi-VN" sz="1800" b="1" dirty="0">
                <a:latin typeface="+mj-lt"/>
              </a:rPr>
              <a:t>đề xuất khối mới</a:t>
            </a:r>
            <a:r>
              <a:rPr lang="vi-VN" sz="1800" dirty="0">
                <a:latin typeface="+mj-lt"/>
              </a:rPr>
              <a:t>.</a:t>
            </a:r>
          </a:p>
          <a:p>
            <a:r>
              <a:rPr lang="vi-VN" sz="1800" b="1" dirty="0">
                <a:latin typeface="+mj-lt"/>
              </a:rPr>
              <a:t>Pre-vote (Bỏ phiếu sơ bộ)</a:t>
            </a:r>
            <a:br>
              <a:rPr lang="vi-VN" sz="1800" b="1" dirty="0">
                <a:latin typeface="+mj-lt"/>
              </a:rPr>
            </a:br>
            <a:r>
              <a:rPr lang="vi-VN" sz="1800" dirty="0">
                <a:latin typeface="+mj-lt"/>
              </a:rPr>
              <a:t>Các validator kiểm tra và bỏ phiếu "đồng ý" hoặc "không đồng ý" với khối đề xuất.</a:t>
            </a:r>
            <a:br>
              <a:rPr lang="vi-VN" sz="1800" dirty="0">
                <a:latin typeface="+mj-lt"/>
              </a:rPr>
            </a:br>
            <a:r>
              <a:rPr lang="vi-VN" sz="1800" dirty="0">
                <a:latin typeface="+mj-lt"/>
              </a:rPr>
              <a:t>Nếu hơn 2/3 validator đồng ý, tiến tới bước tiếp theo.</a:t>
            </a:r>
          </a:p>
          <a:p>
            <a:r>
              <a:rPr lang="vi-VN" sz="1800" b="1" dirty="0">
                <a:latin typeface="+mj-lt"/>
              </a:rPr>
              <a:t>Pre-commit (Bỏ phiếu cam kết)</a:t>
            </a:r>
            <a:br>
              <a:rPr lang="vi-VN" sz="1800" b="1" dirty="0">
                <a:latin typeface="+mj-lt"/>
              </a:rPr>
            </a:br>
            <a:r>
              <a:rPr lang="vi-VN" sz="1800" dirty="0">
                <a:latin typeface="+mj-lt"/>
              </a:rPr>
              <a:t>Các validator tiếp tục bỏ phiếu xác nhận lần cuối.</a:t>
            </a:r>
            <a:br>
              <a:rPr lang="vi-VN" sz="1800" dirty="0">
                <a:latin typeface="+mj-lt"/>
              </a:rPr>
            </a:br>
            <a:r>
              <a:rPr lang="vi-VN" sz="1800" dirty="0">
                <a:latin typeface="+mj-lt"/>
              </a:rPr>
              <a:t>Nếu hơn 2/3 validator đồng ý, khối được xác nhận vĩnh viễn.</a:t>
            </a:r>
          </a:p>
          <a:p>
            <a:r>
              <a:rPr lang="vi-VN" sz="1800" b="1" dirty="0">
                <a:latin typeface="+mj-lt"/>
              </a:rPr>
              <a:t>Block Finalization (Xác nhận khối)</a:t>
            </a:r>
            <a:br>
              <a:rPr lang="vi-VN" sz="1800" b="1" dirty="0">
                <a:latin typeface="+mj-lt"/>
              </a:rPr>
            </a:br>
            <a:r>
              <a:rPr lang="vi-VN" sz="1800" dirty="0">
                <a:latin typeface="+mj-lt"/>
              </a:rPr>
              <a:t>Khối mới được chính thức thêm vào blockchain và không thể đảo ngược.</a:t>
            </a:r>
          </a:p>
        </p:txBody>
      </p:sp>
    </p:spTree>
    <p:extLst>
      <p:ext uri="{BB962C8B-B14F-4D97-AF65-F5344CB8AC3E}">
        <p14:creationId xmlns:p14="http://schemas.microsoft.com/office/powerpoint/2010/main" val="3650164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3C93E-C9B2-B2F2-BC94-697079CE3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300" dirty="0"/>
              <a:t>Tendermint BFT – Cải tiến PoS.</a:t>
            </a:r>
            <a:endParaRPr lang="en-V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34E520F-970F-33FF-50B9-241F425E52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6185054"/>
              </p:ext>
            </p:extLst>
          </p:nvPr>
        </p:nvGraphicFramePr>
        <p:xfrm>
          <a:off x="457200" y="2080101"/>
          <a:ext cx="8229600" cy="356616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66417884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937776739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6860493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Tiêu chí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PoS Truyền Thống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Tendermint BFT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93372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Finality (</a:t>
                      </a:r>
                      <a:r>
                        <a:rPr lang="en-US" b="1" dirty="0" err="1"/>
                        <a:t>Tính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bất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biến</a:t>
                      </a:r>
                      <a:r>
                        <a:rPr lang="en-US" b="1" dirty="0"/>
                        <a:t>)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❌ </a:t>
                      </a:r>
                      <a:r>
                        <a:rPr lang="en-US" dirty="0" err="1"/>
                        <a:t>Không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tức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thì</a:t>
                      </a:r>
                      <a:r>
                        <a:rPr lang="en-US" dirty="0"/>
                        <a:t> (Sau </a:t>
                      </a:r>
                      <a:r>
                        <a:rPr lang="en-US" dirty="0" err="1"/>
                        <a:t>nhiều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vòng</a:t>
                      </a:r>
                      <a:r>
                        <a:rPr lang="en-US" dirty="0"/>
                        <a:t> vote)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VN"/>
                        <a:t>✅ </a:t>
                      </a:r>
                      <a:r>
                        <a:rPr lang="vi-VN"/>
                        <a:t>Tức thì (chỉ cần 2 bước vote)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203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 err="1"/>
                        <a:t>Chịu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lỗi</a:t>
                      </a:r>
                      <a:r>
                        <a:rPr lang="en-US" b="1" dirty="0"/>
                        <a:t> Byzantine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⚠️ Do </a:t>
                      </a:r>
                      <a:r>
                        <a:rPr lang="en-US" dirty="0" err="1"/>
                        <a:t>số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lượng</a:t>
                      </a:r>
                      <a:r>
                        <a:rPr lang="en-US" dirty="0"/>
                        <a:t> stake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✅ </a:t>
                      </a:r>
                      <a:r>
                        <a:rPr lang="en-US" dirty="0" err="1"/>
                        <a:t>Lên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đến</a:t>
                      </a:r>
                      <a:r>
                        <a:rPr lang="en-US" dirty="0"/>
                        <a:t> 1/3 validator </a:t>
                      </a:r>
                      <a:r>
                        <a:rPr lang="en-US" dirty="0" err="1"/>
                        <a:t>lỗi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vẫn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hoạt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động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3218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Tốc độ xác nhận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🕐 </a:t>
                      </a:r>
                      <a:r>
                        <a:rPr lang="vi-VN" dirty="0"/>
                        <a:t>Chậm hơn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⚡ </a:t>
                      </a:r>
                      <a:r>
                        <a:rPr lang="en-US" dirty="0" err="1"/>
                        <a:t>Rất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nhanh</a:t>
                      </a:r>
                      <a:r>
                        <a:rPr lang="en-US" dirty="0"/>
                        <a:t> (3-6 </a:t>
                      </a:r>
                      <a:r>
                        <a:rPr lang="en-US" dirty="0" err="1"/>
                        <a:t>giây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mỗi</a:t>
                      </a:r>
                      <a:r>
                        <a:rPr lang="en-US" dirty="0"/>
                        <a:t> block)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4227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vi-VN" b="1" dirty="0"/>
                        <a:t>An toàn trước Fork</a:t>
                      </a:r>
                      <a:endParaRPr lang="vi-V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❌ </a:t>
                      </a:r>
                      <a:r>
                        <a:rPr lang="en-US" dirty="0" err="1"/>
                        <a:t>Có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thể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bị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phân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nhánh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Nếu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có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tranh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chấp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✅ </a:t>
                      </a:r>
                      <a:r>
                        <a:rPr lang="en-US" dirty="0" err="1"/>
                        <a:t>Không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thể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phân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nhánh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chỉ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có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một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chuỗi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hợp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lệ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6122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vi-VN" b="1"/>
                        <a:t>Cơ chế chọn validator</a:t>
                      </a:r>
                      <a:endParaRPr lang="vi-V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🔀 Ưu tiên theo số stake 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🎯 </a:t>
                      </a:r>
                      <a:r>
                        <a:rPr lang="en-US" dirty="0" err="1"/>
                        <a:t>Cố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định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và</a:t>
                      </a:r>
                      <a:r>
                        <a:rPr lang="en-US" dirty="0"/>
                        <a:t> quay </a:t>
                      </a:r>
                      <a:r>
                        <a:rPr lang="en-US" dirty="0" err="1"/>
                        <a:t>vòng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để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đảm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bảo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công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bằng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615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767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3C93E-C9B2-B2F2-BC94-697079CE3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2800" dirty="0"/>
              <a:t>IBC (Inter Blockchain communication Protocol)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36337-BA15-8486-F8D8-5AB4F847E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571" y="1417638"/>
            <a:ext cx="8229600" cy="4525963"/>
          </a:xfrm>
        </p:spPr>
        <p:txBody>
          <a:bodyPr/>
          <a:lstStyle/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IBC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blockchain.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uniswap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(Giao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AMM phi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IBC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Giao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chéo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blockchain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Cosmos (P2P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blockchain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(functions).</a:t>
            </a:r>
            <a:endParaRPr lang="en-US" dirty="0">
              <a:latin typeface="Inter var"/>
            </a:endParaRPr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656325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3C93E-C9B2-B2F2-BC94-697079CE3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2800" dirty="0"/>
              <a:t>IBC (Inter Blockchain communication Protocol)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36337-BA15-8486-F8D8-5AB4F847E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571" y="1417638"/>
            <a:ext cx="8229600" cy="4525963"/>
          </a:xfrm>
        </p:spPr>
        <p:txBody>
          <a:bodyPr/>
          <a:lstStyle/>
          <a:p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IBC. </a:t>
            </a:r>
            <a:b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IBC/TAO: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ồm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(Bao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IBC/APP: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V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103B777-85B8-3E51-940F-E52079503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316" y="2915601"/>
            <a:ext cx="4846383" cy="2617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1665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718</Words>
  <Application>Microsoft Macintosh PowerPoint</Application>
  <PresentationFormat>On-screen Show (4:3)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Inter var</vt:lpstr>
      <vt:lpstr>Times New Roman</vt:lpstr>
      <vt:lpstr>Office Theme</vt:lpstr>
      <vt:lpstr>Cosmos – Internet of Blockchains</vt:lpstr>
      <vt:lpstr>Giới thiệu Cosmos</vt:lpstr>
      <vt:lpstr>Giới thiệu Cosmos</vt:lpstr>
      <vt:lpstr>Thành phần chính của Cosmos</vt:lpstr>
      <vt:lpstr>Tendermint BFT – Cơ chế đồng thuận nhanh, an toàn.</vt:lpstr>
      <vt:lpstr>Tendermint BFT – Cách hoạt động.</vt:lpstr>
      <vt:lpstr>Tendermint BFT – Cải tiến PoS.</vt:lpstr>
      <vt:lpstr>IBC (Inter Blockchain communication Protocol)</vt:lpstr>
      <vt:lpstr>IBC (Inter Blockchain communication Protocol)</vt:lpstr>
      <vt:lpstr>Cosmos SDK (Mô đun hoá)</vt:lpstr>
      <vt:lpstr>Kết luận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Cosmos – Internet of Blockchains</dc:title>
  <dc:subject/>
  <dc:creator/>
  <cp:keywords/>
  <dc:description>generated using python-pptx</dc:description>
  <cp:lastModifiedBy>Tít xinh đẹp</cp:lastModifiedBy>
  <cp:revision>3</cp:revision>
  <dcterms:created xsi:type="dcterms:W3CDTF">2013-01-27T09:14:16Z</dcterms:created>
  <dcterms:modified xsi:type="dcterms:W3CDTF">2025-02-19T18:24:34Z</dcterms:modified>
  <cp:category/>
</cp:coreProperties>
</file>