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aloo" charset="1" panose="03080902040302020200"/>
      <p:regular r:id="rId23"/>
    </p:embeddedFont>
    <p:embeddedFont>
      <p:font typeface="Open Sans" charset="1" panose="020B0606030504020204"/>
      <p:regular r:id="rId24"/>
    </p:embeddedFont>
    <p:embeddedFont>
      <p:font typeface="Open Sans Bold" charset="1" panose="020B0806030504020204"/>
      <p:regular r:id="rId25"/>
    </p:embeddedFont>
    <p:embeddedFont>
      <p:font typeface="Open Sans Italics" charset="1" panose="020B0606030504020204"/>
      <p:regular r:id="rId26"/>
    </p:embeddedFont>
    <p:embeddedFont>
      <p:font typeface="Nunito Bold" charset="1" panose="00000000000000000000"/>
      <p:regular r:id="rId27"/>
    </p:embeddedFont>
    <p:embeddedFont>
      <p:font typeface="Canva Sans Bold" charset="1" panose="020B0803030501040103"/>
      <p:regular r:id="rId28"/>
    </p:embeddedFont>
    <p:embeddedFont>
      <p:font typeface="Arimo" charset="1" panose="020B0604020202020204"/>
      <p:regular r:id="rId29"/>
    </p:embeddedFont>
    <p:embeddedFont>
      <p:font typeface="Public Sans Bold" charset="1" panose="00000000000000000000"/>
      <p:regular r:id="rId30"/>
    </p:embeddedFont>
    <p:embeddedFont>
      <p:font typeface="Public Sans" charset="1" panose="00000000000000000000"/>
      <p:regular r:id="rId31"/>
    </p:embeddedFont>
    <p:embeddedFont>
      <p:font typeface="Public Sans Bold Italics"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759778" y="7745440"/>
          <a:ext cx="4768443" cy="2190979"/>
        </p:xfrm>
        <a:graphic>
          <a:graphicData uri="http://schemas.openxmlformats.org/drawingml/2006/table">
            <a:tbl>
              <a:tblPr/>
              <a:tblGrid>
                <a:gridCol w="1722458"/>
                <a:gridCol w="3045985"/>
              </a:tblGrid>
              <a:tr h="781050">
                <a:tc>
                  <a:txBody>
                    <a:bodyPr anchor="t" rtlCol="false"/>
                    <a:lstStyle/>
                    <a:p>
                      <a:pPr algn="ctr">
                        <a:lnSpc>
                          <a:spcPts val="2520"/>
                        </a:lnSpc>
                        <a:defRPr/>
                      </a:pPr>
                      <a:r>
                        <a:rPr lang="en-US" sz="1800">
                          <a:solidFill>
                            <a:srgbClr val="000000"/>
                          </a:solidFill>
                          <a:latin typeface="Baloo"/>
                          <a:ea typeface="Baloo"/>
                          <a:cs typeface="Baloo"/>
                          <a:sym typeface="Baloo"/>
                        </a:rPr>
                        <a:t>Docente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gradFill rotWithShape="true">
                      <a:gsLst>
                        <a:gs pos="0">
                          <a:srgbClr val="0097B2">
                            <a:alpha val="100000"/>
                          </a:srgbClr>
                        </a:gs>
                        <a:gs pos="100000">
                          <a:srgbClr val="7ED957">
                            <a:alpha val="100000"/>
                          </a:srgbClr>
                        </a:gs>
                      </a:gsLst>
                      <a:lin ang="0"/>
                    </a:gradFill>
                  </a:tcPr>
                </a:tc>
                <a:tc>
                  <a:txBody>
                    <a:bodyPr anchor="t" rtlCol="false"/>
                    <a:lstStyle/>
                    <a:p>
                      <a:pPr algn="ctr">
                        <a:lnSpc>
                          <a:spcPts val="2520"/>
                        </a:lnSpc>
                        <a:defRPr/>
                      </a:pPr>
                      <a:r>
                        <a:rPr lang="en-US" sz="1800">
                          <a:solidFill>
                            <a:srgbClr val="000000"/>
                          </a:solidFill>
                          <a:latin typeface="Baloo"/>
                          <a:ea typeface="Baloo"/>
                          <a:cs typeface="Baloo"/>
                          <a:sym typeface="Baloo"/>
                        </a:rPr>
                        <a:t>Jorge Guzmán Bozo</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gradFill rotWithShape="true">
                      <a:gsLst>
                        <a:gs pos="0">
                          <a:srgbClr val="0097B2">
                            <a:alpha val="100000"/>
                          </a:srgbClr>
                        </a:gs>
                        <a:gs pos="100000">
                          <a:srgbClr val="7ED957">
                            <a:alpha val="100000"/>
                          </a:srgbClr>
                        </a:gs>
                      </a:gsLst>
                      <a:lin ang="0"/>
                    </a:gradFill>
                  </a:tcPr>
                </a:tc>
              </a:tr>
              <a:tr h="1409929">
                <a:tc>
                  <a:txBody>
                    <a:bodyPr anchor="t" rtlCol="false"/>
                    <a:lstStyle/>
                    <a:p>
                      <a:pPr algn="ctr">
                        <a:lnSpc>
                          <a:spcPts val="2520"/>
                        </a:lnSpc>
                        <a:defRPr/>
                      </a:pPr>
                      <a:r>
                        <a:rPr lang="en-US" sz="1800">
                          <a:solidFill>
                            <a:srgbClr val="000000"/>
                          </a:solidFill>
                          <a:latin typeface="Baloo"/>
                          <a:ea typeface="Baloo"/>
                          <a:cs typeface="Baloo"/>
                          <a:sym typeface="Baloo"/>
                        </a:rPr>
                        <a:t>Integrantes</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gradFill rotWithShape="true">
                      <a:gsLst>
                        <a:gs pos="0">
                          <a:srgbClr val="0097B2">
                            <a:alpha val="100000"/>
                          </a:srgbClr>
                        </a:gs>
                        <a:gs pos="100000">
                          <a:srgbClr val="7ED957">
                            <a:alpha val="100000"/>
                          </a:srgbClr>
                        </a:gs>
                      </a:gsLst>
                      <a:lin ang="0"/>
                    </a:gradFill>
                  </a:tcPr>
                </a:tc>
                <a:tc>
                  <a:txBody>
                    <a:bodyPr anchor="t" rtlCol="false"/>
                    <a:lstStyle/>
                    <a:p>
                      <a:pPr algn="ctr">
                        <a:lnSpc>
                          <a:spcPts val="2520"/>
                        </a:lnSpc>
                        <a:defRPr/>
                      </a:pPr>
                      <a:r>
                        <a:rPr lang="en-US" sz="1800">
                          <a:solidFill>
                            <a:srgbClr val="000000"/>
                          </a:solidFill>
                          <a:latin typeface="Baloo"/>
                          <a:ea typeface="Baloo"/>
                          <a:cs typeface="Baloo"/>
                          <a:sym typeface="Baloo"/>
                        </a:rPr>
                        <a:t>Javier de la Jara Vera</a:t>
                      </a:r>
                      <a:endParaRPr lang="en-US" sz="1100"/>
                    </a:p>
                    <a:p>
                      <a:pPr algn="ctr">
                        <a:lnSpc>
                          <a:spcPts val="2520"/>
                        </a:lnSpc>
                      </a:pPr>
                      <a:r>
                        <a:rPr lang="en-US" sz="1800">
                          <a:solidFill>
                            <a:srgbClr val="000000"/>
                          </a:solidFill>
                          <a:latin typeface="Baloo"/>
                          <a:ea typeface="Baloo"/>
                          <a:cs typeface="Baloo"/>
                          <a:sym typeface="Baloo"/>
                        </a:rPr>
                        <a:t>David Bravo Aravena</a:t>
                      </a:r>
                    </a:p>
                    <a:p>
                      <a:pPr algn="ctr">
                        <a:lnSpc>
                          <a:spcPts val="2520"/>
                        </a:lnSpc>
                      </a:pPr>
                      <a:r>
                        <a:rPr lang="en-US" sz="1800">
                          <a:solidFill>
                            <a:srgbClr val="000000"/>
                          </a:solidFill>
                          <a:latin typeface="Baloo"/>
                          <a:ea typeface="Baloo"/>
                          <a:cs typeface="Baloo"/>
                          <a:sym typeface="Baloo"/>
                        </a:rPr>
                        <a:t>Ailyne Jara Sandoval</a:t>
                      </a:r>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gradFill rotWithShape="true">
                      <a:gsLst>
                        <a:gs pos="0">
                          <a:srgbClr val="0097B2">
                            <a:alpha val="100000"/>
                          </a:srgbClr>
                        </a:gs>
                        <a:gs pos="100000">
                          <a:srgbClr val="7ED957">
                            <a:alpha val="100000"/>
                          </a:srgbClr>
                        </a:gs>
                      </a:gsLst>
                      <a:lin ang="0"/>
                    </a:gradFill>
                  </a:tcPr>
                </a:tc>
              </a:tr>
            </a:tbl>
          </a:graphicData>
        </a:graphic>
      </p:graphicFrame>
      <p:sp>
        <p:nvSpPr>
          <p:cNvPr name="AutoShape 3" id="3"/>
          <p:cNvSpPr/>
          <p:nvPr/>
        </p:nvSpPr>
        <p:spPr>
          <a:xfrm rot="8006341">
            <a:off x="15132053" y="635203"/>
            <a:ext cx="9053856" cy="8724534"/>
          </a:xfrm>
          <a:prstGeom prst="rect">
            <a:avLst/>
          </a:prstGeom>
          <a:solidFill>
            <a:srgbClr val="399D4E">
              <a:alpha val="60000"/>
            </a:srgbClr>
          </a:solidFill>
        </p:spPr>
      </p:sp>
      <p:sp>
        <p:nvSpPr>
          <p:cNvPr name="AutoShape 4" id="4"/>
          <p:cNvSpPr/>
          <p:nvPr/>
        </p:nvSpPr>
        <p:spPr>
          <a:xfrm rot="8006341">
            <a:off x="-5703203" y="781233"/>
            <a:ext cx="9053856" cy="8724534"/>
          </a:xfrm>
          <a:prstGeom prst="rect">
            <a:avLst/>
          </a:prstGeom>
          <a:solidFill>
            <a:srgbClr val="399D4E">
              <a:alpha val="74902"/>
            </a:srgbClr>
          </a:solidFill>
        </p:spPr>
      </p:sp>
      <p:sp>
        <p:nvSpPr>
          <p:cNvPr name="Freeform 5" id="5"/>
          <p:cNvSpPr/>
          <p:nvPr/>
        </p:nvSpPr>
        <p:spPr>
          <a:xfrm flipH="false" flipV="false" rot="0">
            <a:off x="7285175" y="480703"/>
            <a:ext cx="3717650" cy="3727891"/>
          </a:xfrm>
          <a:custGeom>
            <a:avLst/>
            <a:gdLst/>
            <a:ahLst/>
            <a:cxnLst/>
            <a:rect r="r" b="b" t="t" l="l"/>
            <a:pathLst>
              <a:path h="3727891" w="3717650">
                <a:moveTo>
                  <a:pt x="0" y="0"/>
                </a:moveTo>
                <a:lnTo>
                  <a:pt x="3717650" y="0"/>
                </a:lnTo>
                <a:lnTo>
                  <a:pt x="3717650" y="3727891"/>
                </a:lnTo>
                <a:lnTo>
                  <a:pt x="0" y="3727891"/>
                </a:lnTo>
                <a:lnTo>
                  <a:pt x="0" y="0"/>
                </a:lnTo>
                <a:close/>
              </a:path>
            </a:pathLst>
          </a:custGeom>
          <a:blipFill>
            <a:blip r:embed="rId2"/>
            <a:stretch>
              <a:fillRect l="0" t="0" r="0" b="0"/>
            </a:stretch>
          </a:blipFill>
        </p:spPr>
      </p:sp>
      <p:sp>
        <p:nvSpPr>
          <p:cNvPr name="Freeform 6" id="6"/>
          <p:cNvSpPr/>
          <p:nvPr/>
        </p:nvSpPr>
        <p:spPr>
          <a:xfrm flipH="false" flipV="false" rot="0">
            <a:off x="92933" y="4132253"/>
            <a:ext cx="3791805" cy="933732"/>
          </a:xfrm>
          <a:custGeom>
            <a:avLst/>
            <a:gdLst/>
            <a:ahLst/>
            <a:cxnLst/>
            <a:rect r="r" b="b" t="t" l="l"/>
            <a:pathLst>
              <a:path h="933732" w="3791805">
                <a:moveTo>
                  <a:pt x="0" y="0"/>
                </a:moveTo>
                <a:lnTo>
                  <a:pt x="3791805" y="0"/>
                </a:lnTo>
                <a:lnTo>
                  <a:pt x="3791805" y="933732"/>
                </a:lnTo>
                <a:lnTo>
                  <a:pt x="0" y="933732"/>
                </a:lnTo>
                <a:lnTo>
                  <a:pt x="0" y="0"/>
                </a:lnTo>
                <a:close/>
              </a:path>
            </a:pathLst>
          </a:custGeom>
          <a:blipFill>
            <a:blip r:embed="rId3"/>
            <a:stretch>
              <a:fillRect l="0" t="0" r="0" b="0"/>
            </a:stretch>
          </a:blipFill>
        </p:spPr>
      </p:sp>
      <p:sp>
        <p:nvSpPr>
          <p:cNvPr name="TextBox 7" id="7"/>
          <p:cNvSpPr txBox="true"/>
          <p:nvPr/>
        </p:nvSpPr>
        <p:spPr>
          <a:xfrm rot="0">
            <a:off x="4837272" y="5388603"/>
            <a:ext cx="8613455" cy="1276350"/>
          </a:xfrm>
          <a:prstGeom prst="rect">
            <a:avLst/>
          </a:prstGeom>
        </p:spPr>
        <p:txBody>
          <a:bodyPr anchor="t" rtlCol="false" tIns="0" lIns="0" bIns="0" rIns="0">
            <a:spAutoFit/>
          </a:bodyPr>
          <a:lstStyle/>
          <a:p>
            <a:pPr algn="ctr">
              <a:lnSpc>
                <a:spcPts val="10080"/>
              </a:lnSpc>
            </a:pPr>
            <a:r>
              <a:rPr lang="en-US" sz="8400">
                <a:solidFill>
                  <a:srgbClr val="2A2A2A"/>
                </a:solidFill>
                <a:latin typeface="Open Sans"/>
                <a:ea typeface="Open Sans"/>
                <a:cs typeface="Open Sans"/>
                <a:sym typeface="Open Sans"/>
              </a:rPr>
              <a:t>Malla Fácil</a:t>
            </a:r>
          </a:p>
        </p:txBody>
      </p:sp>
      <p:sp>
        <p:nvSpPr>
          <p:cNvPr name="TextBox 8" id="8"/>
          <p:cNvSpPr txBox="true"/>
          <p:nvPr/>
        </p:nvSpPr>
        <p:spPr>
          <a:xfrm rot="0">
            <a:off x="4837272" y="4199069"/>
            <a:ext cx="8613455" cy="400050"/>
          </a:xfrm>
          <a:prstGeom prst="rect">
            <a:avLst/>
          </a:prstGeom>
        </p:spPr>
        <p:txBody>
          <a:bodyPr anchor="t" rtlCol="false" tIns="0" lIns="0" bIns="0" rIns="0">
            <a:spAutoFit/>
          </a:bodyPr>
          <a:lstStyle/>
          <a:p>
            <a:pPr algn="ctr">
              <a:lnSpc>
                <a:spcPts val="3119"/>
              </a:lnSpc>
            </a:pPr>
            <a:r>
              <a:rPr lang="en-US" b="true" sz="2599">
                <a:solidFill>
                  <a:srgbClr val="2A2A2A"/>
                </a:solidFill>
                <a:latin typeface="Open Sans Bold"/>
                <a:ea typeface="Open Sans Bold"/>
                <a:cs typeface="Open Sans Bold"/>
                <a:sym typeface="Open Sans Bold"/>
              </a:rPr>
              <a:t>Portafolio de Título</a:t>
            </a:r>
          </a:p>
        </p:txBody>
      </p:sp>
      <p:sp>
        <p:nvSpPr>
          <p:cNvPr name="TextBox 9" id="9"/>
          <p:cNvSpPr txBox="true"/>
          <p:nvPr/>
        </p:nvSpPr>
        <p:spPr>
          <a:xfrm rot="0">
            <a:off x="4837272" y="6961149"/>
            <a:ext cx="8613455" cy="431866"/>
          </a:xfrm>
          <a:prstGeom prst="rect">
            <a:avLst/>
          </a:prstGeom>
        </p:spPr>
        <p:txBody>
          <a:bodyPr anchor="t" rtlCol="false" tIns="0" lIns="0" bIns="0" rIns="0">
            <a:spAutoFit/>
          </a:bodyPr>
          <a:lstStyle/>
          <a:p>
            <a:pPr algn="ctr">
              <a:lnSpc>
                <a:spcPts val="3500"/>
              </a:lnSpc>
            </a:pPr>
            <a:r>
              <a:rPr lang="en-US" sz="2500" i="true" spc="50">
                <a:solidFill>
                  <a:srgbClr val="2A2A2A"/>
                </a:solidFill>
                <a:latin typeface="Open Sans Italics"/>
                <a:ea typeface="Open Sans Italics"/>
                <a:cs typeface="Open Sans Italics"/>
                <a:sym typeface="Open Sans Italics"/>
              </a:rPr>
              <a:t>Accede, compara, elige. Así de fácil. </a:t>
            </a:r>
          </a:p>
        </p:txBody>
      </p:sp>
      <p:sp>
        <p:nvSpPr>
          <p:cNvPr name="TextBox 10" id="10"/>
          <p:cNvSpPr txBox="true"/>
          <p:nvPr/>
        </p:nvSpPr>
        <p:spPr>
          <a:xfrm rot="0">
            <a:off x="-304800" y="5143500"/>
            <a:ext cx="4587270" cy="1118339"/>
          </a:xfrm>
          <a:prstGeom prst="rect">
            <a:avLst/>
          </a:prstGeom>
        </p:spPr>
        <p:txBody>
          <a:bodyPr anchor="t" rtlCol="false" tIns="0" lIns="0" bIns="0" rIns="0">
            <a:spAutoFit/>
          </a:bodyPr>
          <a:lstStyle/>
          <a:p>
            <a:pPr algn="ctr">
              <a:lnSpc>
                <a:spcPts val="2978"/>
              </a:lnSpc>
            </a:pPr>
            <a:r>
              <a:rPr lang="en-US" b="true" sz="2481">
                <a:solidFill>
                  <a:srgbClr val="2A2A2A"/>
                </a:solidFill>
                <a:latin typeface="Open Sans Bold"/>
                <a:ea typeface="Open Sans Bold"/>
                <a:cs typeface="Open Sans Bold"/>
                <a:sym typeface="Open Sans Bold"/>
              </a:rPr>
              <a:t>Escuela de Informática</a:t>
            </a:r>
          </a:p>
          <a:p>
            <a:pPr algn="ctr">
              <a:lnSpc>
                <a:spcPts val="2978"/>
              </a:lnSpc>
            </a:pPr>
            <a:r>
              <a:rPr lang="en-US" b="true" sz="2481">
                <a:solidFill>
                  <a:srgbClr val="2A2A2A"/>
                </a:solidFill>
                <a:latin typeface="Open Sans Bold"/>
                <a:ea typeface="Open Sans Bold"/>
                <a:cs typeface="Open Sans Bold"/>
                <a:sym typeface="Open Sans Bold"/>
              </a:rPr>
              <a:t>y</a:t>
            </a:r>
          </a:p>
          <a:p>
            <a:pPr algn="ctr">
              <a:lnSpc>
                <a:spcPts val="2978"/>
              </a:lnSpc>
            </a:pPr>
            <a:r>
              <a:rPr lang="en-US" b="true" sz="2481">
                <a:solidFill>
                  <a:srgbClr val="2A2A2A"/>
                </a:solidFill>
                <a:latin typeface="Open Sans Bold"/>
                <a:ea typeface="Open Sans Bold"/>
                <a:cs typeface="Open Sans Bold"/>
                <a:sym typeface="Open Sans Bold"/>
              </a:rPr>
              <a:t>Telecomunicaciones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196563" y="1549371"/>
            <a:ext cx="13894874" cy="8545348"/>
          </a:xfrm>
          <a:custGeom>
            <a:avLst/>
            <a:gdLst/>
            <a:ahLst/>
            <a:cxnLst/>
            <a:rect r="r" b="b" t="t" l="l"/>
            <a:pathLst>
              <a:path h="8545348" w="13894874">
                <a:moveTo>
                  <a:pt x="0" y="0"/>
                </a:moveTo>
                <a:lnTo>
                  <a:pt x="13894874" y="0"/>
                </a:lnTo>
                <a:lnTo>
                  <a:pt x="13894874" y="8545348"/>
                </a:lnTo>
                <a:lnTo>
                  <a:pt x="0" y="8545348"/>
                </a:lnTo>
                <a:lnTo>
                  <a:pt x="0" y="0"/>
                </a:lnTo>
                <a:close/>
              </a:path>
            </a:pathLst>
          </a:custGeom>
          <a:blipFill>
            <a:blip r:embed="rId2"/>
            <a:stretch>
              <a:fillRect l="0" t="0" r="0" b="0"/>
            </a:stretch>
          </a:blipFill>
        </p:spPr>
      </p:sp>
      <p:grpSp>
        <p:nvGrpSpPr>
          <p:cNvPr name="Group 3" id="3"/>
          <p:cNvGrpSpPr/>
          <p:nvPr/>
        </p:nvGrpSpPr>
        <p:grpSpPr>
          <a:xfrm rot="0">
            <a:off x="4336855" y="220252"/>
            <a:ext cx="9646337" cy="1221714"/>
            <a:chOff x="0" y="0"/>
            <a:chExt cx="3837169" cy="485980"/>
          </a:xfrm>
        </p:grpSpPr>
        <p:sp>
          <p:nvSpPr>
            <p:cNvPr name="Freeform 4" id="4"/>
            <p:cNvSpPr/>
            <p:nvPr/>
          </p:nvSpPr>
          <p:spPr>
            <a:xfrm flipH="false" flipV="false" rot="0">
              <a:off x="0" y="0"/>
              <a:ext cx="3837169" cy="485980"/>
            </a:xfrm>
            <a:custGeom>
              <a:avLst/>
              <a:gdLst/>
              <a:ahLst/>
              <a:cxnLst/>
              <a:rect r="r" b="b" t="t" l="l"/>
              <a:pathLst>
                <a:path h="485980" w="3837169">
                  <a:moveTo>
                    <a:pt x="3633969" y="0"/>
                  </a:moveTo>
                  <a:cubicBezTo>
                    <a:pt x="3746193" y="0"/>
                    <a:pt x="3837169" y="108790"/>
                    <a:pt x="3837169" y="242990"/>
                  </a:cubicBezTo>
                  <a:cubicBezTo>
                    <a:pt x="3837169" y="377189"/>
                    <a:pt x="3746193" y="485980"/>
                    <a:pt x="3633969" y="485980"/>
                  </a:cubicBezTo>
                  <a:lnTo>
                    <a:pt x="203200" y="485980"/>
                  </a:lnTo>
                  <a:cubicBezTo>
                    <a:pt x="90976" y="485980"/>
                    <a:pt x="0" y="377189"/>
                    <a:pt x="0" y="242990"/>
                  </a:cubicBezTo>
                  <a:cubicBezTo>
                    <a:pt x="0" y="108790"/>
                    <a:pt x="90976" y="0"/>
                    <a:pt x="203200" y="0"/>
                  </a:cubicBezTo>
                  <a:close/>
                </a:path>
              </a:pathLst>
            </a:custGeom>
            <a:gradFill rotWithShape="true">
              <a:gsLst>
                <a:gs pos="0">
                  <a:srgbClr val="0CC0DF">
                    <a:alpha val="100000"/>
                  </a:srgbClr>
                </a:gs>
                <a:gs pos="100000">
                  <a:srgbClr val="FFDE59">
                    <a:alpha val="100000"/>
                  </a:srgbClr>
                </a:gs>
              </a:gsLst>
              <a:lin ang="0"/>
            </a:gradFill>
          </p:spPr>
        </p:sp>
        <p:sp>
          <p:nvSpPr>
            <p:cNvPr name="TextBox 5" id="5"/>
            <p:cNvSpPr txBox="true"/>
            <p:nvPr/>
          </p:nvSpPr>
          <p:spPr>
            <a:xfrm>
              <a:off x="0" y="-142875"/>
              <a:ext cx="3837169" cy="628855"/>
            </a:xfrm>
            <a:prstGeom prst="rect">
              <a:avLst/>
            </a:prstGeom>
          </p:spPr>
          <p:txBody>
            <a:bodyPr anchor="ctr" rtlCol="false" tIns="50800" lIns="50800" bIns="50800" rIns="50800"/>
            <a:lstStyle/>
            <a:p>
              <a:pPr algn="ctr">
                <a:lnSpc>
                  <a:spcPts val="9519"/>
                </a:lnSpc>
              </a:pPr>
            </a:p>
          </p:txBody>
        </p:sp>
      </p:grpSp>
      <p:sp>
        <p:nvSpPr>
          <p:cNvPr name="TextBox 6" id="6"/>
          <p:cNvSpPr txBox="true"/>
          <p:nvPr/>
        </p:nvSpPr>
        <p:spPr>
          <a:xfrm rot="0">
            <a:off x="2059626" y="440584"/>
            <a:ext cx="14200796" cy="771525"/>
          </a:xfrm>
          <a:prstGeom prst="rect">
            <a:avLst/>
          </a:prstGeom>
        </p:spPr>
        <p:txBody>
          <a:bodyPr anchor="t" rtlCol="false" tIns="0" lIns="0" bIns="0" rIns="0">
            <a:spAutoFit/>
          </a:bodyPr>
          <a:lstStyle/>
          <a:p>
            <a:pPr algn="ctr">
              <a:lnSpc>
                <a:spcPts val="6000"/>
              </a:lnSpc>
            </a:pPr>
            <a:r>
              <a:rPr lang="en-US" sz="5000">
                <a:solidFill>
                  <a:srgbClr val="2A2A2A"/>
                </a:solidFill>
                <a:latin typeface="Open Sans"/>
                <a:ea typeface="Open Sans"/>
                <a:cs typeface="Open Sans"/>
                <a:sym typeface="Open Sans"/>
              </a:rPr>
              <a:t>Modelo de negocios “CANVAS”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1117500" y="885300"/>
            <a:ext cx="6924353" cy="8831512"/>
          </a:xfrm>
          <a:prstGeom prst="rect">
            <a:avLst/>
          </a:prstGeom>
        </p:spPr>
      </p:pic>
      <p:sp>
        <p:nvSpPr>
          <p:cNvPr name="Freeform 3" id="3"/>
          <p:cNvSpPr/>
          <p:nvPr/>
        </p:nvSpPr>
        <p:spPr>
          <a:xfrm flipH="false" flipV="false" rot="0">
            <a:off x="946835" y="3630503"/>
            <a:ext cx="8416743" cy="3341106"/>
          </a:xfrm>
          <a:custGeom>
            <a:avLst/>
            <a:gdLst/>
            <a:ahLst/>
            <a:cxnLst/>
            <a:rect r="r" b="b" t="t" l="l"/>
            <a:pathLst>
              <a:path h="3341106" w="8416743">
                <a:moveTo>
                  <a:pt x="0" y="0"/>
                </a:moveTo>
                <a:lnTo>
                  <a:pt x="8416743" y="0"/>
                </a:lnTo>
                <a:lnTo>
                  <a:pt x="8416743" y="3341106"/>
                </a:lnTo>
                <a:lnTo>
                  <a:pt x="0" y="3341106"/>
                </a:lnTo>
                <a:lnTo>
                  <a:pt x="0" y="0"/>
                </a:lnTo>
                <a:close/>
              </a:path>
            </a:pathLst>
          </a:custGeom>
          <a:blipFill>
            <a:blip r:embed="rId3"/>
            <a:stretch>
              <a:fillRect l="0" t="0" r="0" b="0"/>
            </a:stretch>
          </a:blipFill>
        </p:spPr>
      </p:sp>
      <p:grpSp>
        <p:nvGrpSpPr>
          <p:cNvPr name="Group 4" id="4"/>
          <p:cNvGrpSpPr/>
          <p:nvPr/>
        </p:nvGrpSpPr>
        <p:grpSpPr>
          <a:xfrm rot="0">
            <a:off x="877654" y="1238063"/>
            <a:ext cx="8555105" cy="1285043"/>
            <a:chOff x="0" y="0"/>
            <a:chExt cx="3235384" cy="485980"/>
          </a:xfrm>
        </p:grpSpPr>
        <p:sp>
          <p:nvSpPr>
            <p:cNvPr name="Freeform 5" id="5"/>
            <p:cNvSpPr/>
            <p:nvPr/>
          </p:nvSpPr>
          <p:spPr>
            <a:xfrm flipH="false" flipV="false" rot="0">
              <a:off x="0" y="0"/>
              <a:ext cx="3235384" cy="485980"/>
            </a:xfrm>
            <a:custGeom>
              <a:avLst/>
              <a:gdLst/>
              <a:ahLst/>
              <a:cxnLst/>
              <a:rect r="r" b="b" t="t" l="l"/>
              <a:pathLst>
                <a:path h="485980" w="3235384">
                  <a:moveTo>
                    <a:pt x="3032184" y="0"/>
                  </a:moveTo>
                  <a:cubicBezTo>
                    <a:pt x="3144408" y="0"/>
                    <a:pt x="3235384" y="108790"/>
                    <a:pt x="3235384" y="242990"/>
                  </a:cubicBezTo>
                  <a:cubicBezTo>
                    <a:pt x="3235384" y="377189"/>
                    <a:pt x="3144408" y="485980"/>
                    <a:pt x="3032184" y="485980"/>
                  </a:cubicBezTo>
                  <a:lnTo>
                    <a:pt x="203200" y="485980"/>
                  </a:lnTo>
                  <a:cubicBezTo>
                    <a:pt x="90976" y="485980"/>
                    <a:pt x="0" y="377189"/>
                    <a:pt x="0" y="242990"/>
                  </a:cubicBezTo>
                  <a:cubicBezTo>
                    <a:pt x="0" y="108790"/>
                    <a:pt x="90976" y="0"/>
                    <a:pt x="203200" y="0"/>
                  </a:cubicBezTo>
                  <a:close/>
                </a:path>
              </a:pathLst>
            </a:custGeom>
            <a:gradFill rotWithShape="true">
              <a:gsLst>
                <a:gs pos="0">
                  <a:srgbClr val="0097B2">
                    <a:alpha val="100000"/>
                  </a:srgbClr>
                </a:gs>
                <a:gs pos="100000">
                  <a:srgbClr val="7ED957">
                    <a:alpha val="100000"/>
                  </a:srgbClr>
                </a:gs>
              </a:gsLst>
              <a:lin ang="0"/>
            </a:gradFill>
          </p:spPr>
        </p:sp>
        <p:sp>
          <p:nvSpPr>
            <p:cNvPr name="TextBox 6" id="6"/>
            <p:cNvSpPr txBox="true"/>
            <p:nvPr/>
          </p:nvSpPr>
          <p:spPr>
            <a:xfrm>
              <a:off x="0" y="-142875"/>
              <a:ext cx="3235384" cy="628855"/>
            </a:xfrm>
            <a:prstGeom prst="rect">
              <a:avLst/>
            </a:prstGeom>
          </p:spPr>
          <p:txBody>
            <a:bodyPr anchor="ctr" rtlCol="false" tIns="50800" lIns="50800" bIns="50800" rIns="50800"/>
            <a:lstStyle/>
            <a:p>
              <a:pPr algn="ctr">
                <a:lnSpc>
                  <a:spcPts val="9519"/>
                </a:lnSpc>
              </a:pPr>
            </a:p>
          </p:txBody>
        </p:sp>
      </p:grpSp>
      <p:sp>
        <p:nvSpPr>
          <p:cNvPr name="TextBox 7" id="7"/>
          <p:cNvSpPr txBox="true"/>
          <p:nvPr/>
        </p:nvSpPr>
        <p:spPr>
          <a:xfrm rot="0">
            <a:off x="816569" y="1490059"/>
            <a:ext cx="8677275" cy="771525"/>
          </a:xfrm>
          <a:prstGeom prst="rect">
            <a:avLst/>
          </a:prstGeom>
        </p:spPr>
        <p:txBody>
          <a:bodyPr anchor="t" rtlCol="false" tIns="0" lIns="0" bIns="0" rIns="0">
            <a:spAutoFit/>
          </a:bodyPr>
          <a:lstStyle/>
          <a:p>
            <a:pPr algn="ctr">
              <a:lnSpc>
                <a:spcPts val="6000"/>
              </a:lnSpc>
            </a:pPr>
            <a:r>
              <a:rPr lang="en-US" sz="5000">
                <a:solidFill>
                  <a:srgbClr val="2A2A2A"/>
                </a:solidFill>
                <a:latin typeface="Open Sans"/>
                <a:ea typeface="Open Sans"/>
                <a:cs typeface="Open Sans"/>
                <a:sym typeface="Open Sans"/>
              </a:rPr>
              <a:t>Estudio de mercado</a:t>
            </a:r>
          </a:p>
        </p:txBody>
      </p:sp>
      <p:pic>
        <p:nvPicPr>
          <p:cNvPr name="Picture 8" id="8"/>
          <p:cNvPicPr>
            <a:picLocks noChangeAspect="true"/>
          </p:cNvPicPr>
          <p:nvPr/>
        </p:nvPicPr>
        <p:blipFill>
          <a:blip r:embed="rId4">
            <a:alphaModFix amt="53000"/>
          </a:blip>
          <a:stretch>
            <a:fillRect/>
          </a:stretch>
        </p:blipFill>
        <p:spPr>
          <a:xfrm rot="0">
            <a:off x="11974149" y="1152426"/>
            <a:ext cx="5865493" cy="6404986"/>
          </a:xfrm>
          <a:prstGeom prst="rect">
            <a:avLst/>
          </a:prstGeom>
        </p:spPr>
      </p:pic>
      <p:sp>
        <p:nvSpPr>
          <p:cNvPr name="AutoShape 9" id="9"/>
          <p:cNvSpPr/>
          <p:nvPr/>
        </p:nvSpPr>
        <p:spPr>
          <a:xfrm rot="2864963">
            <a:off x="-5567865" y="7475627"/>
            <a:ext cx="8247046" cy="8918319"/>
          </a:xfrm>
          <a:prstGeom prst="rect">
            <a:avLst/>
          </a:prstGeom>
          <a:solidFill>
            <a:srgbClr val="399D4E"/>
          </a:solidFill>
        </p:spPr>
      </p:sp>
      <p:sp>
        <p:nvSpPr>
          <p:cNvPr name="AutoShape 10" id="10"/>
          <p:cNvSpPr/>
          <p:nvPr/>
        </p:nvSpPr>
        <p:spPr>
          <a:xfrm rot="2864963">
            <a:off x="16968507" y="-4979565"/>
            <a:ext cx="8247046" cy="8918319"/>
          </a:xfrm>
          <a:prstGeom prst="rect">
            <a:avLst/>
          </a:prstGeom>
          <a:solidFill>
            <a:srgbClr val="399D4E"/>
          </a:solid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27105" y="4501776"/>
            <a:ext cx="4177217" cy="3632877"/>
          </a:xfrm>
          <a:custGeom>
            <a:avLst/>
            <a:gdLst/>
            <a:ahLst/>
            <a:cxnLst/>
            <a:rect r="r" b="b" t="t" l="l"/>
            <a:pathLst>
              <a:path h="3632877" w="4177217">
                <a:moveTo>
                  <a:pt x="0" y="0"/>
                </a:moveTo>
                <a:lnTo>
                  <a:pt x="4177217" y="0"/>
                </a:lnTo>
                <a:lnTo>
                  <a:pt x="4177217" y="3632877"/>
                </a:lnTo>
                <a:lnTo>
                  <a:pt x="0" y="3632877"/>
                </a:lnTo>
                <a:lnTo>
                  <a:pt x="0" y="0"/>
                </a:lnTo>
                <a:close/>
              </a:path>
            </a:pathLst>
          </a:custGeom>
          <a:blipFill>
            <a:blip r:embed="rId2"/>
            <a:stretch>
              <a:fillRect l="0" t="0" r="0" b="0"/>
            </a:stretch>
          </a:blipFill>
        </p:spPr>
      </p:sp>
      <p:grpSp>
        <p:nvGrpSpPr>
          <p:cNvPr name="Group 3" id="3"/>
          <p:cNvGrpSpPr/>
          <p:nvPr/>
        </p:nvGrpSpPr>
        <p:grpSpPr>
          <a:xfrm rot="0">
            <a:off x="786601" y="1230557"/>
            <a:ext cx="6432077" cy="1285043"/>
            <a:chOff x="0" y="0"/>
            <a:chExt cx="2432493" cy="485980"/>
          </a:xfrm>
        </p:grpSpPr>
        <p:sp>
          <p:nvSpPr>
            <p:cNvPr name="Freeform 4" id="4"/>
            <p:cNvSpPr/>
            <p:nvPr/>
          </p:nvSpPr>
          <p:spPr>
            <a:xfrm flipH="false" flipV="false" rot="0">
              <a:off x="0" y="0"/>
              <a:ext cx="2432493" cy="485980"/>
            </a:xfrm>
            <a:custGeom>
              <a:avLst/>
              <a:gdLst/>
              <a:ahLst/>
              <a:cxnLst/>
              <a:rect r="r" b="b" t="t" l="l"/>
              <a:pathLst>
                <a:path h="485980" w="2432493">
                  <a:moveTo>
                    <a:pt x="2229293" y="0"/>
                  </a:moveTo>
                  <a:cubicBezTo>
                    <a:pt x="2341518" y="0"/>
                    <a:pt x="2432493" y="108790"/>
                    <a:pt x="2432493" y="242990"/>
                  </a:cubicBezTo>
                  <a:cubicBezTo>
                    <a:pt x="2432493" y="377189"/>
                    <a:pt x="2341518" y="485980"/>
                    <a:pt x="2229293" y="485980"/>
                  </a:cubicBezTo>
                  <a:lnTo>
                    <a:pt x="203200" y="485980"/>
                  </a:lnTo>
                  <a:cubicBezTo>
                    <a:pt x="90976" y="485980"/>
                    <a:pt x="0" y="377189"/>
                    <a:pt x="0" y="242990"/>
                  </a:cubicBezTo>
                  <a:cubicBezTo>
                    <a:pt x="0" y="108790"/>
                    <a:pt x="90976" y="0"/>
                    <a:pt x="203200" y="0"/>
                  </a:cubicBez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0" y="-142875"/>
              <a:ext cx="2432493" cy="628855"/>
            </a:xfrm>
            <a:prstGeom prst="rect">
              <a:avLst/>
            </a:prstGeom>
          </p:spPr>
          <p:txBody>
            <a:bodyPr anchor="ctr" rtlCol="false" tIns="50800" lIns="50800" bIns="50800" rIns="50800"/>
            <a:lstStyle/>
            <a:p>
              <a:pPr algn="ctr">
                <a:lnSpc>
                  <a:spcPts val="9519"/>
                </a:lnSpc>
              </a:pPr>
            </a:p>
          </p:txBody>
        </p:sp>
      </p:grpSp>
      <p:sp>
        <p:nvSpPr>
          <p:cNvPr name="TextBox 6" id="6"/>
          <p:cNvSpPr txBox="true"/>
          <p:nvPr/>
        </p:nvSpPr>
        <p:spPr>
          <a:xfrm rot="0">
            <a:off x="-335998" y="1482554"/>
            <a:ext cx="8677275" cy="771525"/>
          </a:xfrm>
          <a:prstGeom prst="rect">
            <a:avLst/>
          </a:prstGeom>
        </p:spPr>
        <p:txBody>
          <a:bodyPr anchor="t" rtlCol="false" tIns="0" lIns="0" bIns="0" rIns="0">
            <a:spAutoFit/>
          </a:bodyPr>
          <a:lstStyle/>
          <a:p>
            <a:pPr algn="ctr">
              <a:lnSpc>
                <a:spcPts val="6000"/>
              </a:lnSpc>
            </a:pPr>
            <a:r>
              <a:rPr lang="en-US" sz="5000">
                <a:solidFill>
                  <a:srgbClr val="2A2A2A"/>
                </a:solidFill>
                <a:latin typeface="Open Sans"/>
                <a:ea typeface="Open Sans"/>
                <a:cs typeface="Open Sans"/>
                <a:sym typeface="Open Sans"/>
              </a:rPr>
              <a:t>Estudio de mercado</a:t>
            </a:r>
          </a:p>
        </p:txBody>
      </p:sp>
      <p:sp>
        <p:nvSpPr>
          <p:cNvPr name="TextBox 7" id="7"/>
          <p:cNvSpPr txBox="true"/>
          <p:nvPr/>
        </p:nvSpPr>
        <p:spPr>
          <a:xfrm rot="0">
            <a:off x="13227105" y="3873794"/>
            <a:ext cx="4177217" cy="685800"/>
          </a:xfrm>
          <a:prstGeom prst="rect">
            <a:avLst/>
          </a:prstGeom>
        </p:spPr>
        <p:txBody>
          <a:bodyPr anchor="t" rtlCol="false" tIns="0" lIns="0" bIns="0" rIns="0">
            <a:spAutoFit/>
          </a:bodyPr>
          <a:lstStyle/>
          <a:p>
            <a:pPr algn="ctr">
              <a:lnSpc>
                <a:spcPts val="2760"/>
              </a:lnSpc>
              <a:spcBef>
                <a:spcPct val="0"/>
              </a:spcBef>
            </a:pPr>
            <a:r>
              <a:rPr lang="en-US" sz="2300">
                <a:solidFill>
                  <a:srgbClr val="2A2A2A"/>
                </a:solidFill>
                <a:latin typeface="Open Sans"/>
                <a:ea typeface="Open Sans"/>
                <a:cs typeface="Open Sans"/>
                <a:sym typeface="Open Sans"/>
              </a:rPr>
              <a:t>¿Cómo interpretar el gráfico?</a:t>
            </a:r>
          </a:p>
          <a:p>
            <a:pPr algn="ctr">
              <a:lnSpc>
                <a:spcPts val="2760"/>
              </a:lnSpc>
              <a:spcBef>
                <a:spcPct val="0"/>
              </a:spcBef>
            </a:pPr>
          </a:p>
        </p:txBody>
      </p:sp>
      <p:pic>
        <p:nvPicPr>
          <p:cNvPr name="Picture 8" id="8"/>
          <p:cNvPicPr>
            <a:picLocks noChangeAspect="true"/>
          </p:cNvPicPr>
          <p:nvPr/>
        </p:nvPicPr>
        <p:blipFill>
          <a:blip r:embed="rId3"/>
          <a:stretch>
            <a:fillRect/>
          </a:stretch>
        </p:blipFill>
        <p:spPr>
          <a:xfrm rot="0">
            <a:off x="-175019" y="2256275"/>
            <a:ext cx="13462252" cy="8123880"/>
          </a:xfrm>
          <a:prstGeom prst="rect">
            <a:avLst/>
          </a:prstGeom>
        </p:spPr>
      </p:pic>
      <p:sp>
        <p:nvSpPr>
          <p:cNvPr name="AutoShape 9" id="9"/>
          <p:cNvSpPr/>
          <p:nvPr/>
        </p:nvSpPr>
        <p:spPr>
          <a:xfrm rot="2864963">
            <a:off x="-5779948" y="-6007886"/>
            <a:ext cx="8247046" cy="8918319"/>
          </a:xfrm>
          <a:prstGeom prst="rect">
            <a:avLst/>
          </a:prstGeom>
          <a:solidFill>
            <a:srgbClr val="399D4E"/>
          </a:solidFill>
        </p:spPr>
      </p:sp>
      <p:sp>
        <p:nvSpPr>
          <p:cNvPr name="AutoShape 10" id="10"/>
          <p:cNvSpPr/>
          <p:nvPr/>
        </p:nvSpPr>
        <p:spPr>
          <a:xfrm rot="2864963">
            <a:off x="15560689" y="7179473"/>
            <a:ext cx="8247046" cy="8918319"/>
          </a:xfrm>
          <a:prstGeom prst="rect">
            <a:avLst/>
          </a:prstGeom>
          <a:solidFill>
            <a:srgbClr val="399D4E"/>
          </a:solid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005273" y="1693039"/>
            <a:ext cx="13632067" cy="8192029"/>
          </a:xfrm>
          <a:custGeom>
            <a:avLst/>
            <a:gdLst/>
            <a:ahLst/>
            <a:cxnLst/>
            <a:rect r="r" b="b" t="t" l="l"/>
            <a:pathLst>
              <a:path h="8192029" w="13632067">
                <a:moveTo>
                  <a:pt x="0" y="0"/>
                </a:moveTo>
                <a:lnTo>
                  <a:pt x="13632067" y="0"/>
                </a:lnTo>
                <a:lnTo>
                  <a:pt x="13632067" y="8192030"/>
                </a:lnTo>
                <a:lnTo>
                  <a:pt x="0" y="8192030"/>
                </a:lnTo>
                <a:lnTo>
                  <a:pt x="0" y="0"/>
                </a:lnTo>
                <a:close/>
              </a:path>
            </a:pathLst>
          </a:custGeom>
          <a:blipFill>
            <a:blip r:embed="rId2"/>
            <a:stretch>
              <a:fillRect l="-433" t="-720" r="-1190" b="-1801"/>
            </a:stretch>
          </a:blipFill>
        </p:spPr>
      </p:sp>
      <p:grpSp>
        <p:nvGrpSpPr>
          <p:cNvPr name="Group 3" id="3"/>
          <p:cNvGrpSpPr/>
          <p:nvPr/>
        </p:nvGrpSpPr>
        <p:grpSpPr>
          <a:xfrm rot="0">
            <a:off x="3587581" y="200107"/>
            <a:ext cx="11112838" cy="1285043"/>
            <a:chOff x="0" y="0"/>
            <a:chExt cx="4202671" cy="485980"/>
          </a:xfrm>
        </p:grpSpPr>
        <p:sp>
          <p:nvSpPr>
            <p:cNvPr name="Freeform 4" id="4"/>
            <p:cNvSpPr/>
            <p:nvPr/>
          </p:nvSpPr>
          <p:spPr>
            <a:xfrm flipH="false" flipV="false" rot="0">
              <a:off x="0" y="0"/>
              <a:ext cx="4202671" cy="485980"/>
            </a:xfrm>
            <a:custGeom>
              <a:avLst/>
              <a:gdLst/>
              <a:ahLst/>
              <a:cxnLst/>
              <a:rect r="r" b="b" t="t" l="l"/>
              <a:pathLst>
                <a:path h="485980" w="4202671">
                  <a:moveTo>
                    <a:pt x="3999471" y="0"/>
                  </a:moveTo>
                  <a:cubicBezTo>
                    <a:pt x="4111695" y="0"/>
                    <a:pt x="4202671" y="108790"/>
                    <a:pt x="4202671" y="242990"/>
                  </a:cubicBezTo>
                  <a:cubicBezTo>
                    <a:pt x="4202671" y="377189"/>
                    <a:pt x="4111695" y="485980"/>
                    <a:pt x="3999471" y="485980"/>
                  </a:cubicBezTo>
                  <a:lnTo>
                    <a:pt x="203200" y="485980"/>
                  </a:lnTo>
                  <a:cubicBezTo>
                    <a:pt x="90976" y="485980"/>
                    <a:pt x="0" y="377189"/>
                    <a:pt x="0" y="242990"/>
                  </a:cubicBezTo>
                  <a:cubicBezTo>
                    <a:pt x="0" y="108790"/>
                    <a:pt x="90976" y="0"/>
                    <a:pt x="203200" y="0"/>
                  </a:cubicBezTo>
                  <a:close/>
                </a:path>
              </a:pathLst>
            </a:custGeom>
            <a:solidFill>
              <a:srgbClr val="DAFFED"/>
            </a:solidFill>
          </p:spPr>
        </p:sp>
        <p:sp>
          <p:nvSpPr>
            <p:cNvPr name="TextBox 5" id="5"/>
            <p:cNvSpPr txBox="true"/>
            <p:nvPr/>
          </p:nvSpPr>
          <p:spPr>
            <a:xfrm>
              <a:off x="0" y="-142875"/>
              <a:ext cx="4202671" cy="628855"/>
            </a:xfrm>
            <a:prstGeom prst="rect">
              <a:avLst/>
            </a:prstGeom>
          </p:spPr>
          <p:txBody>
            <a:bodyPr anchor="ctr" rtlCol="false" tIns="50800" lIns="50800" bIns="50800" rIns="50800"/>
            <a:lstStyle/>
            <a:p>
              <a:pPr algn="ctr">
                <a:lnSpc>
                  <a:spcPts val="9519"/>
                </a:lnSpc>
              </a:pPr>
            </a:p>
          </p:txBody>
        </p:sp>
      </p:grpSp>
      <p:sp>
        <p:nvSpPr>
          <p:cNvPr name="TextBox 6" id="6"/>
          <p:cNvSpPr txBox="true"/>
          <p:nvPr/>
        </p:nvSpPr>
        <p:spPr>
          <a:xfrm rot="0">
            <a:off x="3587581" y="452103"/>
            <a:ext cx="11112838" cy="771525"/>
          </a:xfrm>
          <a:prstGeom prst="rect">
            <a:avLst/>
          </a:prstGeom>
        </p:spPr>
        <p:txBody>
          <a:bodyPr anchor="t" rtlCol="false" tIns="0" lIns="0" bIns="0" rIns="0">
            <a:spAutoFit/>
          </a:bodyPr>
          <a:lstStyle/>
          <a:p>
            <a:pPr algn="ctr">
              <a:lnSpc>
                <a:spcPts val="6000"/>
              </a:lnSpc>
            </a:pPr>
            <a:r>
              <a:rPr lang="en-US" sz="5000">
                <a:solidFill>
                  <a:srgbClr val="2A2A2A"/>
                </a:solidFill>
                <a:latin typeface="Open Sans"/>
                <a:ea typeface="Open Sans"/>
                <a:cs typeface="Open Sans"/>
                <a:sym typeface="Open Sans"/>
              </a:rPr>
              <a:t>Tecnologías del desarrollo</a:t>
            </a:r>
          </a:p>
        </p:txBody>
      </p:sp>
      <p:sp>
        <p:nvSpPr>
          <p:cNvPr name="TextBox 7" id="7"/>
          <p:cNvSpPr txBox="true"/>
          <p:nvPr/>
        </p:nvSpPr>
        <p:spPr>
          <a:xfrm rot="0">
            <a:off x="238701" y="2505185"/>
            <a:ext cx="3627980" cy="6286500"/>
          </a:xfrm>
          <a:prstGeom prst="rect">
            <a:avLst/>
          </a:prstGeom>
        </p:spPr>
        <p:txBody>
          <a:bodyPr anchor="t" rtlCol="false" tIns="0" lIns="0" bIns="0" rIns="0">
            <a:spAutoFit/>
          </a:bodyPr>
          <a:lstStyle/>
          <a:p>
            <a:pPr algn="l" marL="604519" indent="-302260" lvl="1">
              <a:lnSpc>
                <a:spcPts val="3359"/>
              </a:lnSpc>
              <a:buFont typeface="Arial"/>
              <a:buChar char="•"/>
            </a:pPr>
            <a:r>
              <a:rPr lang="en-US" b="true" sz="2799">
                <a:solidFill>
                  <a:srgbClr val="2A2A2A"/>
                </a:solidFill>
                <a:latin typeface="Open Sans Bold"/>
                <a:ea typeface="Open Sans Bold"/>
                <a:cs typeface="Open Sans Bold"/>
                <a:sym typeface="Open Sans Bold"/>
              </a:rPr>
              <a:t>Frontend</a:t>
            </a:r>
            <a:r>
              <a:rPr lang="en-US" sz="2799">
                <a:solidFill>
                  <a:srgbClr val="2A2A2A"/>
                </a:solidFill>
                <a:latin typeface="Open Sans"/>
                <a:ea typeface="Open Sans"/>
                <a:cs typeface="Open Sans"/>
                <a:sym typeface="Open Sans"/>
              </a:rPr>
              <a:t>:</a:t>
            </a:r>
          </a:p>
          <a:p>
            <a:pPr algn="l" marL="1209039" indent="-403013" lvl="2">
              <a:lnSpc>
                <a:spcPts val="3359"/>
              </a:lnSpc>
              <a:buFont typeface="Arial"/>
              <a:buChar char="⚬"/>
            </a:pPr>
            <a:r>
              <a:rPr lang="en-US" sz="2799">
                <a:solidFill>
                  <a:srgbClr val="2A2A2A"/>
                </a:solidFill>
                <a:latin typeface="Open Sans"/>
                <a:ea typeface="Open Sans"/>
                <a:cs typeface="Open Sans"/>
                <a:sym typeface="Open Sans"/>
              </a:rPr>
              <a:t>Angular</a:t>
            </a:r>
          </a:p>
          <a:p>
            <a:pPr algn="l" marL="1209039" indent="-403013" lvl="2">
              <a:lnSpc>
                <a:spcPts val="3359"/>
              </a:lnSpc>
              <a:buFont typeface="Arial"/>
              <a:buChar char="⚬"/>
            </a:pPr>
            <a:r>
              <a:rPr lang="en-US" sz="2799">
                <a:solidFill>
                  <a:srgbClr val="2A2A2A"/>
                </a:solidFill>
                <a:latin typeface="Open Sans"/>
                <a:ea typeface="Open Sans"/>
                <a:cs typeface="Open Sans"/>
                <a:sym typeface="Open Sans"/>
              </a:rPr>
              <a:t>Ionic</a:t>
            </a:r>
          </a:p>
          <a:p>
            <a:pPr algn="l">
              <a:lnSpc>
                <a:spcPts val="3359"/>
              </a:lnSpc>
            </a:pPr>
          </a:p>
          <a:p>
            <a:pPr algn="l" marL="604519" indent="-302260" lvl="1">
              <a:lnSpc>
                <a:spcPts val="3359"/>
              </a:lnSpc>
              <a:buFont typeface="Arial"/>
              <a:buChar char="•"/>
            </a:pPr>
            <a:r>
              <a:rPr lang="en-US" b="true" sz="2799">
                <a:solidFill>
                  <a:srgbClr val="2A2A2A"/>
                </a:solidFill>
                <a:latin typeface="Open Sans Bold"/>
                <a:ea typeface="Open Sans Bold"/>
                <a:cs typeface="Open Sans Bold"/>
                <a:sym typeface="Open Sans Bold"/>
              </a:rPr>
              <a:t>Backend</a:t>
            </a:r>
            <a:r>
              <a:rPr lang="en-US" sz="2799">
                <a:solidFill>
                  <a:srgbClr val="2A2A2A"/>
                </a:solidFill>
                <a:latin typeface="Open Sans"/>
                <a:ea typeface="Open Sans"/>
                <a:cs typeface="Open Sans"/>
                <a:sym typeface="Open Sans"/>
              </a:rPr>
              <a:t>:</a:t>
            </a:r>
          </a:p>
          <a:p>
            <a:pPr algn="l" marL="1209039" indent="-403013" lvl="2">
              <a:lnSpc>
                <a:spcPts val="3359"/>
              </a:lnSpc>
              <a:buFont typeface="Arial"/>
              <a:buChar char="⚬"/>
            </a:pPr>
            <a:r>
              <a:rPr lang="en-US" sz="2799">
                <a:solidFill>
                  <a:srgbClr val="2A2A2A"/>
                </a:solidFill>
                <a:latin typeface="Open Sans"/>
                <a:ea typeface="Open Sans"/>
                <a:cs typeface="Open Sans"/>
                <a:sym typeface="Open Sans"/>
              </a:rPr>
              <a:t>Node.js</a:t>
            </a:r>
          </a:p>
          <a:p>
            <a:pPr algn="l" marL="1209039" indent="-403013" lvl="2">
              <a:lnSpc>
                <a:spcPts val="3359"/>
              </a:lnSpc>
              <a:buFont typeface="Arial"/>
              <a:buChar char="⚬"/>
            </a:pPr>
            <a:r>
              <a:rPr lang="en-US" sz="2799">
                <a:solidFill>
                  <a:srgbClr val="2A2A2A"/>
                </a:solidFill>
                <a:latin typeface="Open Sans"/>
                <a:ea typeface="Open Sans"/>
                <a:cs typeface="Open Sans"/>
                <a:sym typeface="Open Sans"/>
              </a:rPr>
              <a:t>Express</a:t>
            </a:r>
          </a:p>
          <a:p>
            <a:pPr algn="l" marL="1209039" indent="-403013" lvl="2">
              <a:lnSpc>
                <a:spcPts val="3359"/>
              </a:lnSpc>
              <a:buFont typeface="Arial"/>
              <a:buChar char="⚬"/>
            </a:pPr>
            <a:r>
              <a:rPr lang="en-US" sz="2799">
                <a:solidFill>
                  <a:srgbClr val="2A2A2A"/>
                </a:solidFill>
                <a:latin typeface="Open Sans"/>
                <a:ea typeface="Open Sans"/>
                <a:cs typeface="Open Sans"/>
                <a:sym typeface="Open Sans"/>
              </a:rPr>
              <a:t>API RESTful</a:t>
            </a:r>
          </a:p>
          <a:p>
            <a:pPr algn="l">
              <a:lnSpc>
                <a:spcPts val="3359"/>
              </a:lnSpc>
            </a:pPr>
          </a:p>
          <a:p>
            <a:pPr algn="l" marL="604519" indent="-302260" lvl="1">
              <a:lnSpc>
                <a:spcPts val="3359"/>
              </a:lnSpc>
              <a:buFont typeface="Arial"/>
              <a:buChar char="•"/>
            </a:pPr>
            <a:r>
              <a:rPr lang="en-US" b="true" sz="2799">
                <a:solidFill>
                  <a:srgbClr val="2A2A2A"/>
                </a:solidFill>
                <a:latin typeface="Open Sans Bold"/>
                <a:ea typeface="Open Sans Bold"/>
                <a:cs typeface="Open Sans Bold"/>
                <a:sym typeface="Open Sans Bold"/>
              </a:rPr>
              <a:t>Base de datos</a:t>
            </a:r>
            <a:r>
              <a:rPr lang="en-US" sz="2799">
                <a:solidFill>
                  <a:srgbClr val="2A2A2A"/>
                </a:solidFill>
                <a:latin typeface="Open Sans"/>
                <a:ea typeface="Open Sans"/>
                <a:cs typeface="Open Sans"/>
                <a:sym typeface="Open Sans"/>
              </a:rPr>
              <a:t>:</a:t>
            </a:r>
          </a:p>
          <a:p>
            <a:pPr algn="l" marL="1209039" indent="-403013" lvl="2">
              <a:lnSpc>
                <a:spcPts val="3359"/>
              </a:lnSpc>
              <a:buFont typeface="Arial"/>
              <a:buChar char="⚬"/>
            </a:pPr>
            <a:r>
              <a:rPr lang="en-US" sz="2799">
                <a:solidFill>
                  <a:srgbClr val="2A2A2A"/>
                </a:solidFill>
                <a:latin typeface="Open Sans"/>
                <a:ea typeface="Open Sans"/>
                <a:cs typeface="Open Sans"/>
                <a:sym typeface="Open Sans"/>
              </a:rPr>
              <a:t>MongoDB</a:t>
            </a:r>
          </a:p>
          <a:p>
            <a:pPr algn="l">
              <a:lnSpc>
                <a:spcPts val="3359"/>
              </a:lnSpc>
              <a:spcBef>
                <a:spcPct val="0"/>
              </a:spcBef>
            </a:pPr>
          </a:p>
          <a:p>
            <a:pPr algn="l" marL="604519" indent="-302260" lvl="1">
              <a:lnSpc>
                <a:spcPts val="3359"/>
              </a:lnSpc>
              <a:buFont typeface="Arial"/>
              <a:buChar char="•"/>
            </a:pPr>
            <a:r>
              <a:rPr lang="en-US" b="true" sz="2799">
                <a:solidFill>
                  <a:srgbClr val="2A2A2A"/>
                </a:solidFill>
                <a:latin typeface="Open Sans Bold"/>
                <a:ea typeface="Open Sans Bold"/>
                <a:cs typeface="Open Sans Bold"/>
                <a:sym typeface="Open Sans Bold"/>
              </a:rPr>
              <a:t>Integración</a:t>
            </a:r>
            <a:r>
              <a:rPr lang="en-US" sz="2799">
                <a:solidFill>
                  <a:srgbClr val="2A2A2A"/>
                </a:solidFill>
                <a:latin typeface="Open Sans"/>
                <a:ea typeface="Open Sans"/>
                <a:cs typeface="Open Sans"/>
                <a:sym typeface="Open Sans"/>
              </a:rPr>
              <a:t>:</a:t>
            </a:r>
          </a:p>
          <a:p>
            <a:pPr algn="l" marL="1209039" indent="-403013" lvl="2">
              <a:lnSpc>
                <a:spcPts val="3359"/>
              </a:lnSpc>
              <a:spcBef>
                <a:spcPct val="0"/>
              </a:spcBef>
              <a:buFont typeface="Arial"/>
              <a:buChar char="⚬"/>
            </a:pPr>
            <a:r>
              <a:rPr lang="en-US" sz="2799">
                <a:solidFill>
                  <a:srgbClr val="2A2A2A"/>
                </a:solidFill>
                <a:latin typeface="Open Sans"/>
                <a:ea typeface="Open Sans"/>
                <a:cs typeface="Open Sans"/>
                <a:sym typeface="Open Sans"/>
              </a:rPr>
              <a:t>Github Actions</a:t>
            </a:r>
          </a:p>
        </p:txBody>
      </p:sp>
    </p:spTree>
  </p:cSld>
  <p:clrMapOvr>
    <a:masterClrMapping/>
  </p:clrMapOvr>
</p:sld>
</file>

<file path=ppt/slides/slide14.xml><?xml version="1.0" encoding="utf-8"?>
<p:sld xmlns:p="http://schemas.openxmlformats.org/presentationml/2006/main" xmlns:a="http://schemas.openxmlformats.org/drawingml/2006/main">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rot="-5400000">
            <a:off x="8416718" y="-4119836"/>
            <a:ext cx="1454564" cy="10287000"/>
          </a:xfrm>
          <a:prstGeom prst="rect">
            <a:avLst/>
          </a:prstGeom>
          <a:solidFill>
            <a:srgbClr val="A1EFB2"/>
          </a:solidFill>
        </p:spPr>
      </p:sp>
      <p:graphicFrame>
        <p:nvGraphicFramePr>
          <p:cNvPr name="Table 3" id="3"/>
          <p:cNvGraphicFramePr>
            <a:graphicFrameLocks noGrp="true"/>
          </p:cNvGraphicFramePr>
          <p:nvPr/>
        </p:nvGraphicFramePr>
        <p:xfrm>
          <a:off x="2858589" y="2844457"/>
          <a:ext cx="5647268" cy="6665791"/>
        </p:xfrm>
        <a:graphic>
          <a:graphicData uri="http://schemas.openxmlformats.org/drawingml/2006/table">
            <a:tbl>
              <a:tblPr/>
              <a:tblGrid>
                <a:gridCol w="681137"/>
                <a:gridCol w="3194530"/>
                <a:gridCol w="1771601"/>
              </a:tblGrid>
              <a:tr h="661727">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N°</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MÓDULOS DEL SISTEMA</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Estado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667118">
                <a:tc>
                  <a:txBody>
                    <a:bodyPr anchor="t" rtlCol="false"/>
                    <a:lstStyle/>
                    <a:p>
                      <a:pPr algn="ctr">
                        <a:lnSpc>
                          <a:spcPts val="2800"/>
                        </a:lnSpc>
                        <a:defRPr/>
                      </a:pPr>
                      <a:r>
                        <a:rPr lang="en-US" sz="2000">
                          <a:solidFill>
                            <a:srgbClr val="000000"/>
                          </a:solidFill>
                          <a:latin typeface="Arimo"/>
                          <a:ea typeface="Arimo"/>
                          <a:cs typeface="Arimo"/>
                          <a:sym typeface="Arimo"/>
                        </a:rPr>
                        <a:t>1</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Auth</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Finalizado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667118">
                <a:tc>
                  <a:txBody>
                    <a:bodyPr anchor="t" rtlCol="false"/>
                    <a:lstStyle/>
                    <a:p>
                      <a:pPr algn="ctr">
                        <a:lnSpc>
                          <a:spcPts val="2800"/>
                        </a:lnSpc>
                        <a:defRPr/>
                      </a:pPr>
                      <a:r>
                        <a:rPr lang="en-US" sz="2000">
                          <a:solidFill>
                            <a:srgbClr val="000000"/>
                          </a:solidFill>
                          <a:latin typeface="Arimo"/>
                          <a:ea typeface="Arimo"/>
                          <a:cs typeface="Arimo"/>
                          <a:sym typeface="Arimo"/>
                        </a:rPr>
                        <a:t>2</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Carreras</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Finalizado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667118">
                <a:tc>
                  <a:txBody>
                    <a:bodyPr anchor="t" rtlCol="false"/>
                    <a:lstStyle/>
                    <a:p>
                      <a:pPr algn="ctr">
                        <a:lnSpc>
                          <a:spcPts val="2800"/>
                        </a:lnSpc>
                        <a:defRPr/>
                      </a:pPr>
                      <a:r>
                        <a:rPr lang="en-US" sz="2000">
                          <a:solidFill>
                            <a:srgbClr val="000000"/>
                          </a:solidFill>
                          <a:latin typeface="Arimo"/>
                          <a:ea typeface="Arimo"/>
                          <a:cs typeface="Arimo"/>
                          <a:sym typeface="Arimo"/>
                        </a:rPr>
                        <a:t>3</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Comparación</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En progreso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667118">
                <a:tc>
                  <a:txBody>
                    <a:bodyPr anchor="t" rtlCol="false"/>
                    <a:lstStyle/>
                    <a:p>
                      <a:pPr algn="ctr">
                        <a:lnSpc>
                          <a:spcPts val="2800"/>
                        </a:lnSpc>
                        <a:defRPr/>
                      </a:pPr>
                      <a:r>
                        <a:rPr lang="en-US" sz="2000">
                          <a:solidFill>
                            <a:srgbClr val="000000"/>
                          </a:solidFill>
                          <a:latin typeface="Arimo"/>
                          <a:ea typeface="Arimo"/>
                          <a:cs typeface="Arimo"/>
                          <a:sym typeface="Arimo"/>
                        </a:rPr>
                        <a:t>4</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Escuelas</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Finalizado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667118">
                <a:tc>
                  <a:txBody>
                    <a:bodyPr anchor="t" rtlCol="false"/>
                    <a:lstStyle/>
                    <a:p>
                      <a:pPr algn="ctr">
                        <a:lnSpc>
                          <a:spcPts val="2800"/>
                        </a:lnSpc>
                        <a:defRPr/>
                      </a:pPr>
                      <a:r>
                        <a:rPr lang="en-US" sz="2000">
                          <a:solidFill>
                            <a:srgbClr val="000000"/>
                          </a:solidFill>
                          <a:latin typeface="Arimo"/>
                          <a:ea typeface="Arimo"/>
                          <a:cs typeface="Arimo"/>
                          <a:sym typeface="Arimo"/>
                        </a:rPr>
                        <a:t>5</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Favoritos</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En progreso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667118">
                <a:tc>
                  <a:txBody>
                    <a:bodyPr anchor="t" rtlCol="false"/>
                    <a:lstStyle/>
                    <a:p>
                      <a:pPr algn="ctr">
                        <a:lnSpc>
                          <a:spcPts val="2800"/>
                        </a:lnSpc>
                        <a:defRPr/>
                      </a:pPr>
                      <a:r>
                        <a:rPr lang="en-US" sz="2000">
                          <a:solidFill>
                            <a:srgbClr val="000000"/>
                          </a:solidFill>
                          <a:latin typeface="Arimo"/>
                          <a:ea typeface="Arimo"/>
                          <a:cs typeface="Arimo"/>
                          <a:sym typeface="Arimo"/>
                        </a:rPr>
                        <a:t>6</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Home</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Finalizado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667118">
                <a:tc>
                  <a:txBody>
                    <a:bodyPr anchor="t" rtlCol="false"/>
                    <a:lstStyle/>
                    <a:p>
                      <a:pPr algn="ctr">
                        <a:lnSpc>
                          <a:spcPts val="2800"/>
                        </a:lnSpc>
                        <a:defRPr/>
                      </a:pPr>
                      <a:r>
                        <a:rPr lang="en-US" sz="2000">
                          <a:solidFill>
                            <a:srgbClr val="000000"/>
                          </a:solidFill>
                          <a:latin typeface="Arimo"/>
                          <a:ea typeface="Arimo"/>
                          <a:cs typeface="Arimo"/>
                          <a:sym typeface="Arimo"/>
                        </a:rPr>
                        <a:t>7</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Instituciones</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Finalizado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667118">
                <a:tc>
                  <a:txBody>
                    <a:bodyPr anchor="t" rtlCol="false"/>
                    <a:lstStyle/>
                    <a:p>
                      <a:pPr algn="ctr">
                        <a:lnSpc>
                          <a:spcPts val="2800"/>
                        </a:lnSpc>
                        <a:defRPr/>
                      </a:pPr>
                      <a:r>
                        <a:rPr lang="en-US" sz="2000">
                          <a:solidFill>
                            <a:srgbClr val="000000"/>
                          </a:solidFill>
                          <a:latin typeface="Arimo"/>
                          <a:ea typeface="Arimo"/>
                          <a:cs typeface="Arimo"/>
                          <a:sym typeface="Arimo"/>
                        </a:rPr>
                        <a:t>8</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Perfil</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En progreso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667118">
                <a:tc>
                  <a:txBody>
                    <a:bodyPr anchor="t" rtlCol="false"/>
                    <a:lstStyle/>
                    <a:p>
                      <a:pPr algn="ctr">
                        <a:lnSpc>
                          <a:spcPts val="2800"/>
                        </a:lnSpc>
                        <a:defRPr/>
                      </a:pPr>
                      <a:r>
                        <a:rPr lang="en-US" sz="2000">
                          <a:solidFill>
                            <a:srgbClr val="000000"/>
                          </a:solidFill>
                          <a:latin typeface="Arimo"/>
                          <a:ea typeface="Arimo"/>
                          <a:cs typeface="Arimo"/>
                          <a:sym typeface="Arimo"/>
                        </a:rPr>
                        <a:t>9</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Principal</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En progreso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bl>
          </a:graphicData>
        </a:graphic>
      </p:graphicFrame>
      <p:sp>
        <p:nvSpPr>
          <p:cNvPr name="TextBox 4" id="4"/>
          <p:cNvSpPr txBox="true"/>
          <p:nvPr/>
        </p:nvSpPr>
        <p:spPr>
          <a:xfrm rot="0">
            <a:off x="4539701" y="633139"/>
            <a:ext cx="9208599" cy="771525"/>
          </a:xfrm>
          <a:prstGeom prst="rect">
            <a:avLst/>
          </a:prstGeom>
        </p:spPr>
        <p:txBody>
          <a:bodyPr anchor="t" rtlCol="false" tIns="0" lIns="0" bIns="0" rIns="0">
            <a:spAutoFit/>
          </a:bodyPr>
          <a:lstStyle/>
          <a:p>
            <a:pPr algn="ctr">
              <a:lnSpc>
                <a:spcPts val="6000"/>
              </a:lnSpc>
            </a:pPr>
            <a:r>
              <a:rPr lang="en-US" sz="5000">
                <a:solidFill>
                  <a:srgbClr val="2A2A2A"/>
                </a:solidFill>
                <a:latin typeface="Open Sans"/>
                <a:ea typeface="Open Sans"/>
                <a:cs typeface="Open Sans"/>
                <a:sym typeface="Open Sans"/>
              </a:rPr>
              <a:t>Gestión del desarrollo</a:t>
            </a:r>
          </a:p>
        </p:txBody>
      </p:sp>
      <p:graphicFrame>
        <p:nvGraphicFramePr>
          <p:cNvPr name="Table 5" id="5"/>
          <p:cNvGraphicFramePr>
            <a:graphicFrameLocks noGrp="true"/>
          </p:cNvGraphicFramePr>
          <p:nvPr/>
        </p:nvGraphicFramePr>
        <p:xfrm>
          <a:off x="9648856" y="4415228"/>
          <a:ext cx="6249180" cy="3524250"/>
        </p:xfrm>
        <a:graphic>
          <a:graphicData uri="http://schemas.openxmlformats.org/drawingml/2006/table">
            <a:tbl>
              <a:tblPr/>
              <a:tblGrid>
                <a:gridCol w="723447"/>
                <a:gridCol w="3497874"/>
                <a:gridCol w="2027858"/>
              </a:tblGrid>
              <a:tr h="595648">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N°</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MÓDULOS COMPARTIDOS</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Estado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585720">
                <a:tc>
                  <a:txBody>
                    <a:bodyPr anchor="t" rtlCol="false"/>
                    <a:lstStyle/>
                    <a:p>
                      <a:pPr algn="ctr">
                        <a:lnSpc>
                          <a:spcPts val="2800"/>
                        </a:lnSpc>
                        <a:defRPr/>
                      </a:pPr>
                      <a:r>
                        <a:rPr lang="en-US" sz="2000">
                          <a:solidFill>
                            <a:srgbClr val="000000"/>
                          </a:solidFill>
                          <a:latin typeface="Arimo"/>
                          <a:ea typeface="Arimo"/>
                          <a:cs typeface="Arimo"/>
                          <a:sym typeface="Arimo"/>
                        </a:rPr>
                        <a:t>1</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Lista de instituciones</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Finalizado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585720">
                <a:tc>
                  <a:txBody>
                    <a:bodyPr anchor="t" rtlCol="false"/>
                    <a:lstStyle/>
                    <a:p>
                      <a:pPr algn="ctr">
                        <a:lnSpc>
                          <a:spcPts val="2800"/>
                        </a:lnSpc>
                        <a:defRPr/>
                      </a:pPr>
                      <a:r>
                        <a:rPr lang="en-US" sz="2000">
                          <a:solidFill>
                            <a:srgbClr val="000000"/>
                          </a:solidFill>
                          <a:latin typeface="Arimo"/>
                          <a:ea typeface="Arimo"/>
                          <a:cs typeface="Arimo"/>
                          <a:sym typeface="Arimo"/>
                        </a:rPr>
                        <a:t>2</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Mapa</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Finalizado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585720">
                <a:tc>
                  <a:txBody>
                    <a:bodyPr anchor="t" rtlCol="false"/>
                    <a:lstStyle/>
                    <a:p>
                      <a:pPr algn="ctr">
                        <a:lnSpc>
                          <a:spcPts val="2800"/>
                        </a:lnSpc>
                        <a:defRPr/>
                      </a:pPr>
                      <a:r>
                        <a:rPr lang="en-US" sz="2000">
                          <a:solidFill>
                            <a:srgbClr val="000000"/>
                          </a:solidFill>
                          <a:latin typeface="Arimo"/>
                          <a:ea typeface="Arimo"/>
                          <a:cs typeface="Arimo"/>
                          <a:sym typeface="Arimo"/>
                        </a:rPr>
                        <a:t>3</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Menú Inferior</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Finalizado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585720">
                <a:tc>
                  <a:txBody>
                    <a:bodyPr anchor="t" rtlCol="false"/>
                    <a:lstStyle/>
                    <a:p>
                      <a:pPr algn="ctr">
                        <a:lnSpc>
                          <a:spcPts val="2800"/>
                        </a:lnSpc>
                        <a:defRPr/>
                      </a:pPr>
                      <a:r>
                        <a:rPr lang="en-US" sz="2000">
                          <a:solidFill>
                            <a:srgbClr val="000000"/>
                          </a:solidFill>
                          <a:latin typeface="Arimo"/>
                          <a:ea typeface="Arimo"/>
                          <a:cs typeface="Arimo"/>
                          <a:sym typeface="Arimo"/>
                        </a:rPr>
                        <a:t>4</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Menú Comparativa</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En progreso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585720">
                <a:tc>
                  <a:txBody>
                    <a:bodyPr anchor="t" rtlCol="false"/>
                    <a:lstStyle/>
                    <a:p>
                      <a:pPr algn="ctr">
                        <a:lnSpc>
                          <a:spcPts val="2800"/>
                        </a:lnSpc>
                        <a:defRPr/>
                      </a:pPr>
                      <a:r>
                        <a:rPr lang="en-US" sz="2000">
                          <a:solidFill>
                            <a:srgbClr val="000000"/>
                          </a:solidFill>
                          <a:latin typeface="Arimo"/>
                          <a:ea typeface="Arimo"/>
                          <a:cs typeface="Arimo"/>
                          <a:sym typeface="Arimo"/>
                        </a:rPr>
                        <a:t>5</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Sección Genérica</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a:lnSpc>
                          <a:spcPts val="2800"/>
                        </a:lnSpc>
                        <a:defRPr/>
                      </a:pPr>
                      <a:r>
                        <a:rPr lang="en-US" sz="2000">
                          <a:solidFill>
                            <a:srgbClr val="000000"/>
                          </a:solidFill>
                          <a:latin typeface="Arimo"/>
                          <a:ea typeface="Arimo"/>
                          <a:cs typeface="Arimo"/>
                          <a:sym typeface="Arimo"/>
                        </a:rPr>
                        <a:t>En progreso</a:t>
                      </a:r>
                      <a:endParaRPr lang="en-US" sz="1100"/>
                    </a:p>
                  </a:txBody>
                  <a:tcPr marL="76200" marR="76200" marT="76200" marB="762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bl>
          </a:graphicData>
        </a:graphic>
      </p:graphicFrame>
      <p:sp>
        <p:nvSpPr>
          <p:cNvPr name="AutoShape 6" id="6"/>
          <p:cNvSpPr/>
          <p:nvPr/>
        </p:nvSpPr>
        <p:spPr>
          <a:xfrm rot="2864963">
            <a:off x="18083205" y="3138882"/>
            <a:ext cx="8247046" cy="8918319"/>
          </a:xfrm>
          <a:prstGeom prst="rect">
            <a:avLst/>
          </a:prstGeom>
          <a:solidFill>
            <a:srgbClr val="399D4E"/>
          </a:solidFill>
        </p:spPr>
      </p:sp>
      <p:sp>
        <p:nvSpPr>
          <p:cNvPr name="AutoShape 7" id="7"/>
          <p:cNvSpPr/>
          <p:nvPr/>
        </p:nvSpPr>
        <p:spPr>
          <a:xfrm rot="2864963">
            <a:off x="-8480727" y="-2282279"/>
            <a:ext cx="8247046" cy="8918319"/>
          </a:xfrm>
          <a:prstGeom prst="rect">
            <a:avLst/>
          </a:prstGeom>
          <a:solidFill>
            <a:srgbClr val="399D4E"/>
          </a:solidFill>
        </p:spPr>
      </p:sp>
      <p:sp>
        <p:nvSpPr>
          <p:cNvPr name="AutoShape 8" id="8"/>
          <p:cNvSpPr/>
          <p:nvPr/>
        </p:nvSpPr>
        <p:spPr>
          <a:xfrm rot="-5400000">
            <a:off x="8859424" y="-1256885"/>
            <a:ext cx="569152" cy="6762892"/>
          </a:xfrm>
          <a:prstGeom prst="rect">
            <a:avLst/>
          </a:prstGeom>
          <a:solidFill>
            <a:srgbClr val="83B6AB"/>
          </a:solidFill>
        </p:spPr>
      </p:sp>
      <p:sp>
        <p:nvSpPr>
          <p:cNvPr name="TextBox 9" id="9"/>
          <p:cNvSpPr txBox="true"/>
          <p:nvPr/>
        </p:nvSpPr>
        <p:spPr>
          <a:xfrm rot="0">
            <a:off x="7573417" y="1910248"/>
            <a:ext cx="3141166" cy="419100"/>
          </a:xfrm>
          <a:prstGeom prst="rect">
            <a:avLst/>
          </a:prstGeom>
        </p:spPr>
        <p:txBody>
          <a:bodyPr anchor="t" rtlCol="false" tIns="0" lIns="0" bIns="0" rIns="0">
            <a:spAutoFit/>
          </a:bodyPr>
          <a:lstStyle/>
          <a:p>
            <a:pPr algn="ctr">
              <a:lnSpc>
                <a:spcPts val="3239"/>
              </a:lnSpc>
              <a:spcBef>
                <a:spcPct val="0"/>
              </a:spcBef>
            </a:pPr>
            <a:r>
              <a:rPr lang="en-US" sz="2699">
                <a:solidFill>
                  <a:srgbClr val="000000"/>
                </a:solidFill>
                <a:latin typeface="Open Sans"/>
                <a:ea typeface="Open Sans"/>
                <a:cs typeface="Open Sans"/>
                <a:sym typeface="Open Sans"/>
              </a:rPr>
              <a:t>Listado de módulos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2864963">
            <a:off x="-73881" y="9127045"/>
            <a:ext cx="8247046" cy="8918319"/>
          </a:xfrm>
          <a:prstGeom prst="rect">
            <a:avLst/>
          </a:prstGeom>
          <a:solidFill>
            <a:srgbClr val="399D4E"/>
          </a:solidFill>
        </p:spPr>
      </p:sp>
      <p:pic>
        <p:nvPicPr>
          <p:cNvPr name="Picture 3" id="3"/>
          <p:cNvPicPr>
            <a:picLocks noChangeAspect="true"/>
          </p:cNvPicPr>
          <p:nvPr/>
        </p:nvPicPr>
        <p:blipFill>
          <a:blip r:embed="rId2"/>
          <a:stretch>
            <a:fillRect/>
          </a:stretch>
        </p:blipFill>
        <p:spPr>
          <a:xfrm rot="-7586595">
            <a:off x="6155848" y="3777257"/>
            <a:ext cx="6176725" cy="6176725"/>
          </a:xfrm>
          <a:prstGeom prst="rect">
            <a:avLst/>
          </a:prstGeom>
        </p:spPr>
      </p:pic>
      <p:grpSp>
        <p:nvGrpSpPr>
          <p:cNvPr name="Group 4" id="4"/>
          <p:cNvGrpSpPr/>
          <p:nvPr/>
        </p:nvGrpSpPr>
        <p:grpSpPr>
          <a:xfrm rot="0">
            <a:off x="7465569" y="0"/>
            <a:ext cx="3557282" cy="3352840"/>
            <a:chOff x="0" y="0"/>
            <a:chExt cx="812800" cy="766087"/>
          </a:xfrm>
        </p:grpSpPr>
        <p:sp>
          <p:nvSpPr>
            <p:cNvPr name="Freeform 5" id="5"/>
            <p:cNvSpPr/>
            <p:nvPr/>
          </p:nvSpPr>
          <p:spPr>
            <a:xfrm flipH="false" flipV="false" rot="0">
              <a:off x="5486" y="10242"/>
              <a:ext cx="801828" cy="755845"/>
            </a:xfrm>
            <a:custGeom>
              <a:avLst/>
              <a:gdLst/>
              <a:ahLst/>
              <a:cxnLst/>
              <a:rect r="r" b="b" t="t" l="l"/>
              <a:pathLst>
                <a:path h="755845" w="801828">
                  <a:moveTo>
                    <a:pt x="436237" y="15192"/>
                  </a:moveTo>
                  <a:lnTo>
                    <a:pt x="771991" y="256943"/>
                  </a:lnTo>
                  <a:cubicBezTo>
                    <a:pt x="793024" y="272088"/>
                    <a:pt x="801828" y="299110"/>
                    <a:pt x="793753" y="323738"/>
                  </a:cubicBezTo>
                  <a:lnTo>
                    <a:pt x="665644" y="714484"/>
                  </a:lnTo>
                  <a:cubicBezTo>
                    <a:pt x="657553" y="739160"/>
                    <a:pt x="634524" y="755845"/>
                    <a:pt x="608556" y="755845"/>
                  </a:cubicBezTo>
                  <a:lnTo>
                    <a:pt x="193272" y="755845"/>
                  </a:lnTo>
                  <a:cubicBezTo>
                    <a:pt x="167304" y="755845"/>
                    <a:pt x="144275" y="739160"/>
                    <a:pt x="136184" y="714484"/>
                  </a:cubicBezTo>
                  <a:lnTo>
                    <a:pt x="8075" y="323738"/>
                  </a:lnTo>
                  <a:cubicBezTo>
                    <a:pt x="0" y="299110"/>
                    <a:pt x="8804" y="272088"/>
                    <a:pt x="29837" y="256943"/>
                  </a:cubicBezTo>
                  <a:lnTo>
                    <a:pt x="365591" y="15192"/>
                  </a:lnTo>
                  <a:cubicBezTo>
                    <a:pt x="386689" y="0"/>
                    <a:pt x="415139" y="0"/>
                    <a:pt x="436237" y="15192"/>
                  </a:cubicBezTo>
                  <a:close/>
                </a:path>
              </a:pathLst>
            </a:custGeom>
            <a:solidFill>
              <a:srgbClr val="A1EFB2"/>
            </a:solidFill>
          </p:spPr>
        </p:sp>
        <p:sp>
          <p:nvSpPr>
            <p:cNvPr name="TextBox 6" id="6"/>
            <p:cNvSpPr txBox="true"/>
            <p:nvPr/>
          </p:nvSpPr>
          <p:spPr>
            <a:xfrm>
              <a:off x="127000" y="162947"/>
              <a:ext cx="558800" cy="555260"/>
            </a:xfrm>
            <a:prstGeom prst="rect">
              <a:avLst/>
            </a:prstGeom>
          </p:spPr>
          <p:txBody>
            <a:bodyPr anchor="ctr" rtlCol="false" tIns="50800" lIns="50800" bIns="50800" rIns="50800"/>
            <a:lstStyle/>
            <a:p>
              <a:pPr algn="ctr">
                <a:lnSpc>
                  <a:spcPts val="1960"/>
                </a:lnSpc>
              </a:pPr>
            </a:p>
          </p:txBody>
        </p:sp>
      </p:grpSp>
      <p:grpSp>
        <p:nvGrpSpPr>
          <p:cNvPr name="Group 7" id="7"/>
          <p:cNvGrpSpPr/>
          <p:nvPr/>
        </p:nvGrpSpPr>
        <p:grpSpPr>
          <a:xfrm rot="-2176570">
            <a:off x="4357587" y="961211"/>
            <a:ext cx="3557282" cy="3352840"/>
            <a:chOff x="0" y="0"/>
            <a:chExt cx="812800" cy="766087"/>
          </a:xfrm>
        </p:grpSpPr>
        <p:sp>
          <p:nvSpPr>
            <p:cNvPr name="Freeform 8" id="8"/>
            <p:cNvSpPr/>
            <p:nvPr/>
          </p:nvSpPr>
          <p:spPr>
            <a:xfrm flipH="false" flipV="false" rot="0">
              <a:off x="5486" y="10242"/>
              <a:ext cx="801828" cy="755845"/>
            </a:xfrm>
            <a:custGeom>
              <a:avLst/>
              <a:gdLst/>
              <a:ahLst/>
              <a:cxnLst/>
              <a:rect r="r" b="b" t="t" l="l"/>
              <a:pathLst>
                <a:path h="755845" w="801828">
                  <a:moveTo>
                    <a:pt x="436237" y="15192"/>
                  </a:moveTo>
                  <a:lnTo>
                    <a:pt x="771991" y="256943"/>
                  </a:lnTo>
                  <a:cubicBezTo>
                    <a:pt x="793024" y="272088"/>
                    <a:pt x="801828" y="299110"/>
                    <a:pt x="793753" y="323738"/>
                  </a:cubicBezTo>
                  <a:lnTo>
                    <a:pt x="665644" y="714484"/>
                  </a:lnTo>
                  <a:cubicBezTo>
                    <a:pt x="657553" y="739160"/>
                    <a:pt x="634524" y="755845"/>
                    <a:pt x="608556" y="755845"/>
                  </a:cubicBezTo>
                  <a:lnTo>
                    <a:pt x="193272" y="755845"/>
                  </a:lnTo>
                  <a:cubicBezTo>
                    <a:pt x="167304" y="755845"/>
                    <a:pt x="144275" y="739160"/>
                    <a:pt x="136184" y="714484"/>
                  </a:cubicBezTo>
                  <a:lnTo>
                    <a:pt x="8075" y="323738"/>
                  </a:lnTo>
                  <a:cubicBezTo>
                    <a:pt x="0" y="299110"/>
                    <a:pt x="8804" y="272088"/>
                    <a:pt x="29837" y="256943"/>
                  </a:cubicBezTo>
                  <a:lnTo>
                    <a:pt x="365591" y="15192"/>
                  </a:lnTo>
                  <a:cubicBezTo>
                    <a:pt x="386689" y="0"/>
                    <a:pt x="415139" y="0"/>
                    <a:pt x="436237" y="15192"/>
                  </a:cubicBezTo>
                  <a:close/>
                </a:path>
              </a:pathLst>
            </a:custGeom>
            <a:gradFill rotWithShape="true">
              <a:gsLst>
                <a:gs pos="0">
                  <a:srgbClr val="0097B2">
                    <a:alpha val="100000"/>
                  </a:srgbClr>
                </a:gs>
                <a:gs pos="100000">
                  <a:srgbClr val="7ED957">
                    <a:alpha val="100000"/>
                  </a:srgbClr>
                </a:gs>
              </a:gsLst>
              <a:lin ang="0"/>
            </a:gradFill>
          </p:spPr>
        </p:sp>
        <p:sp>
          <p:nvSpPr>
            <p:cNvPr name="TextBox 9" id="9"/>
            <p:cNvSpPr txBox="true"/>
            <p:nvPr/>
          </p:nvSpPr>
          <p:spPr>
            <a:xfrm>
              <a:off x="127000" y="162947"/>
              <a:ext cx="558800" cy="555260"/>
            </a:xfrm>
            <a:prstGeom prst="rect">
              <a:avLst/>
            </a:prstGeom>
          </p:spPr>
          <p:txBody>
            <a:bodyPr anchor="ctr" rtlCol="false" tIns="50800" lIns="50800" bIns="50800" rIns="50800"/>
            <a:lstStyle/>
            <a:p>
              <a:pPr algn="ctr">
                <a:lnSpc>
                  <a:spcPts val="1960"/>
                </a:lnSpc>
              </a:pPr>
            </a:p>
          </p:txBody>
        </p:sp>
      </p:grpSp>
      <p:grpSp>
        <p:nvGrpSpPr>
          <p:cNvPr name="Group 10" id="10"/>
          <p:cNvGrpSpPr/>
          <p:nvPr/>
        </p:nvGrpSpPr>
        <p:grpSpPr>
          <a:xfrm rot="2187752">
            <a:off x="10576446" y="959786"/>
            <a:ext cx="3557282" cy="3352840"/>
            <a:chOff x="0" y="0"/>
            <a:chExt cx="812800" cy="766087"/>
          </a:xfrm>
        </p:grpSpPr>
        <p:sp>
          <p:nvSpPr>
            <p:cNvPr name="Freeform 11" id="11"/>
            <p:cNvSpPr/>
            <p:nvPr/>
          </p:nvSpPr>
          <p:spPr>
            <a:xfrm flipH="false" flipV="false" rot="0">
              <a:off x="5486" y="10242"/>
              <a:ext cx="801828" cy="755845"/>
            </a:xfrm>
            <a:custGeom>
              <a:avLst/>
              <a:gdLst/>
              <a:ahLst/>
              <a:cxnLst/>
              <a:rect r="r" b="b" t="t" l="l"/>
              <a:pathLst>
                <a:path h="755845" w="801828">
                  <a:moveTo>
                    <a:pt x="436237" y="15192"/>
                  </a:moveTo>
                  <a:lnTo>
                    <a:pt x="771991" y="256943"/>
                  </a:lnTo>
                  <a:cubicBezTo>
                    <a:pt x="793024" y="272088"/>
                    <a:pt x="801828" y="299110"/>
                    <a:pt x="793753" y="323738"/>
                  </a:cubicBezTo>
                  <a:lnTo>
                    <a:pt x="665644" y="714484"/>
                  </a:lnTo>
                  <a:cubicBezTo>
                    <a:pt x="657553" y="739160"/>
                    <a:pt x="634524" y="755845"/>
                    <a:pt x="608556" y="755845"/>
                  </a:cubicBezTo>
                  <a:lnTo>
                    <a:pt x="193272" y="755845"/>
                  </a:lnTo>
                  <a:cubicBezTo>
                    <a:pt x="167304" y="755845"/>
                    <a:pt x="144275" y="739160"/>
                    <a:pt x="136184" y="714484"/>
                  </a:cubicBezTo>
                  <a:lnTo>
                    <a:pt x="8075" y="323738"/>
                  </a:lnTo>
                  <a:cubicBezTo>
                    <a:pt x="0" y="299110"/>
                    <a:pt x="8804" y="272088"/>
                    <a:pt x="29837" y="256943"/>
                  </a:cubicBezTo>
                  <a:lnTo>
                    <a:pt x="365591" y="15192"/>
                  </a:lnTo>
                  <a:cubicBezTo>
                    <a:pt x="386689" y="0"/>
                    <a:pt x="415139" y="0"/>
                    <a:pt x="436237" y="15192"/>
                  </a:cubicBezTo>
                  <a:close/>
                </a:path>
              </a:pathLst>
            </a:custGeom>
            <a:gradFill rotWithShape="true">
              <a:gsLst>
                <a:gs pos="0">
                  <a:srgbClr val="0097B2">
                    <a:alpha val="100000"/>
                  </a:srgbClr>
                </a:gs>
                <a:gs pos="100000">
                  <a:srgbClr val="7ED957">
                    <a:alpha val="100000"/>
                  </a:srgbClr>
                </a:gs>
              </a:gsLst>
              <a:lin ang="0"/>
            </a:gradFill>
          </p:spPr>
        </p:sp>
        <p:sp>
          <p:nvSpPr>
            <p:cNvPr name="TextBox 12" id="12"/>
            <p:cNvSpPr txBox="true"/>
            <p:nvPr/>
          </p:nvSpPr>
          <p:spPr>
            <a:xfrm>
              <a:off x="127000" y="162947"/>
              <a:ext cx="558800" cy="555260"/>
            </a:xfrm>
            <a:prstGeom prst="rect">
              <a:avLst/>
            </a:prstGeom>
          </p:spPr>
          <p:txBody>
            <a:bodyPr anchor="ctr" rtlCol="false" tIns="50800" lIns="50800" bIns="50800" rIns="50800"/>
            <a:lstStyle/>
            <a:p>
              <a:pPr algn="ctr">
                <a:lnSpc>
                  <a:spcPts val="1960"/>
                </a:lnSpc>
              </a:pPr>
            </a:p>
          </p:txBody>
        </p:sp>
      </p:grpSp>
      <p:grpSp>
        <p:nvGrpSpPr>
          <p:cNvPr name="Group 13" id="13"/>
          <p:cNvGrpSpPr/>
          <p:nvPr/>
        </p:nvGrpSpPr>
        <p:grpSpPr>
          <a:xfrm rot="0">
            <a:off x="2547672" y="3411691"/>
            <a:ext cx="3557282" cy="3352840"/>
            <a:chOff x="0" y="0"/>
            <a:chExt cx="812800" cy="766087"/>
          </a:xfrm>
        </p:grpSpPr>
        <p:sp>
          <p:nvSpPr>
            <p:cNvPr name="Freeform 14" id="14"/>
            <p:cNvSpPr/>
            <p:nvPr/>
          </p:nvSpPr>
          <p:spPr>
            <a:xfrm flipH="false" flipV="false" rot="0">
              <a:off x="5486" y="10242"/>
              <a:ext cx="801828" cy="755845"/>
            </a:xfrm>
            <a:custGeom>
              <a:avLst/>
              <a:gdLst/>
              <a:ahLst/>
              <a:cxnLst/>
              <a:rect r="r" b="b" t="t" l="l"/>
              <a:pathLst>
                <a:path h="755845" w="801828">
                  <a:moveTo>
                    <a:pt x="436237" y="15192"/>
                  </a:moveTo>
                  <a:lnTo>
                    <a:pt x="771991" y="256943"/>
                  </a:lnTo>
                  <a:cubicBezTo>
                    <a:pt x="793024" y="272088"/>
                    <a:pt x="801828" y="299110"/>
                    <a:pt x="793753" y="323738"/>
                  </a:cubicBezTo>
                  <a:lnTo>
                    <a:pt x="665644" y="714484"/>
                  </a:lnTo>
                  <a:cubicBezTo>
                    <a:pt x="657553" y="739160"/>
                    <a:pt x="634524" y="755845"/>
                    <a:pt x="608556" y="755845"/>
                  </a:cubicBezTo>
                  <a:lnTo>
                    <a:pt x="193272" y="755845"/>
                  </a:lnTo>
                  <a:cubicBezTo>
                    <a:pt x="167304" y="755845"/>
                    <a:pt x="144275" y="739160"/>
                    <a:pt x="136184" y="714484"/>
                  </a:cubicBezTo>
                  <a:lnTo>
                    <a:pt x="8075" y="323738"/>
                  </a:lnTo>
                  <a:cubicBezTo>
                    <a:pt x="0" y="299110"/>
                    <a:pt x="8804" y="272088"/>
                    <a:pt x="29837" y="256943"/>
                  </a:cubicBezTo>
                  <a:lnTo>
                    <a:pt x="365591" y="15192"/>
                  </a:lnTo>
                  <a:cubicBezTo>
                    <a:pt x="386689" y="0"/>
                    <a:pt x="415139" y="0"/>
                    <a:pt x="436237" y="15192"/>
                  </a:cubicBezTo>
                  <a:close/>
                </a:path>
              </a:pathLst>
            </a:custGeom>
            <a:solidFill>
              <a:srgbClr val="DDD4CC"/>
            </a:solidFill>
          </p:spPr>
        </p:sp>
        <p:sp>
          <p:nvSpPr>
            <p:cNvPr name="TextBox 15" id="15"/>
            <p:cNvSpPr txBox="true"/>
            <p:nvPr/>
          </p:nvSpPr>
          <p:spPr>
            <a:xfrm>
              <a:off x="127000" y="162947"/>
              <a:ext cx="558800" cy="555260"/>
            </a:xfrm>
            <a:prstGeom prst="rect">
              <a:avLst/>
            </a:prstGeom>
          </p:spPr>
          <p:txBody>
            <a:bodyPr anchor="ctr" rtlCol="false" tIns="50800" lIns="50800" bIns="50800" rIns="50800"/>
            <a:lstStyle/>
            <a:p>
              <a:pPr algn="ctr">
                <a:lnSpc>
                  <a:spcPts val="1960"/>
                </a:lnSpc>
              </a:pPr>
            </a:p>
          </p:txBody>
        </p:sp>
      </p:grpSp>
      <p:sp>
        <p:nvSpPr>
          <p:cNvPr name="AutoShape 16" id="16"/>
          <p:cNvSpPr/>
          <p:nvPr/>
        </p:nvSpPr>
        <p:spPr>
          <a:xfrm rot="2608392">
            <a:off x="15431525" y="172253"/>
            <a:ext cx="8478649" cy="9246034"/>
          </a:xfrm>
          <a:prstGeom prst="rect">
            <a:avLst/>
          </a:prstGeom>
          <a:solidFill>
            <a:srgbClr val="399D4E"/>
          </a:solidFill>
        </p:spPr>
      </p:sp>
      <p:grpSp>
        <p:nvGrpSpPr>
          <p:cNvPr name="Group 17" id="17"/>
          <p:cNvGrpSpPr/>
          <p:nvPr/>
        </p:nvGrpSpPr>
        <p:grpSpPr>
          <a:xfrm rot="0">
            <a:off x="12396231" y="3411691"/>
            <a:ext cx="3557282" cy="3352840"/>
            <a:chOff x="0" y="0"/>
            <a:chExt cx="812800" cy="766087"/>
          </a:xfrm>
        </p:grpSpPr>
        <p:sp>
          <p:nvSpPr>
            <p:cNvPr name="Freeform 18" id="18"/>
            <p:cNvSpPr/>
            <p:nvPr/>
          </p:nvSpPr>
          <p:spPr>
            <a:xfrm flipH="false" flipV="false" rot="0">
              <a:off x="5486" y="10242"/>
              <a:ext cx="801828" cy="755845"/>
            </a:xfrm>
            <a:custGeom>
              <a:avLst/>
              <a:gdLst/>
              <a:ahLst/>
              <a:cxnLst/>
              <a:rect r="r" b="b" t="t" l="l"/>
              <a:pathLst>
                <a:path h="755845" w="801828">
                  <a:moveTo>
                    <a:pt x="436237" y="15192"/>
                  </a:moveTo>
                  <a:lnTo>
                    <a:pt x="771991" y="256943"/>
                  </a:lnTo>
                  <a:cubicBezTo>
                    <a:pt x="793024" y="272088"/>
                    <a:pt x="801828" y="299110"/>
                    <a:pt x="793753" y="323738"/>
                  </a:cubicBezTo>
                  <a:lnTo>
                    <a:pt x="665644" y="714484"/>
                  </a:lnTo>
                  <a:cubicBezTo>
                    <a:pt x="657553" y="739160"/>
                    <a:pt x="634524" y="755845"/>
                    <a:pt x="608556" y="755845"/>
                  </a:cubicBezTo>
                  <a:lnTo>
                    <a:pt x="193272" y="755845"/>
                  </a:lnTo>
                  <a:cubicBezTo>
                    <a:pt x="167304" y="755845"/>
                    <a:pt x="144275" y="739160"/>
                    <a:pt x="136184" y="714484"/>
                  </a:cubicBezTo>
                  <a:lnTo>
                    <a:pt x="8075" y="323738"/>
                  </a:lnTo>
                  <a:cubicBezTo>
                    <a:pt x="0" y="299110"/>
                    <a:pt x="8804" y="272088"/>
                    <a:pt x="29837" y="256943"/>
                  </a:cubicBezTo>
                  <a:lnTo>
                    <a:pt x="365591" y="15192"/>
                  </a:lnTo>
                  <a:cubicBezTo>
                    <a:pt x="386689" y="0"/>
                    <a:pt x="415139" y="0"/>
                    <a:pt x="436237" y="15192"/>
                  </a:cubicBezTo>
                  <a:close/>
                </a:path>
              </a:pathLst>
            </a:custGeom>
            <a:solidFill>
              <a:srgbClr val="DDD4CC"/>
            </a:solidFill>
          </p:spPr>
        </p:sp>
        <p:sp>
          <p:nvSpPr>
            <p:cNvPr name="TextBox 19" id="19"/>
            <p:cNvSpPr txBox="true"/>
            <p:nvPr/>
          </p:nvSpPr>
          <p:spPr>
            <a:xfrm>
              <a:off x="127000" y="162947"/>
              <a:ext cx="558800" cy="555260"/>
            </a:xfrm>
            <a:prstGeom prst="rect">
              <a:avLst/>
            </a:prstGeom>
          </p:spPr>
          <p:txBody>
            <a:bodyPr anchor="ctr" rtlCol="false" tIns="50800" lIns="50800" bIns="50800" rIns="50800"/>
            <a:lstStyle/>
            <a:p>
              <a:pPr algn="ctr">
                <a:lnSpc>
                  <a:spcPts val="1960"/>
                </a:lnSpc>
              </a:pPr>
            </a:p>
          </p:txBody>
        </p:sp>
      </p:grpSp>
      <p:grpSp>
        <p:nvGrpSpPr>
          <p:cNvPr name="Group 20" id="20"/>
          <p:cNvGrpSpPr/>
          <p:nvPr/>
        </p:nvGrpSpPr>
        <p:grpSpPr>
          <a:xfrm rot="-10800000">
            <a:off x="2578946" y="6880068"/>
            <a:ext cx="3557282" cy="3352840"/>
            <a:chOff x="0" y="0"/>
            <a:chExt cx="812800" cy="766087"/>
          </a:xfrm>
        </p:grpSpPr>
        <p:sp>
          <p:nvSpPr>
            <p:cNvPr name="Freeform 21" id="21"/>
            <p:cNvSpPr/>
            <p:nvPr/>
          </p:nvSpPr>
          <p:spPr>
            <a:xfrm flipH="false" flipV="false" rot="0">
              <a:off x="5486" y="10242"/>
              <a:ext cx="801828" cy="755845"/>
            </a:xfrm>
            <a:custGeom>
              <a:avLst/>
              <a:gdLst/>
              <a:ahLst/>
              <a:cxnLst/>
              <a:rect r="r" b="b" t="t" l="l"/>
              <a:pathLst>
                <a:path h="755845" w="801828">
                  <a:moveTo>
                    <a:pt x="436237" y="15192"/>
                  </a:moveTo>
                  <a:lnTo>
                    <a:pt x="771991" y="256943"/>
                  </a:lnTo>
                  <a:cubicBezTo>
                    <a:pt x="793024" y="272088"/>
                    <a:pt x="801828" y="299110"/>
                    <a:pt x="793753" y="323738"/>
                  </a:cubicBezTo>
                  <a:lnTo>
                    <a:pt x="665644" y="714484"/>
                  </a:lnTo>
                  <a:cubicBezTo>
                    <a:pt x="657553" y="739160"/>
                    <a:pt x="634524" y="755845"/>
                    <a:pt x="608556" y="755845"/>
                  </a:cubicBezTo>
                  <a:lnTo>
                    <a:pt x="193272" y="755845"/>
                  </a:lnTo>
                  <a:cubicBezTo>
                    <a:pt x="167304" y="755845"/>
                    <a:pt x="144275" y="739160"/>
                    <a:pt x="136184" y="714484"/>
                  </a:cubicBezTo>
                  <a:lnTo>
                    <a:pt x="8075" y="323738"/>
                  </a:lnTo>
                  <a:cubicBezTo>
                    <a:pt x="0" y="299110"/>
                    <a:pt x="8804" y="272088"/>
                    <a:pt x="29837" y="256943"/>
                  </a:cubicBezTo>
                  <a:lnTo>
                    <a:pt x="365591" y="15192"/>
                  </a:lnTo>
                  <a:cubicBezTo>
                    <a:pt x="386689" y="0"/>
                    <a:pt x="415139" y="0"/>
                    <a:pt x="436237" y="15192"/>
                  </a:cubicBezTo>
                  <a:close/>
                </a:path>
              </a:pathLst>
            </a:custGeom>
            <a:gradFill rotWithShape="true">
              <a:gsLst>
                <a:gs pos="0">
                  <a:srgbClr val="0097B2">
                    <a:alpha val="100000"/>
                  </a:srgbClr>
                </a:gs>
                <a:gs pos="100000">
                  <a:srgbClr val="7ED957">
                    <a:alpha val="100000"/>
                  </a:srgbClr>
                </a:gs>
              </a:gsLst>
              <a:lin ang="0"/>
            </a:gradFill>
          </p:spPr>
        </p:sp>
        <p:sp>
          <p:nvSpPr>
            <p:cNvPr name="TextBox 22" id="22"/>
            <p:cNvSpPr txBox="true"/>
            <p:nvPr/>
          </p:nvSpPr>
          <p:spPr>
            <a:xfrm>
              <a:off x="127000" y="162947"/>
              <a:ext cx="558800" cy="555260"/>
            </a:xfrm>
            <a:prstGeom prst="rect">
              <a:avLst/>
            </a:prstGeom>
          </p:spPr>
          <p:txBody>
            <a:bodyPr anchor="ctr" rtlCol="false" tIns="50800" lIns="50800" bIns="50800" rIns="50800"/>
            <a:lstStyle/>
            <a:p>
              <a:pPr algn="ctr">
                <a:lnSpc>
                  <a:spcPts val="1960"/>
                </a:lnSpc>
              </a:pPr>
            </a:p>
          </p:txBody>
        </p:sp>
      </p:grpSp>
      <p:grpSp>
        <p:nvGrpSpPr>
          <p:cNvPr name="Group 23" id="23"/>
          <p:cNvGrpSpPr/>
          <p:nvPr/>
        </p:nvGrpSpPr>
        <p:grpSpPr>
          <a:xfrm rot="-10800000">
            <a:off x="12367333" y="6880068"/>
            <a:ext cx="3557282" cy="3352840"/>
            <a:chOff x="0" y="0"/>
            <a:chExt cx="812800" cy="766087"/>
          </a:xfrm>
        </p:grpSpPr>
        <p:sp>
          <p:nvSpPr>
            <p:cNvPr name="Freeform 24" id="24"/>
            <p:cNvSpPr/>
            <p:nvPr/>
          </p:nvSpPr>
          <p:spPr>
            <a:xfrm flipH="false" flipV="false" rot="0">
              <a:off x="5486" y="10242"/>
              <a:ext cx="801828" cy="755845"/>
            </a:xfrm>
            <a:custGeom>
              <a:avLst/>
              <a:gdLst/>
              <a:ahLst/>
              <a:cxnLst/>
              <a:rect r="r" b="b" t="t" l="l"/>
              <a:pathLst>
                <a:path h="755845" w="801828">
                  <a:moveTo>
                    <a:pt x="436237" y="15192"/>
                  </a:moveTo>
                  <a:lnTo>
                    <a:pt x="771991" y="256943"/>
                  </a:lnTo>
                  <a:cubicBezTo>
                    <a:pt x="793024" y="272088"/>
                    <a:pt x="801828" y="299110"/>
                    <a:pt x="793753" y="323738"/>
                  </a:cubicBezTo>
                  <a:lnTo>
                    <a:pt x="665644" y="714484"/>
                  </a:lnTo>
                  <a:cubicBezTo>
                    <a:pt x="657553" y="739160"/>
                    <a:pt x="634524" y="755845"/>
                    <a:pt x="608556" y="755845"/>
                  </a:cubicBezTo>
                  <a:lnTo>
                    <a:pt x="193272" y="755845"/>
                  </a:lnTo>
                  <a:cubicBezTo>
                    <a:pt x="167304" y="755845"/>
                    <a:pt x="144275" y="739160"/>
                    <a:pt x="136184" y="714484"/>
                  </a:cubicBezTo>
                  <a:lnTo>
                    <a:pt x="8075" y="323738"/>
                  </a:lnTo>
                  <a:cubicBezTo>
                    <a:pt x="0" y="299110"/>
                    <a:pt x="8804" y="272088"/>
                    <a:pt x="29837" y="256943"/>
                  </a:cubicBezTo>
                  <a:lnTo>
                    <a:pt x="365591" y="15192"/>
                  </a:lnTo>
                  <a:cubicBezTo>
                    <a:pt x="386689" y="0"/>
                    <a:pt x="415139" y="0"/>
                    <a:pt x="436237" y="15192"/>
                  </a:cubicBezTo>
                  <a:close/>
                </a:path>
              </a:pathLst>
            </a:custGeom>
            <a:gradFill rotWithShape="true">
              <a:gsLst>
                <a:gs pos="0">
                  <a:srgbClr val="0097B2">
                    <a:alpha val="100000"/>
                  </a:srgbClr>
                </a:gs>
                <a:gs pos="100000">
                  <a:srgbClr val="7ED957">
                    <a:alpha val="100000"/>
                  </a:srgbClr>
                </a:gs>
              </a:gsLst>
              <a:lin ang="0"/>
            </a:gradFill>
          </p:spPr>
        </p:sp>
        <p:sp>
          <p:nvSpPr>
            <p:cNvPr name="TextBox 25" id="25"/>
            <p:cNvSpPr txBox="true"/>
            <p:nvPr/>
          </p:nvSpPr>
          <p:spPr>
            <a:xfrm>
              <a:off x="127000" y="162947"/>
              <a:ext cx="558800" cy="555260"/>
            </a:xfrm>
            <a:prstGeom prst="rect">
              <a:avLst/>
            </a:prstGeom>
          </p:spPr>
          <p:txBody>
            <a:bodyPr anchor="ctr" rtlCol="false" tIns="50800" lIns="50800" bIns="50800" rIns="50800"/>
            <a:lstStyle/>
            <a:p>
              <a:pPr algn="ctr">
                <a:lnSpc>
                  <a:spcPts val="1960"/>
                </a:lnSpc>
              </a:pPr>
            </a:p>
          </p:txBody>
        </p:sp>
      </p:grpSp>
      <p:grpSp>
        <p:nvGrpSpPr>
          <p:cNvPr name="Group 26" id="26"/>
          <p:cNvGrpSpPr/>
          <p:nvPr/>
        </p:nvGrpSpPr>
        <p:grpSpPr>
          <a:xfrm rot="0">
            <a:off x="7324354" y="4945763"/>
            <a:ext cx="3839713" cy="3839713"/>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AutoShape 29" id="29"/>
          <p:cNvSpPr/>
          <p:nvPr/>
        </p:nvSpPr>
        <p:spPr>
          <a:xfrm flipV="true">
            <a:off x="5794568" y="7631360"/>
            <a:ext cx="1029063" cy="275736"/>
          </a:xfrm>
          <a:prstGeom prst="line">
            <a:avLst/>
          </a:prstGeom>
          <a:ln cap="rnd" w="28575">
            <a:solidFill>
              <a:srgbClr val="404040"/>
            </a:solidFill>
            <a:prstDash val="sysDot"/>
            <a:headEnd type="none" len="sm" w="sm"/>
            <a:tailEnd type="none" len="sm" w="sm"/>
          </a:ln>
        </p:spPr>
      </p:sp>
      <p:sp>
        <p:nvSpPr>
          <p:cNvPr name="TextBox 30" id="30"/>
          <p:cNvSpPr txBox="true"/>
          <p:nvPr/>
        </p:nvSpPr>
        <p:spPr>
          <a:xfrm rot="0">
            <a:off x="7460359" y="6447429"/>
            <a:ext cx="3567701" cy="459623"/>
          </a:xfrm>
          <a:prstGeom prst="rect">
            <a:avLst/>
          </a:prstGeom>
        </p:spPr>
        <p:txBody>
          <a:bodyPr anchor="t" rtlCol="false" tIns="0" lIns="0" bIns="0" rIns="0">
            <a:spAutoFit/>
          </a:bodyPr>
          <a:lstStyle/>
          <a:p>
            <a:pPr algn="ctr">
              <a:lnSpc>
                <a:spcPts val="3504"/>
              </a:lnSpc>
            </a:pPr>
            <a:r>
              <a:rPr lang="en-US" b="true" sz="3185">
                <a:solidFill>
                  <a:srgbClr val="000000"/>
                </a:solidFill>
                <a:latin typeface="Public Sans Bold"/>
                <a:ea typeface="Public Sans Bold"/>
                <a:cs typeface="Public Sans Bold"/>
                <a:sym typeface="Public Sans Bold"/>
              </a:rPr>
              <a:t>Malla Fácil</a:t>
            </a:r>
          </a:p>
        </p:txBody>
      </p:sp>
      <p:sp>
        <p:nvSpPr>
          <p:cNvPr name="AutoShape 31" id="31"/>
          <p:cNvSpPr/>
          <p:nvPr/>
        </p:nvSpPr>
        <p:spPr>
          <a:xfrm>
            <a:off x="5790828" y="5756596"/>
            <a:ext cx="1036542" cy="279989"/>
          </a:xfrm>
          <a:prstGeom prst="line">
            <a:avLst/>
          </a:prstGeom>
          <a:ln cap="rnd" w="28575">
            <a:solidFill>
              <a:srgbClr val="404040"/>
            </a:solidFill>
            <a:prstDash val="sysDot"/>
            <a:headEnd type="none" len="sm" w="sm"/>
            <a:tailEnd type="none" len="sm" w="sm"/>
          </a:ln>
        </p:spPr>
      </p:sp>
      <p:sp>
        <p:nvSpPr>
          <p:cNvPr name="AutoShape 32" id="32"/>
          <p:cNvSpPr/>
          <p:nvPr/>
        </p:nvSpPr>
        <p:spPr>
          <a:xfrm>
            <a:off x="7128128" y="3989118"/>
            <a:ext cx="587274" cy="806151"/>
          </a:xfrm>
          <a:prstGeom prst="line">
            <a:avLst/>
          </a:prstGeom>
          <a:ln cap="rnd" w="28575">
            <a:solidFill>
              <a:srgbClr val="404040"/>
            </a:solidFill>
            <a:prstDash val="sysDot"/>
            <a:headEnd type="none" len="sm" w="sm"/>
            <a:tailEnd type="none" len="sm" w="sm"/>
          </a:ln>
        </p:spPr>
      </p:sp>
      <p:sp>
        <p:nvSpPr>
          <p:cNvPr name="AutoShape 33" id="33"/>
          <p:cNvSpPr/>
          <p:nvPr/>
        </p:nvSpPr>
        <p:spPr>
          <a:xfrm>
            <a:off x="9244210" y="3352840"/>
            <a:ext cx="0" cy="935336"/>
          </a:xfrm>
          <a:prstGeom prst="line">
            <a:avLst/>
          </a:prstGeom>
          <a:ln cap="rnd" w="28575">
            <a:solidFill>
              <a:srgbClr val="404040"/>
            </a:solidFill>
            <a:prstDash val="sysDot"/>
            <a:headEnd type="none" len="sm" w="sm"/>
            <a:tailEnd type="none" len="sm" w="sm"/>
          </a:ln>
        </p:spPr>
      </p:sp>
      <p:sp>
        <p:nvSpPr>
          <p:cNvPr name="AutoShape 34" id="34"/>
          <p:cNvSpPr/>
          <p:nvPr/>
        </p:nvSpPr>
        <p:spPr>
          <a:xfrm flipH="true">
            <a:off x="10703777" y="3984460"/>
            <a:ext cx="655019" cy="819207"/>
          </a:xfrm>
          <a:prstGeom prst="line">
            <a:avLst/>
          </a:prstGeom>
          <a:ln cap="rnd" w="28575">
            <a:solidFill>
              <a:srgbClr val="404040"/>
            </a:solidFill>
            <a:prstDash val="sysDot"/>
            <a:headEnd type="none" len="sm" w="sm"/>
            <a:tailEnd type="none" len="sm" w="sm"/>
          </a:ln>
        </p:spPr>
      </p:sp>
      <p:sp>
        <p:nvSpPr>
          <p:cNvPr name="AutoShape 35" id="35"/>
          <p:cNvSpPr/>
          <p:nvPr/>
        </p:nvSpPr>
        <p:spPr>
          <a:xfrm flipV="true">
            <a:off x="11681784" y="5896590"/>
            <a:ext cx="1103788" cy="230915"/>
          </a:xfrm>
          <a:prstGeom prst="line">
            <a:avLst/>
          </a:prstGeom>
          <a:ln cap="rnd" w="28575">
            <a:solidFill>
              <a:srgbClr val="404040"/>
            </a:solidFill>
            <a:prstDash val="sysDot"/>
            <a:headEnd type="none" len="sm" w="sm"/>
            <a:tailEnd type="none" len="sm" w="sm"/>
          </a:ln>
        </p:spPr>
      </p:sp>
      <p:sp>
        <p:nvSpPr>
          <p:cNvPr name="AutoShape 36" id="36"/>
          <p:cNvSpPr/>
          <p:nvPr/>
        </p:nvSpPr>
        <p:spPr>
          <a:xfrm>
            <a:off x="11678825" y="7617403"/>
            <a:ext cx="999828" cy="303649"/>
          </a:xfrm>
          <a:prstGeom prst="line">
            <a:avLst/>
          </a:prstGeom>
          <a:ln cap="rnd" w="28575">
            <a:solidFill>
              <a:srgbClr val="404040"/>
            </a:solidFill>
            <a:prstDash val="sysDot"/>
            <a:headEnd type="none" len="sm" w="sm"/>
            <a:tailEnd type="none" len="sm" w="sm"/>
          </a:ln>
        </p:spPr>
      </p:sp>
      <p:sp>
        <p:nvSpPr>
          <p:cNvPr name="TextBox 37" id="37"/>
          <p:cNvSpPr txBox="true"/>
          <p:nvPr/>
        </p:nvSpPr>
        <p:spPr>
          <a:xfrm rot="0">
            <a:off x="3026730" y="6918168"/>
            <a:ext cx="2661713" cy="643982"/>
          </a:xfrm>
          <a:prstGeom prst="rect">
            <a:avLst/>
          </a:prstGeom>
        </p:spPr>
        <p:txBody>
          <a:bodyPr anchor="t" rtlCol="false" tIns="0" lIns="0" bIns="0" rIns="0">
            <a:spAutoFit/>
          </a:bodyPr>
          <a:lstStyle/>
          <a:p>
            <a:pPr algn="ctr">
              <a:lnSpc>
                <a:spcPts val="2470"/>
              </a:lnSpc>
            </a:pPr>
            <a:r>
              <a:rPr lang="en-US" sz="2470" b="true">
                <a:solidFill>
                  <a:srgbClr val="000000"/>
                </a:solidFill>
                <a:latin typeface="Public Sans Bold"/>
                <a:ea typeface="Public Sans Bold"/>
                <a:cs typeface="Public Sans Bold"/>
                <a:sym typeface="Public Sans Bold"/>
              </a:rPr>
              <a:t>01 </a:t>
            </a:r>
          </a:p>
          <a:p>
            <a:pPr algn="ctr">
              <a:lnSpc>
                <a:spcPts val="2470"/>
              </a:lnSpc>
            </a:pPr>
            <a:r>
              <a:rPr lang="en-US" b="true" sz="2470">
                <a:solidFill>
                  <a:srgbClr val="000000"/>
                </a:solidFill>
                <a:latin typeface="Public Sans Bold"/>
                <a:ea typeface="Public Sans Bold"/>
                <a:cs typeface="Public Sans Bold"/>
                <a:sym typeface="Public Sans Bold"/>
              </a:rPr>
              <a:t>Concienciación</a:t>
            </a:r>
          </a:p>
        </p:txBody>
      </p:sp>
      <p:sp>
        <p:nvSpPr>
          <p:cNvPr name="TextBox 38" id="38"/>
          <p:cNvSpPr txBox="true"/>
          <p:nvPr/>
        </p:nvSpPr>
        <p:spPr>
          <a:xfrm rot="0">
            <a:off x="3200469" y="3826373"/>
            <a:ext cx="2251688" cy="631554"/>
          </a:xfrm>
          <a:prstGeom prst="rect">
            <a:avLst/>
          </a:prstGeom>
        </p:spPr>
        <p:txBody>
          <a:bodyPr anchor="t" rtlCol="false" tIns="0" lIns="0" bIns="0" rIns="0">
            <a:spAutoFit/>
          </a:bodyPr>
          <a:lstStyle/>
          <a:p>
            <a:pPr algn="ctr">
              <a:lnSpc>
                <a:spcPts val="2472"/>
              </a:lnSpc>
            </a:pPr>
            <a:r>
              <a:rPr lang="en-US" sz="2472" b="true">
                <a:solidFill>
                  <a:srgbClr val="000000"/>
                </a:solidFill>
                <a:latin typeface="Public Sans Bold"/>
                <a:ea typeface="Public Sans Bold"/>
                <a:cs typeface="Public Sans Bold"/>
                <a:sym typeface="Public Sans Bold"/>
              </a:rPr>
              <a:t>02</a:t>
            </a:r>
          </a:p>
          <a:p>
            <a:pPr algn="ctr">
              <a:lnSpc>
                <a:spcPts val="2472"/>
              </a:lnSpc>
            </a:pPr>
            <a:r>
              <a:rPr lang="en-US" b="true" sz="2472">
                <a:solidFill>
                  <a:srgbClr val="000000"/>
                </a:solidFill>
                <a:latin typeface="Public Sans Bold"/>
                <a:ea typeface="Public Sans Bold"/>
                <a:cs typeface="Public Sans Bold"/>
                <a:sym typeface="Public Sans Bold"/>
              </a:rPr>
              <a:t>Investigación</a:t>
            </a:r>
          </a:p>
        </p:txBody>
      </p:sp>
      <p:sp>
        <p:nvSpPr>
          <p:cNvPr name="TextBox 39" id="39"/>
          <p:cNvSpPr txBox="true"/>
          <p:nvPr/>
        </p:nvSpPr>
        <p:spPr>
          <a:xfrm rot="0">
            <a:off x="5118907" y="1336347"/>
            <a:ext cx="2251688" cy="631554"/>
          </a:xfrm>
          <a:prstGeom prst="rect">
            <a:avLst/>
          </a:prstGeom>
        </p:spPr>
        <p:txBody>
          <a:bodyPr anchor="t" rtlCol="false" tIns="0" lIns="0" bIns="0" rIns="0">
            <a:spAutoFit/>
          </a:bodyPr>
          <a:lstStyle/>
          <a:p>
            <a:pPr algn="ctr">
              <a:lnSpc>
                <a:spcPts val="2472"/>
              </a:lnSpc>
            </a:pPr>
            <a:r>
              <a:rPr lang="en-US" sz="2472" b="true">
                <a:solidFill>
                  <a:srgbClr val="000000"/>
                </a:solidFill>
                <a:latin typeface="Public Sans Bold"/>
                <a:ea typeface="Public Sans Bold"/>
                <a:cs typeface="Public Sans Bold"/>
                <a:sym typeface="Public Sans Bold"/>
              </a:rPr>
              <a:t>03</a:t>
            </a:r>
          </a:p>
          <a:p>
            <a:pPr algn="ctr">
              <a:lnSpc>
                <a:spcPts val="2472"/>
              </a:lnSpc>
            </a:pPr>
            <a:r>
              <a:rPr lang="en-US" b="true" sz="2472">
                <a:solidFill>
                  <a:srgbClr val="000000"/>
                </a:solidFill>
                <a:latin typeface="Public Sans Bold"/>
                <a:ea typeface="Public Sans Bold"/>
                <a:cs typeface="Public Sans Bold"/>
                <a:sym typeface="Public Sans Bold"/>
              </a:rPr>
              <a:t>Consideración</a:t>
            </a:r>
          </a:p>
        </p:txBody>
      </p:sp>
      <p:sp>
        <p:nvSpPr>
          <p:cNvPr name="TextBox 40" id="40"/>
          <p:cNvSpPr txBox="true"/>
          <p:nvPr/>
        </p:nvSpPr>
        <p:spPr>
          <a:xfrm rot="0">
            <a:off x="8235769" y="283131"/>
            <a:ext cx="2016882" cy="631554"/>
          </a:xfrm>
          <a:prstGeom prst="rect">
            <a:avLst/>
          </a:prstGeom>
        </p:spPr>
        <p:txBody>
          <a:bodyPr anchor="t" rtlCol="false" tIns="0" lIns="0" bIns="0" rIns="0">
            <a:spAutoFit/>
          </a:bodyPr>
          <a:lstStyle/>
          <a:p>
            <a:pPr algn="ctr">
              <a:lnSpc>
                <a:spcPts val="2472"/>
              </a:lnSpc>
            </a:pPr>
            <a:r>
              <a:rPr lang="en-US" sz="2472" b="true">
                <a:solidFill>
                  <a:srgbClr val="000000"/>
                </a:solidFill>
                <a:latin typeface="Public Sans Bold"/>
                <a:ea typeface="Public Sans Bold"/>
                <a:cs typeface="Public Sans Bold"/>
                <a:sym typeface="Public Sans Bold"/>
              </a:rPr>
              <a:t>04</a:t>
            </a:r>
          </a:p>
          <a:p>
            <a:pPr algn="ctr">
              <a:lnSpc>
                <a:spcPts val="2472"/>
              </a:lnSpc>
            </a:pPr>
            <a:r>
              <a:rPr lang="en-US" b="true" sz="2472">
                <a:solidFill>
                  <a:srgbClr val="000000"/>
                </a:solidFill>
                <a:latin typeface="Public Sans Bold"/>
                <a:ea typeface="Public Sans Bold"/>
                <a:cs typeface="Public Sans Bold"/>
                <a:sym typeface="Public Sans Bold"/>
              </a:rPr>
              <a:t>Decisión</a:t>
            </a:r>
          </a:p>
        </p:txBody>
      </p:sp>
      <p:sp>
        <p:nvSpPr>
          <p:cNvPr name="TextBox 41" id="41"/>
          <p:cNvSpPr txBox="true"/>
          <p:nvPr/>
        </p:nvSpPr>
        <p:spPr>
          <a:xfrm rot="0">
            <a:off x="11022851" y="1336347"/>
            <a:ext cx="2390831" cy="934979"/>
          </a:xfrm>
          <a:prstGeom prst="rect">
            <a:avLst/>
          </a:prstGeom>
        </p:spPr>
        <p:txBody>
          <a:bodyPr anchor="t" rtlCol="false" tIns="0" lIns="0" bIns="0" rIns="0">
            <a:spAutoFit/>
          </a:bodyPr>
          <a:lstStyle/>
          <a:p>
            <a:pPr algn="ctr">
              <a:lnSpc>
                <a:spcPts val="2472"/>
              </a:lnSpc>
            </a:pPr>
            <a:r>
              <a:rPr lang="en-US" sz="2472" b="true">
                <a:solidFill>
                  <a:srgbClr val="000000"/>
                </a:solidFill>
                <a:latin typeface="Public Sans Bold"/>
                <a:ea typeface="Public Sans Bold"/>
                <a:cs typeface="Public Sans Bold"/>
                <a:sym typeface="Public Sans Bold"/>
              </a:rPr>
              <a:t>05</a:t>
            </a:r>
          </a:p>
          <a:p>
            <a:pPr algn="ctr">
              <a:lnSpc>
                <a:spcPts val="2472"/>
              </a:lnSpc>
            </a:pPr>
            <a:r>
              <a:rPr lang="en-US" b="true" sz="2472">
                <a:solidFill>
                  <a:srgbClr val="000000"/>
                </a:solidFill>
                <a:latin typeface="Public Sans Bold"/>
                <a:ea typeface="Public Sans Bold"/>
                <a:cs typeface="Public Sans Bold"/>
                <a:sym typeface="Public Sans Bold"/>
              </a:rPr>
              <a:t>Experiencia del usuario</a:t>
            </a:r>
          </a:p>
        </p:txBody>
      </p:sp>
      <p:sp>
        <p:nvSpPr>
          <p:cNvPr name="TextBox 42" id="42"/>
          <p:cNvSpPr txBox="true"/>
          <p:nvPr/>
        </p:nvSpPr>
        <p:spPr>
          <a:xfrm rot="0">
            <a:off x="12667855" y="3681095"/>
            <a:ext cx="3014034" cy="876057"/>
          </a:xfrm>
          <a:prstGeom prst="rect">
            <a:avLst/>
          </a:prstGeom>
        </p:spPr>
        <p:txBody>
          <a:bodyPr anchor="t" rtlCol="false" tIns="0" lIns="0" bIns="0" rIns="0">
            <a:spAutoFit/>
          </a:bodyPr>
          <a:lstStyle/>
          <a:p>
            <a:pPr algn="ctr">
              <a:lnSpc>
                <a:spcPts val="2322"/>
              </a:lnSpc>
            </a:pPr>
            <a:r>
              <a:rPr lang="en-US" sz="2322" b="true">
                <a:solidFill>
                  <a:srgbClr val="000000"/>
                </a:solidFill>
                <a:latin typeface="Public Sans Bold"/>
                <a:ea typeface="Public Sans Bold"/>
                <a:cs typeface="Public Sans Bold"/>
                <a:sym typeface="Public Sans Bold"/>
              </a:rPr>
              <a:t>06</a:t>
            </a:r>
          </a:p>
          <a:p>
            <a:pPr algn="ctr">
              <a:lnSpc>
                <a:spcPts val="2322"/>
              </a:lnSpc>
            </a:pPr>
            <a:r>
              <a:rPr lang="en-US" b="true" sz="2322">
                <a:solidFill>
                  <a:srgbClr val="000000"/>
                </a:solidFill>
                <a:latin typeface="Public Sans Bold"/>
                <a:ea typeface="Public Sans Bold"/>
                <a:cs typeface="Public Sans Bold"/>
                <a:sym typeface="Public Sans Bold"/>
              </a:rPr>
              <a:t>Retención y fidelización</a:t>
            </a:r>
          </a:p>
        </p:txBody>
      </p:sp>
      <p:sp>
        <p:nvSpPr>
          <p:cNvPr name="TextBox 43" id="43"/>
          <p:cNvSpPr txBox="true"/>
          <p:nvPr/>
        </p:nvSpPr>
        <p:spPr>
          <a:xfrm rot="0">
            <a:off x="12843367" y="6913620"/>
            <a:ext cx="2675270" cy="848819"/>
          </a:xfrm>
          <a:prstGeom prst="rect">
            <a:avLst/>
          </a:prstGeom>
        </p:spPr>
        <p:txBody>
          <a:bodyPr anchor="t" rtlCol="false" tIns="0" lIns="0" bIns="0" rIns="0">
            <a:spAutoFit/>
          </a:bodyPr>
          <a:lstStyle/>
          <a:p>
            <a:pPr algn="ctr">
              <a:lnSpc>
                <a:spcPts val="2205"/>
              </a:lnSpc>
            </a:pPr>
            <a:r>
              <a:rPr lang="en-US" sz="2205" b="true">
                <a:solidFill>
                  <a:srgbClr val="000000"/>
                </a:solidFill>
                <a:latin typeface="Public Sans Bold"/>
                <a:ea typeface="Public Sans Bold"/>
                <a:cs typeface="Public Sans Bold"/>
                <a:sym typeface="Public Sans Bold"/>
              </a:rPr>
              <a:t>07</a:t>
            </a:r>
          </a:p>
          <a:p>
            <a:pPr algn="ctr">
              <a:lnSpc>
                <a:spcPts val="2205"/>
              </a:lnSpc>
            </a:pPr>
            <a:r>
              <a:rPr lang="en-US" b="true" sz="2205">
                <a:solidFill>
                  <a:srgbClr val="000000"/>
                </a:solidFill>
                <a:latin typeface="Public Sans Bold"/>
                <a:ea typeface="Public Sans Bold"/>
                <a:cs typeface="Public Sans Bold"/>
                <a:sym typeface="Public Sans Bold"/>
              </a:rPr>
              <a:t>Referencias y recomendaciones</a:t>
            </a:r>
          </a:p>
        </p:txBody>
      </p:sp>
      <p:sp>
        <p:nvSpPr>
          <p:cNvPr name="TextBox 44" id="44"/>
          <p:cNvSpPr txBox="true"/>
          <p:nvPr/>
        </p:nvSpPr>
        <p:spPr>
          <a:xfrm rot="0">
            <a:off x="2975251" y="7768463"/>
            <a:ext cx="2819317" cy="1489837"/>
          </a:xfrm>
          <a:prstGeom prst="rect">
            <a:avLst/>
          </a:prstGeom>
        </p:spPr>
        <p:txBody>
          <a:bodyPr anchor="t" rtlCol="false" tIns="0" lIns="0" bIns="0" rIns="0">
            <a:spAutoFit/>
          </a:bodyPr>
          <a:lstStyle/>
          <a:p>
            <a:pPr algn="ctr">
              <a:lnSpc>
                <a:spcPts val="1991"/>
              </a:lnSpc>
            </a:pPr>
            <a:r>
              <a:rPr lang="en-US" sz="1810">
                <a:solidFill>
                  <a:srgbClr val="000000"/>
                </a:solidFill>
                <a:latin typeface="Public Sans"/>
                <a:ea typeface="Public Sans"/>
                <a:cs typeface="Public Sans"/>
                <a:sym typeface="Public Sans"/>
              </a:rPr>
              <a:t>El usuario descubre Malla Fácil por primera vez a través de redes sociales, recomendaciones, blogs educativos o anuncios en línea.</a:t>
            </a:r>
          </a:p>
        </p:txBody>
      </p:sp>
      <p:sp>
        <p:nvSpPr>
          <p:cNvPr name="TextBox 45" id="45"/>
          <p:cNvSpPr txBox="true"/>
          <p:nvPr/>
        </p:nvSpPr>
        <p:spPr>
          <a:xfrm rot="0">
            <a:off x="2987910" y="4628381"/>
            <a:ext cx="2676805" cy="1763878"/>
          </a:xfrm>
          <a:prstGeom prst="rect">
            <a:avLst/>
          </a:prstGeom>
        </p:spPr>
        <p:txBody>
          <a:bodyPr anchor="t" rtlCol="false" tIns="0" lIns="0" bIns="0" rIns="0">
            <a:spAutoFit/>
          </a:bodyPr>
          <a:lstStyle/>
          <a:p>
            <a:pPr algn="ctr">
              <a:lnSpc>
                <a:spcPts val="1986"/>
              </a:lnSpc>
            </a:pPr>
            <a:r>
              <a:rPr lang="en-US" sz="1806">
                <a:solidFill>
                  <a:srgbClr val="000000"/>
                </a:solidFill>
                <a:latin typeface="Public Sans"/>
                <a:ea typeface="Public Sans"/>
                <a:cs typeface="Public Sans"/>
                <a:sym typeface="Public Sans"/>
              </a:rPr>
              <a:t>El usuario empieza a investigar Malla Fácil y otras plataformas similares. Se da cuenta de lo que ofrece Malla Fácil a diferencia de otras plataformas.</a:t>
            </a:r>
          </a:p>
        </p:txBody>
      </p:sp>
      <p:sp>
        <p:nvSpPr>
          <p:cNvPr name="TextBox 46" id="46"/>
          <p:cNvSpPr txBox="true"/>
          <p:nvPr/>
        </p:nvSpPr>
        <p:spPr>
          <a:xfrm rot="0">
            <a:off x="4799987" y="2115085"/>
            <a:ext cx="2889528" cy="1737487"/>
          </a:xfrm>
          <a:prstGeom prst="rect">
            <a:avLst/>
          </a:prstGeom>
        </p:spPr>
        <p:txBody>
          <a:bodyPr anchor="t" rtlCol="false" tIns="0" lIns="0" bIns="0" rIns="0">
            <a:spAutoFit/>
          </a:bodyPr>
          <a:lstStyle/>
          <a:p>
            <a:pPr algn="ctr">
              <a:lnSpc>
                <a:spcPts val="1991"/>
              </a:lnSpc>
            </a:pPr>
            <a:r>
              <a:rPr lang="en-US" sz="1810">
                <a:solidFill>
                  <a:srgbClr val="000000"/>
                </a:solidFill>
                <a:latin typeface="Public Sans"/>
                <a:ea typeface="Public Sans"/>
                <a:cs typeface="Public Sans"/>
                <a:sym typeface="Public Sans"/>
              </a:rPr>
              <a:t>El usuario descarga Malla Fácil para explorar las funcionalidades y la oferta de comparación de carreras e instituciones, programas educativos y datos importantes.</a:t>
            </a:r>
          </a:p>
        </p:txBody>
      </p:sp>
      <p:sp>
        <p:nvSpPr>
          <p:cNvPr name="TextBox 47" id="47"/>
          <p:cNvSpPr txBox="true"/>
          <p:nvPr/>
        </p:nvSpPr>
        <p:spPr>
          <a:xfrm rot="0">
            <a:off x="8023018" y="1003156"/>
            <a:ext cx="2442384" cy="2012336"/>
          </a:xfrm>
          <a:prstGeom prst="rect">
            <a:avLst/>
          </a:prstGeom>
        </p:spPr>
        <p:txBody>
          <a:bodyPr anchor="t" rtlCol="false" tIns="0" lIns="0" bIns="0" rIns="0">
            <a:spAutoFit/>
          </a:bodyPr>
          <a:lstStyle/>
          <a:p>
            <a:pPr algn="ctr">
              <a:lnSpc>
                <a:spcPts val="1757"/>
              </a:lnSpc>
            </a:pPr>
            <a:r>
              <a:rPr lang="en-US" sz="1598">
                <a:solidFill>
                  <a:srgbClr val="000000"/>
                </a:solidFill>
                <a:latin typeface="Public Sans"/>
                <a:ea typeface="Public Sans"/>
                <a:cs typeface="Public Sans"/>
                <a:sym typeface="Public Sans"/>
              </a:rPr>
              <a:t>El usuario utiliza Malla Fácil para comparar mallas curriculares, instituciones, carreras y programas académicos</a:t>
            </a:r>
          </a:p>
          <a:p>
            <a:pPr algn="ctr">
              <a:lnSpc>
                <a:spcPts val="1757"/>
              </a:lnSpc>
            </a:pPr>
            <a:r>
              <a:rPr lang="en-US" sz="1598">
                <a:solidFill>
                  <a:srgbClr val="000000"/>
                </a:solidFill>
                <a:latin typeface="Public Sans"/>
                <a:ea typeface="Public Sans"/>
                <a:cs typeface="Public Sans"/>
                <a:sym typeface="Public Sans"/>
              </a:rPr>
              <a:t> para elegir su carrera e institución ideal mientras está en su proceso de decisión. </a:t>
            </a:r>
          </a:p>
        </p:txBody>
      </p:sp>
      <p:sp>
        <p:nvSpPr>
          <p:cNvPr name="TextBox 48" id="48"/>
          <p:cNvSpPr txBox="true"/>
          <p:nvPr/>
        </p:nvSpPr>
        <p:spPr>
          <a:xfrm rot="0">
            <a:off x="10932127" y="2305084"/>
            <a:ext cx="2818247" cy="1684035"/>
          </a:xfrm>
          <a:prstGeom prst="rect">
            <a:avLst/>
          </a:prstGeom>
        </p:spPr>
        <p:txBody>
          <a:bodyPr anchor="t" rtlCol="false" tIns="0" lIns="0" bIns="0" rIns="0">
            <a:spAutoFit/>
          </a:bodyPr>
          <a:lstStyle/>
          <a:p>
            <a:pPr algn="ctr">
              <a:lnSpc>
                <a:spcPts val="1887"/>
              </a:lnSpc>
            </a:pPr>
            <a:r>
              <a:rPr lang="en-US" sz="1716">
                <a:solidFill>
                  <a:srgbClr val="000000"/>
                </a:solidFill>
                <a:latin typeface="Public Sans"/>
                <a:ea typeface="Public Sans"/>
                <a:cs typeface="Public Sans"/>
                <a:sym typeface="Public Sans"/>
              </a:rPr>
              <a:t>El usuario usa la app para comparar opciones académicas, guarda sus opciones favoritas y revisa la información proporcionada de cada institución.</a:t>
            </a:r>
          </a:p>
        </p:txBody>
      </p:sp>
      <p:sp>
        <p:nvSpPr>
          <p:cNvPr name="TextBox 49" id="49"/>
          <p:cNvSpPr txBox="true"/>
          <p:nvPr/>
        </p:nvSpPr>
        <p:spPr>
          <a:xfrm rot="0">
            <a:off x="12891183" y="4618856"/>
            <a:ext cx="2567377" cy="1809522"/>
          </a:xfrm>
          <a:prstGeom prst="rect">
            <a:avLst/>
          </a:prstGeom>
        </p:spPr>
        <p:txBody>
          <a:bodyPr anchor="t" rtlCol="false" tIns="0" lIns="0" bIns="0" rIns="0">
            <a:spAutoFit/>
          </a:bodyPr>
          <a:lstStyle/>
          <a:p>
            <a:pPr algn="ctr">
              <a:lnSpc>
                <a:spcPts val="1777"/>
              </a:lnSpc>
            </a:pPr>
            <a:r>
              <a:rPr lang="en-US" sz="1615">
                <a:solidFill>
                  <a:srgbClr val="000000"/>
                </a:solidFill>
                <a:latin typeface="Public Sans"/>
                <a:ea typeface="Public Sans"/>
                <a:cs typeface="Public Sans"/>
                <a:sym typeface="Public Sans"/>
              </a:rPr>
              <a:t>El usuario decide seguir utilizando la plataforma. Las opciones comparativas y marcadores mantienen al estudiante involucrado con la plataforma para su elección de carrera.</a:t>
            </a:r>
            <a:r>
              <a:rPr lang="en-US" sz="1615">
                <a:solidFill>
                  <a:srgbClr val="000000"/>
                </a:solidFill>
                <a:latin typeface="Public Sans"/>
                <a:ea typeface="Public Sans"/>
                <a:cs typeface="Public Sans"/>
                <a:sym typeface="Public Sans"/>
              </a:rPr>
              <a:t> </a:t>
            </a:r>
          </a:p>
        </p:txBody>
      </p:sp>
      <p:sp>
        <p:nvSpPr>
          <p:cNvPr name="TextBox 50" id="50"/>
          <p:cNvSpPr txBox="true"/>
          <p:nvPr/>
        </p:nvSpPr>
        <p:spPr>
          <a:xfrm rot="0">
            <a:off x="12843367" y="7823777"/>
            <a:ext cx="2720434" cy="1675840"/>
          </a:xfrm>
          <a:prstGeom prst="rect">
            <a:avLst/>
          </a:prstGeom>
        </p:spPr>
        <p:txBody>
          <a:bodyPr anchor="t" rtlCol="false" tIns="0" lIns="0" bIns="0" rIns="0">
            <a:spAutoFit/>
          </a:bodyPr>
          <a:lstStyle/>
          <a:p>
            <a:pPr algn="ctr">
              <a:lnSpc>
                <a:spcPts val="1878"/>
              </a:lnSpc>
            </a:pPr>
            <a:r>
              <a:rPr lang="en-US" sz="1707">
                <a:solidFill>
                  <a:srgbClr val="000000"/>
                </a:solidFill>
                <a:latin typeface="Public Sans"/>
                <a:ea typeface="Public Sans"/>
                <a:cs typeface="Public Sans"/>
                <a:sym typeface="Public Sans"/>
              </a:rPr>
              <a:t>El usuario elige su carrera ideal con Malla Fácil y la recomienda a amigos o familiares, dejando también reseñas para que otros puedan encontrar su camino.</a:t>
            </a:r>
          </a:p>
        </p:txBody>
      </p:sp>
      <p:sp>
        <p:nvSpPr>
          <p:cNvPr name="TextBox 51" id="51"/>
          <p:cNvSpPr txBox="true"/>
          <p:nvPr/>
        </p:nvSpPr>
        <p:spPr>
          <a:xfrm rot="0">
            <a:off x="7609895" y="6977910"/>
            <a:ext cx="3554171" cy="584239"/>
          </a:xfrm>
          <a:prstGeom prst="rect">
            <a:avLst/>
          </a:prstGeom>
        </p:spPr>
        <p:txBody>
          <a:bodyPr anchor="t" rtlCol="false" tIns="0" lIns="0" bIns="0" rIns="0">
            <a:spAutoFit/>
          </a:bodyPr>
          <a:lstStyle/>
          <a:p>
            <a:pPr algn="ctr">
              <a:lnSpc>
                <a:spcPts val="2288"/>
              </a:lnSpc>
              <a:spcBef>
                <a:spcPct val="0"/>
              </a:spcBef>
            </a:pPr>
            <a:r>
              <a:rPr lang="en-US" b="true" sz="2288" i="true">
                <a:solidFill>
                  <a:srgbClr val="000000">
                    <a:alpha val="80784"/>
                  </a:srgbClr>
                </a:solidFill>
                <a:latin typeface="Public Sans Bold Italics"/>
                <a:ea typeface="Public Sans Bold Italics"/>
                <a:cs typeface="Public Sans Bold Italics"/>
                <a:sym typeface="Public Sans Bold Italics"/>
              </a:rPr>
              <a:t>Accede, compara, elige. Así de fácil. </a:t>
            </a:r>
          </a:p>
        </p:txBody>
      </p:sp>
      <p:sp>
        <p:nvSpPr>
          <p:cNvPr name="AutoShape 52" id="52"/>
          <p:cNvSpPr/>
          <p:nvPr/>
        </p:nvSpPr>
        <p:spPr>
          <a:xfrm rot="-7795065">
            <a:off x="-1375593" y="-3877385"/>
            <a:ext cx="5055757" cy="10287000"/>
          </a:xfrm>
          <a:prstGeom prst="rect">
            <a:avLst/>
          </a:prstGeom>
          <a:solidFill>
            <a:srgbClr val="399D4E"/>
          </a:solidFill>
        </p:spPr>
      </p:sp>
      <p:sp>
        <p:nvSpPr>
          <p:cNvPr name="TextBox 53" id="53"/>
          <p:cNvSpPr txBox="true"/>
          <p:nvPr/>
        </p:nvSpPr>
        <p:spPr>
          <a:xfrm rot="0">
            <a:off x="215310" y="570333"/>
            <a:ext cx="4251302" cy="1533525"/>
          </a:xfrm>
          <a:prstGeom prst="rect">
            <a:avLst/>
          </a:prstGeom>
        </p:spPr>
        <p:txBody>
          <a:bodyPr anchor="t" rtlCol="false" tIns="0" lIns="0" bIns="0" rIns="0">
            <a:spAutoFit/>
          </a:bodyPr>
          <a:lstStyle/>
          <a:p>
            <a:pPr algn="l">
              <a:lnSpc>
                <a:spcPts val="6003"/>
              </a:lnSpc>
            </a:pPr>
            <a:r>
              <a:rPr lang="en-US" sz="5002">
                <a:solidFill>
                  <a:srgbClr val="FFFFFF"/>
                </a:solidFill>
                <a:latin typeface="Open Sans"/>
                <a:ea typeface="Open Sans"/>
                <a:cs typeface="Open Sans"/>
                <a:sym typeface="Open Sans"/>
              </a:rPr>
              <a:t>Customer Journey Map</a:t>
            </a:r>
          </a:p>
        </p:txBody>
      </p:sp>
    </p:spTree>
  </p:cSld>
  <p:clrMapOvr>
    <a:masterClrMapping/>
  </p:clrMapOvr>
</p:sld>
</file>

<file path=ppt/slides/slide16.xml><?xml version="1.0" encoding="utf-8"?>
<p:sld xmlns:p="http://schemas.openxmlformats.org/presentationml/2006/main" xmlns:a="http://schemas.openxmlformats.org/drawingml/2006/main">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5102755" y="4500979"/>
            <a:ext cx="8082491" cy="1285043"/>
            <a:chOff x="0" y="0"/>
            <a:chExt cx="3056650" cy="485980"/>
          </a:xfrm>
        </p:grpSpPr>
        <p:sp>
          <p:nvSpPr>
            <p:cNvPr name="Freeform 3" id="3"/>
            <p:cNvSpPr/>
            <p:nvPr/>
          </p:nvSpPr>
          <p:spPr>
            <a:xfrm flipH="false" flipV="false" rot="0">
              <a:off x="0" y="0"/>
              <a:ext cx="3056650" cy="485980"/>
            </a:xfrm>
            <a:custGeom>
              <a:avLst/>
              <a:gdLst/>
              <a:ahLst/>
              <a:cxnLst/>
              <a:rect r="r" b="b" t="t" l="l"/>
              <a:pathLst>
                <a:path h="485980" w="3056650">
                  <a:moveTo>
                    <a:pt x="2853450" y="0"/>
                  </a:moveTo>
                  <a:cubicBezTo>
                    <a:pt x="2965674" y="0"/>
                    <a:pt x="3056650" y="108790"/>
                    <a:pt x="3056650" y="242990"/>
                  </a:cubicBezTo>
                  <a:cubicBezTo>
                    <a:pt x="3056650" y="377189"/>
                    <a:pt x="2965674" y="485980"/>
                    <a:pt x="2853450" y="485980"/>
                  </a:cubicBezTo>
                  <a:lnTo>
                    <a:pt x="203200" y="485980"/>
                  </a:lnTo>
                  <a:cubicBezTo>
                    <a:pt x="90976" y="485980"/>
                    <a:pt x="0" y="377189"/>
                    <a:pt x="0" y="242990"/>
                  </a:cubicBezTo>
                  <a:cubicBezTo>
                    <a:pt x="0" y="108790"/>
                    <a:pt x="90976" y="0"/>
                    <a:pt x="203200" y="0"/>
                  </a:cubicBezTo>
                  <a:close/>
                </a:path>
              </a:pathLst>
            </a:custGeom>
            <a:gradFill rotWithShape="true">
              <a:gsLst>
                <a:gs pos="0">
                  <a:srgbClr val="CDFFD8">
                    <a:alpha val="100000"/>
                  </a:srgbClr>
                </a:gs>
                <a:gs pos="100000">
                  <a:srgbClr val="94B9FF">
                    <a:alpha val="100000"/>
                  </a:srgbClr>
                </a:gs>
              </a:gsLst>
              <a:lin ang="0"/>
            </a:gradFill>
          </p:spPr>
        </p:sp>
        <p:sp>
          <p:nvSpPr>
            <p:cNvPr name="TextBox 4" id="4"/>
            <p:cNvSpPr txBox="true"/>
            <p:nvPr/>
          </p:nvSpPr>
          <p:spPr>
            <a:xfrm>
              <a:off x="0" y="-142875"/>
              <a:ext cx="3056650" cy="628855"/>
            </a:xfrm>
            <a:prstGeom prst="rect">
              <a:avLst/>
            </a:prstGeom>
          </p:spPr>
          <p:txBody>
            <a:bodyPr anchor="ctr" rtlCol="false" tIns="50800" lIns="50800" bIns="50800" rIns="50800"/>
            <a:lstStyle/>
            <a:p>
              <a:pPr algn="ctr">
                <a:lnSpc>
                  <a:spcPts val="9519"/>
                </a:lnSpc>
              </a:pPr>
            </a:p>
          </p:txBody>
        </p:sp>
      </p:grpSp>
      <p:sp>
        <p:nvSpPr>
          <p:cNvPr name="TextBox 5" id="5"/>
          <p:cNvSpPr txBox="true"/>
          <p:nvPr/>
        </p:nvSpPr>
        <p:spPr>
          <a:xfrm rot="0">
            <a:off x="7677311" y="4500979"/>
            <a:ext cx="2933379"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A2A2A"/>
                </a:solidFill>
                <a:latin typeface="Open Sans"/>
                <a:ea typeface="Open Sans"/>
                <a:cs typeface="Open Sans"/>
                <a:sym typeface="Open Sans"/>
              </a:rPr>
              <a:t>Demo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rot="8006341">
            <a:off x="15132053" y="635203"/>
            <a:ext cx="9053856" cy="8724534"/>
          </a:xfrm>
          <a:prstGeom prst="rect">
            <a:avLst/>
          </a:prstGeom>
          <a:solidFill>
            <a:srgbClr val="399D4E">
              <a:alpha val="74902"/>
            </a:srgbClr>
          </a:solidFill>
        </p:spPr>
      </p:sp>
      <p:sp>
        <p:nvSpPr>
          <p:cNvPr name="AutoShape 3" id="3"/>
          <p:cNvSpPr/>
          <p:nvPr/>
        </p:nvSpPr>
        <p:spPr>
          <a:xfrm rot="8006341">
            <a:off x="-5703203" y="781233"/>
            <a:ext cx="9053856" cy="8724534"/>
          </a:xfrm>
          <a:prstGeom prst="rect">
            <a:avLst/>
          </a:prstGeom>
          <a:solidFill>
            <a:srgbClr val="399D4E">
              <a:alpha val="74902"/>
            </a:srgbClr>
          </a:solidFill>
        </p:spPr>
      </p:sp>
      <p:sp>
        <p:nvSpPr>
          <p:cNvPr name="Freeform 4" id="4"/>
          <p:cNvSpPr/>
          <p:nvPr/>
        </p:nvSpPr>
        <p:spPr>
          <a:xfrm flipH="false" flipV="false" rot="0">
            <a:off x="7285175" y="480703"/>
            <a:ext cx="3717650" cy="3727891"/>
          </a:xfrm>
          <a:custGeom>
            <a:avLst/>
            <a:gdLst/>
            <a:ahLst/>
            <a:cxnLst/>
            <a:rect r="r" b="b" t="t" l="l"/>
            <a:pathLst>
              <a:path h="3727891" w="3717650">
                <a:moveTo>
                  <a:pt x="0" y="0"/>
                </a:moveTo>
                <a:lnTo>
                  <a:pt x="3717650" y="0"/>
                </a:lnTo>
                <a:lnTo>
                  <a:pt x="3717650" y="3727891"/>
                </a:lnTo>
                <a:lnTo>
                  <a:pt x="0" y="3727891"/>
                </a:lnTo>
                <a:lnTo>
                  <a:pt x="0" y="0"/>
                </a:lnTo>
                <a:close/>
              </a:path>
            </a:pathLst>
          </a:custGeom>
          <a:blipFill>
            <a:blip r:embed="rId2"/>
            <a:stretch>
              <a:fillRect l="0" t="0" r="0" b="0"/>
            </a:stretch>
          </a:blipFill>
        </p:spPr>
      </p:sp>
      <p:sp>
        <p:nvSpPr>
          <p:cNvPr name="Freeform 5" id="5"/>
          <p:cNvSpPr/>
          <p:nvPr/>
        </p:nvSpPr>
        <p:spPr>
          <a:xfrm flipH="false" flipV="false" rot="0">
            <a:off x="92933" y="4132253"/>
            <a:ext cx="3791805" cy="933732"/>
          </a:xfrm>
          <a:custGeom>
            <a:avLst/>
            <a:gdLst/>
            <a:ahLst/>
            <a:cxnLst/>
            <a:rect r="r" b="b" t="t" l="l"/>
            <a:pathLst>
              <a:path h="933732" w="3791805">
                <a:moveTo>
                  <a:pt x="0" y="0"/>
                </a:moveTo>
                <a:lnTo>
                  <a:pt x="3791805" y="0"/>
                </a:lnTo>
                <a:lnTo>
                  <a:pt x="3791805" y="933732"/>
                </a:lnTo>
                <a:lnTo>
                  <a:pt x="0" y="933732"/>
                </a:lnTo>
                <a:lnTo>
                  <a:pt x="0" y="0"/>
                </a:lnTo>
                <a:close/>
              </a:path>
            </a:pathLst>
          </a:custGeom>
          <a:blipFill>
            <a:blip r:embed="rId3"/>
            <a:stretch>
              <a:fillRect l="0" t="0" r="0" b="0"/>
            </a:stretch>
          </a:blipFill>
        </p:spPr>
      </p:sp>
      <p:sp>
        <p:nvSpPr>
          <p:cNvPr name="TextBox 6" id="6"/>
          <p:cNvSpPr txBox="true"/>
          <p:nvPr/>
        </p:nvSpPr>
        <p:spPr>
          <a:xfrm rot="0">
            <a:off x="4837272" y="5436673"/>
            <a:ext cx="8613455" cy="1276350"/>
          </a:xfrm>
          <a:prstGeom prst="rect">
            <a:avLst/>
          </a:prstGeom>
        </p:spPr>
        <p:txBody>
          <a:bodyPr anchor="t" rtlCol="false" tIns="0" lIns="0" bIns="0" rIns="0">
            <a:spAutoFit/>
          </a:bodyPr>
          <a:lstStyle/>
          <a:p>
            <a:pPr algn="ctr">
              <a:lnSpc>
                <a:spcPts val="10080"/>
              </a:lnSpc>
            </a:pPr>
            <a:r>
              <a:rPr lang="en-US" sz="8400">
                <a:solidFill>
                  <a:srgbClr val="2A2A2A"/>
                </a:solidFill>
                <a:latin typeface="Open Sans"/>
                <a:ea typeface="Open Sans"/>
                <a:cs typeface="Open Sans"/>
                <a:sym typeface="Open Sans"/>
              </a:rPr>
              <a:t>Malla Fácil</a:t>
            </a:r>
          </a:p>
        </p:txBody>
      </p:sp>
      <p:sp>
        <p:nvSpPr>
          <p:cNvPr name="TextBox 7" id="7"/>
          <p:cNvSpPr txBox="true"/>
          <p:nvPr/>
        </p:nvSpPr>
        <p:spPr>
          <a:xfrm rot="0">
            <a:off x="4837272" y="4199069"/>
            <a:ext cx="8613455" cy="400050"/>
          </a:xfrm>
          <a:prstGeom prst="rect">
            <a:avLst/>
          </a:prstGeom>
        </p:spPr>
        <p:txBody>
          <a:bodyPr anchor="t" rtlCol="false" tIns="0" lIns="0" bIns="0" rIns="0">
            <a:spAutoFit/>
          </a:bodyPr>
          <a:lstStyle/>
          <a:p>
            <a:pPr algn="ctr">
              <a:lnSpc>
                <a:spcPts val="3119"/>
              </a:lnSpc>
            </a:pPr>
            <a:r>
              <a:rPr lang="en-US" b="true" sz="2599">
                <a:solidFill>
                  <a:srgbClr val="2A2A2A"/>
                </a:solidFill>
                <a:latin typeface="Open Sans Bold"/>
                <a:ea typeface="Open Sans Bold"/>
                <a:cs typeface="Open Sans Bold"/>
                <a:sym typeface="Open Sans Bold"/>
              </a:rPr>
              <a:t>Portafolio de Título</a:t>
            </a:r>
          </a:p>
        </p:txBody>
      </p:sp>
      <p:sp>
        <p:nvSpPr>
          <p:cNvPr name="TextBox 8" id="8"/>
          <p:cNvSpPr txBox="true"/>
          <p:nvPr/>
        </p:nvSpPr>
        <p:spPr>
          <a:xfrm rot="0">
            <a:off x="4837272" y="6962070"/>
            <a:ext cx="8613455" cy="431866"/>
          </a:xfrm>
          <a:prstGeom prst="rect">
            <a:avLst/>
          </a:prstGeom>
        </p:spPr>
        <p:txBody>
          <a:bodyPr anchor="t" rtlCol="false" tIns="0" lIns="0" bIns="0" rIns="0">
            <a:spAutoFit/>
          </a:bodyPr>
          <a:lstStyle/>
          <a:p>
            <a:pPr algn="ctr">
              <a:lnSpc>
                <a:spcPts val="3500"/>
              </a:lnSpc>
            </a:pPr>
            <a:r>
              <a:rPr lang="en-US" sz="2500" i="true" spc="50">
                <a:solidFill>
                  <a:srgbClr val="2A2A2A"/>
                </a:solidFill>
                <a:latin typeface="Open Sans Italics"/>
                <a:ea typeface="Open Sans Italics"/>
                <a:cs typeface="Open Sans Italics"/>
                <a:sym typeface="Open Sans Italics"/>
              </a:rPr>
              <a:t>Accede, compara, elige. Así de fácil. </a:t>
            </a:r>
          </a:p>
        </p:txBody>
      </p:sp>
      <p:sp>
        <p:nvSpPr>
          <p:cNvPr name="TextBox 9" id="9"/>
          <p:cNvSpPr txBox="true"/>
          <p:nvPr/>
        </p:nvSpPr>
        <p:spPr>
          <a:xfrm rot="0">
            <a:off x="-304800" y="5143500"/>
            <a:ext cx="4587270" cy="1118339"/>
          </a:xfrm>
          <a:prstGeom prst="rect">
            <a:avLst/>
          </a:prstGeom>
        </p:spPr>
        <p:txBody>
          <a:bodyPr anchor="t" rtlCol="false" tIns="0" lIns="0" bIns="0" rIns="0">
            <a:spAutoFit/>
          </a:bodyPr>
          <a:lstStyle/>
          <a:p>
            <a:pPr algn="ctr">
              <a:lnSpc>
                <a:spcPts val="2978"/>
              </a:lnSpc>
            </a:pPr>
            <a:r>
              <a:rPr lang="en-US" b="true" sz="2481">
                <a:solidFill>
                  <a:srgbClr val="2A2A2A"/>
                </a:solidFill>
                <a:latin typeface="Open Sans Bold"/>
                <a:ea typeface="Open Sans Bold"/>
                <a:cs typeface="Open Sans Bold"/>
                <a:sym typeface="Open Sans Bold"/>
              </a:rPr>
              <a:t>Escuela de Informática</a:t>
            </a:r>
          </a:p>
          <a:p>
            <a:pPr algn="ctr">
              <a:lnSpc>
                <a:spcPts val="2978"/>
              </a:lnSpc>
            </a:pPr>
            <a:r>
              <a:rPr lang="en-US" b="true" sz="2481">
                <a:solidFill>
                  <a:srgbClr val="2A2A2A"/>
                </a:solidFill>
                <a:latin typeface="Open Sans Bold"/>
                <a:ea typeface="Open Sans Bold"/>
                <a:cs typeface="Open Sans Bold"/>
                <a:sym typeface="Open Sans Bold"/>
              </a:rPr>
              <a:t>y</a:t>
            </a:r>
          </a:p>
          <a:p>
            <a:pPr algn="ctr">
              <a:lnSpc>
                <a:spcPts val="2978"/>
              </a:lnSpc>
            </a:pPr>
            <a:r>
              <a:rPr lang="en-US" b="true" sz="2481">
                <a:solidFill>
                  <a:srgbClr val="2A2A2A"/>
                </a:solidFill>
                <a:latin typeface="Open Sans Bold"/>
                <a:ea typeface="Open Sans Bold"/>
                <a:cs typeface="Open Sans Bold"/>
                <a:sym typeface="Open Sans Bold"/>
              </a:rPr>
              <a:t>Telecomunicaciones</a:t>
            </a:r>
          </a:p>
        </p:txBody>
      </p:sp>
      <p:graphicFrame>
        <p:nvGraphicFramePr>
          <p:cNvPr name="Table 10" id="10"/>
          <p:cNvGraphicFramePr>
            <a:graphicFrameLocks noGrp="true"/>
          </p:cNvGraphicFramePr>
          <p:nvPr/>
        </p:nvGraphicFramePr>
        <p:xfrm>
          <a:off x="6759778" y="7745440"/>
          <a:ext cx="4768443" cy="2190979"/>
        </p:xfrm>
        <a:graphic>
          <a:graphicData uri="http://schemas.openxmlformats.org/drawingml/2006/table">
            <a:tbl>
              <a:tblPr/>
              <a:tblGrid>
                <a:gridCol w="1722458"/>
                <a:gridCol w="3045985"/>
              </a:tblGrid>
              <a:tr h="781050">
                <a:tc>
                  <a:txBody>
                    <a:bodyPr anchor="t" rtlCol="false"/>
                    <a:lstStyle/>
                    <a:p>
                      <a:pPr algn="ctr">
                        <a:lnSpc>
                          <a:spcPts val="2520"/>
                        </a:lnSpc>
                        <a:defRPr/>
                      </a:pPr>
                      <a:r>
                        <a:rPr lang="en-US" sz="1800">
                          <a:solidFill>
                            <a:srgbClr val="000000"/>
                          </a:solidFill>
                          <a:latin typeface="Baloo"/>
                          <a:ea typeface="Baloo"/>
                          <a:cs typeface="Baloo"/>
                          <a:sym typeface="Baloo"/>
                        </a:rPr>
                        <a:t>Docente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gradFill rotWithShape="true">
                      <a:gsLst>
                        <a:gs pos="0">
                          <a:srgbClr val="0097B2">
                            <a:alpha val="100000"/>
                          </a:srgbClr>
                        </a:gs>
                        <a:gs pos="100000">
                          <a:srgbClr val="7ED957">
                            <a:alpha val="100000"/>
                          </a:srgbClr>
                        </a:gs>
                      </a:gsLst>
                      <a:lin ang="0"/>
                    </a:gradFill>
                  </a:tcPr>
                </a:tc>
                <a:tc>
                  <a:txBody>
                    <a:bodyPr anchor="t" rtlCol="false"/>
                    <a:lstStyle/>
                    <a:p>
                      <a:pPr algn="ctr">
                        <a:lnSpc>
                          <a:spcPts val="2520"/>
                        </a:lnSpc>
                        <a:defRPr/>
                      </a:pPr>
                      <a:r>
                        <a:rPr lang="en-US" sz="1800">
                          <a:solidFill>
                            <a:srgbClr val="000000"/>
                          </a:solidFill>
                          <a:latin typeface="Baloo"/>
                          <a:ea typeface="Baloo"/>
                          <a:cs typeface="Baloo"/>
                          <a:sym typeface="Baloo"/>
                        </a:rPr>
                        <a:t>Jorge Guzmán Bozo</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gradFill rotWithShape="true">
                      <a:gsLst>
                        <a:gs pos="0">
                          <a:srgbClr val="0097B2">
                            <a:alpha val="100000"/>
                          </a:srgbClr>
                        </a:gs>
                        <a:gs pos="100000">
                          <a:srgbClr val="7ED957">
                            <a:alpha val="100000"/>
                          </a:srgbClr>
                        </a:gs>
                      </a:gsLst>
                      <a:lin ang="0"/>
                    </a:gradFill>
                  </a:tcPr>
                </a:tc>
              </a:tr>
              <a:tr h="1409929">
                <a:tc>
                  <a:txBody>
                    <a:bodyPr anchor="t" rtlCol="false"/>
                    <a:lstStyle/>
                    <a:p>
                      <a:pPr algn="ctr">
                        <a:lnSpc>
                          <a:spcPts val="2520"/>
                        </a:lnSpc>
                        <a:defRPr/>
                      </a:pPr>
                      <a:r>
                        <a:rPr lang="en-US" sz="1800">
                          <a:solidFill>
                            <a:srgbClr val="000000"/>
                          </a:solidFill>
                          <a:latin typeface="Baloo"/>
                          <a:ea typeface="Baloo"/>
                          <a:cs typeface="Baloo"/>
                          <a:sym typeface="Baloo"/>
                        </a:rPr>
                        <a:t>Integrantes</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gradFill rotWithShape="true">
                      <a:gsLst>
                        <a:gs pos="0">
                          <a:srgbClr val="0097B2">
                            <a:alpha val="100000"/>
                          </a:srgbClr>
                        </a:gs>
                        <a:gs pos="100000">
                          <a:srgbClr val="7ED957">
                            <a:alpha val="100000"/>
                          </a:srgbClr>
                        </a:gs>
                      </a:gsLst>
                      <a:lin ang="0"/>
                    </a:gradFill>
                  </a:tcPr>
                </a:tc>
                <a:tc>
                  <a:txBody>
                    <a:bodyPr anchor="t" rtlCol="false"/>
                    <a:lstStyle/>
                    <a:p>
                      <a:pPr algn="ctr">
                        <a:lnSpc>
                          <a:spcPts val="2520"/>
                        </a:lnSpc>
                        <a:defRPr/>
                      </a:pPr>
                      <a:r>
                        <a:rPr lang="en-US" sz="1800">
                          <a:solidFill>
                            <a:srgbClr val="000000"/>
                          </a:solidFill>
                          <a:latin typeface="Baloo"/>
                          <a:ea typeface="Baloo"/>
                          <a:cs typeface="Baloo"/>
                          <a:sym typeface="Baloo"/>
                        </a:rPr>
                        <a:t>Javier de la Jara Vera</a:t>
                      </a:r>
                      <a:endParaRPr lang="en-US" sz="1100"/>
                    </a:p>
                    <a:p>
                      <a:pPr algn="ctr">
                        <a:lnSpc>
                          <a:spcPts val="2520"/>
                        </a:lnSpc>
                      </a:pPr>
                      <a:r>
                        <a:rPr lang="en-US" sz="1800">
                          <a:solidFill>
                            <a:srgbClr val="000000"/>
                          </a:solidFill>
                          <a:latin typeface="Baloo"/>
                          <a:ea typeface="Baloo"/>
                          <a:cs typeface="Baloo"/>
                          <a:sym typeface="Baloo"/>
                        </a:rPr>
                        <a:t>David Bravo Aravena</a:t>
                      </a:r>
                    </a:p>
                    <a:p>
                      <a:pPr algn="ctr">
                        <a:lnSpc>
                          <a:spcPts val="2520"/>
                        </a:lnSpc>
                      </a:pPr>
                      <a:r>
                        <a:rPr lang="en-US" sz="1800">
                          <a:solidFill>
                            <a:srgbClr val="000000"/>
                          </a:solidFill>
                          <a:latin typeface="Baloo"/>
                          <a:ea typeface="Baloo"/>
                          <a:cs typeface="Baloo"/>
                          <a:sym typeface="Baloo"/>
                        </a:rPr>
                        <a:t>Ailyne Jara Sandoval</a:t>
                      </a:r>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gradFill rotWithShape="true">
                      <a:gsLst>
                        <a:gs pos="0">
                          <a:srgbClr val="0097B2">
                            <a:alpha val="100000"/>
                          </a:srgbClr>
                        </a:gs>
                        <a:gs pos="100000">
                          <a:srgbClr val="7ED957">
                            <a:alpha val="100000"/>
                          </a:srgbClr>
                        </a:gs>
                      </a:gsLst>
                      <a:lin ang="0"/>
                    </a:gra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5102755" y="386179"/>
            <a:ext cx="8082491" cy="1285043"/>
            <a:chOff x="0" y="0"/>
            <a:chExt cx="3056650" cy="485980"/>
          </a:xfrm>
        </p:grpSpPr>
        <p:sp>
          <p:nvSpPr>
            <p:cNvPr name="Freeform 3" id="3"/>
            <p:cNvSpPr/>
            <p:nvPr/>
          </p:nvSpPr>
          <p:spPr>
            <a:xfrm flipH="false" flipV="false" rot="0">
              <a:off x="0" y="0"/>
              <a:ext cx="3056650" cy="485980"/>
            </a:xfrm>
            <a:custGeom>
              <a:avLst/>
              <a:gdLst/>
              <a:ahLst/>
              <a:cxnLst/>
              <a:rect r="r" b="b" t="t" l="l"/>
              <a:pathLst>
                <a:path h="485980" w="3056650">
                  <a:moveTo>
                    <a:pt x="2853450" y="0"/>
                  </a:moveTo>
                  <a:cubicBezTo>
                    <a:pt x="2965674" y="0"/>
                    <a:pt x="3056650" y="108790"/>
                    <a:pt x="3056650" y="242990"/>
                  </a:cubicBezTo>
                  <a:cubicBezTo>
                    <a:pt x="3056650" y="377189"/>
                    <a:pt x="2965674" y="485980"/>
                    <a:pt x="2853450" y="485980"/>
                  </a:cubicBezTo>
                  <a:lnTo>
                    <a:pt x="203200" y="485980"/>
                  </a:lnTo>
                  <a:cubicBezTo>
                    <a:pt x="90976" y="485980"/>
                    <a:pt x="0" y="377189"/>
                    <a:pt x="0" y="242990"/>
                  </a:cubicBezTo>
                  <a:cubicBezTo>
                    <a:pt x="0" y="108790"/>
                    <a:pt x="90976" y="0"/>
                    <a:pt x="203200" y="0"/>
                  </a:cubicBezTo>
                  <a:close/>
                </a:path>
              </a:pathLst>
            </a:custGeom>
            <a:gradFill rotWithShape="true">
              <a:gsLst>
                <a:gs pos="0">
                  <a:srgbClr val="0097B2">
                    <a:alpha val="100000"/>
                  </a:srgbClr>
                </a:gs>
                <a:gs pos="100000">
                  <a:srgbClr val="7ED957">
                    <a:alpha val="100000"/>
                  </a:srgbClr>
                </a:gs>
              </a:gsLst>
              <a:lin ang="0"/>
            </a:gradFill>
          </p:spPr>
        </p:sp>
        <p:sp>
          <p:nvSpPr>
            <p:cNvPr name="TextBox 4" id="4"/>
            <p:cNvSpPr txBox="true"/>
            <p:nvPr/>
          </p:nvSpPr>
          <p:spPr>
            <a:xfrm>
              <a:off x="0" y="-142875"/>
              <a:ext cx="3056650" cy="628855"/>
            </a:xfrm>
            <a:prstGeom prst="rect">
              <a:avLst/>
            </a:prstGeom>
          </p:spPr>
          <p:txBody>
            <a:bodyPr anchor="ctr" rtlCol="false" tIns="50800" lIns="50800" bIns="50800" rIns="50800"/>
            <a:lstStyle/>
            <a:p>
              <a:pPr algn="ctr">
                <a:lnSpc>
                  <a:spcPts val="9519"/>
                </a:lnSpc>
              </a:pPr>
            </a:p>
          </p:txBody>
        </p:sp>
      </p:grpSp>
      <p:sp>
        <p:nvSpPr>
          <p:cNvPr name="TextBox 5" id="5"/>
          <p:cNvSpPr txBox="true"/>
          <p:nvPr/>
        </p:nvSpPr>
        <p:spPr>
          <a:xfrm rot="0">
            <a:off x="5848811" y="638175"/>
            <a:ext cx="6590377" cy="771525"/>
          </a:xfrm>
          <a:prstGeom prst="rect">
            <a:avLst/>
          </a:prstGeom>
        </p:spPr>
        <p:txBody>
          <a:bodyPr anchor="t" rtlCol="false" tIns="0" lIns="0" bIns="0" rIns="0">
            <a:spAutoFit/>
          </a:bodyPr>
          <a:lstStyle/>
          <a:p>
            <a:pPr algn="ctr">
              <a:lnSpc>
                <a:spcPts val="6000"/>
              </a:lnSpc>
            </a:pPr>
            <a:r>
              <a:rPr lang="en-US" sz="5000">
                <a:solidFill>
                  <a:srgbClr val="2A2A2A"/>
                </a:solidFill>
                <a:latin typeface="Open Sans"/>
                <a:ea typeface="Open Sans"/>
                <a:cs typeface="Open Sans"/>
                <a:sym typeface="Open Sans"/>
              </a:rPr>
              <a:t>Índice</a:t>
            </a:r>
          </a:p>
        </p:txBody>
      </p:sp>
      <p:grpSp>
        <p:nvGrpSpPr>
          <p:cNvPr name="Group 6" id="6"/>
          <p:cNvGrpSpPr/>
          <p:nvPr/>
        </p:nvGrpSpPr>
        <p:grpSpPr>
          <a:xfrm rot="0">
            <a:off x="1831736" y="2616264"/>
            <a:ext cx="569008" cy="604597"/>
            <a:chOff x="0" y="0"/>
            <a:chExt cx="812800" cy="863637"/>
          </a:xfrm>
        </p:grpSpPr>
        <p:sp>
          <p:nvSpPr>
            <p:cNvPr name="Freeform 7" id="7"/>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CC0DF">
                    <a:alpha val="100000"/>
                  </a:srgbClr>
                </a:gs>
                <a:gs pos="100000">
                  <a:srgbClr val="FFDE59">
                    <a:alpha val="100000"/>
                  </a:srgbClr>
                </a:gs>
              </a:gsLst>
              <a:lin ang="0"/>
            </a:gradFill>
          </p:spPr>
        </p:sp>
        <p:sp>
          <p:nvSpPr>
            <p:cNvPr name="TextBox 8" id="8"/>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1</a:t>
              </a:r>
            </a:p>
          </p:txBody>
        </p:sp>
      </p:grpSp>
      <p:grpSp>
        <p:nvGrpSpPr>
          <p:cNvPr name="Group 9" id="9"/>
          <p:cNvGrpSpPr/>
          <p:nvPr/>
        </p:nvGrpSpPr>
        <p:grpSpPr>
          <a:xfrm rot="0">
            <a:off x="1831736" y="3670641"/>
            <a:ext cx="569008" cy="604597"/>
            <a:chOff x="0" y="0"/>
            <a:chExt cx="812800" cy="863637"/>
          </a:xfrm>
        </p:grpSpPr>
        <p:sp>
          <p:nvSpPr>
            <p:cNvPr name="Freeform 10" id="10"/>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CC0DF">
                    <a:alpha val="100000"/>
                  </a:srgbClr>
                </a:gs>
                <a:gs pos="100000">
                  <a:srgbClr val="FFDE59">
                    <a:alpha val="100000"/>
                  </a:srgbClr>
                </a:gs>
              </a:gsLst>
              <a:lin ang="0"/>
            </a:gradFill>
          </p:spPr>
        </p:sp>
        <p:sp>
          <p:nvSpPr>
            <p:cNvPr name="TextBox 11" id="11"/>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2</a:t>
              </a:r>
            </a:p>
          </p:txBody>
        </p:sp>
      </p:grpSp>
      <p:grpSp>
        <p:nvGrpSpPr>
          <p:cNvPr name="Group 12" id="12"/>
          <p:cNvGrpSpPr/>
          <p:nvPr/>
        </p:nvGrpSpPr>
        <p:grpSpPr>
          <a:xfrm rot="0">
            <a:off x="1831736" y="4671636"/>
            <a:ext cx="569008" cy="604597"/>
            <a:chOff x="0" y="0"/>
            <a:chExt cx="812800" cy="863637"/>
          </a:xfrm>
        </p:grpSpPr>
        <p:sp>
          <p:nvSpPr>
            <p:cNvPr name="Freeform 13" id="13"/>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CC0DF">
                    <a:alpha val="100000"/>
                  </a:srgbClr>
                </a:gs>
                <a:gs pos="100000">
                  <a:srgbClr val="FFDE59">
                    <a:alpha val="100000"/>
                  </a:srgbClr>
                </a:gs>
              </a:gsLst>
              <a:lin ang="0"/>
            </a:gradFill>
          </p:spPr>
        </p:sp>
        <p:sp>
          <p:nvSpPr>
            <p:cNvPr name="TextBox 14" id="14"/>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3</a:t>
              </a:r>
            </a:p>
          </p:txBody>
        </p:sp>
      </p:grpSp>
      <p:grpSp>
        <p:nvGrpSpPr>
          <p:cNvPr name="Group 15" id="15"/>
          <p:cNvGrpSpPr/>
          <p:nvPr/>
        </p:nvGrpSpPr>
        <p:grpSpPr>
          <a:xfrm rot="0">
            <a:off x="1831736" y="5742107"/>
            <a:ext cx="569008" cy="604597"/>
            <a:chOff x="0" y="0"/>
            <a:chExt cx="812800" cy="863637"/>
          </a:xfrm>
        </p:grpSpPr>
        <p:sp>
          <p:nvSpPr>
            <p:cNvPr name="Freeform 16" id="16"/>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CC0DF">
                    <a:alpha val="100000"/>
                  </a:srgbClr>
                </a:gs>
                <a:gs pos="100000">
                  <a:srgbClr val="FFDE59">
                    <a:alpha val="100000"/>
                  </a:srgbClr>
                </a:gs>
              </a:gsLst>
              <a:lin ang="0"/>
            </a:gradFill>
          </p:spPr>
        </p:sp>
        <p:sp>
          <p:nvSpPr>
            <p:cNvPr name="TextBox 17" id="17"/>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4</a:t>
              </a:r>
            </a:p>
          </p:txBody>
        </p:sp>
      </p:grpSp>
      <p:grpSp>
        <p:nvGrpSpPr>
          <p:cNvPr name="Group 18" id="18"/>
          <p:cNvGrpSpPr/>
          <p:nvPr/>
        </p:nvGrpSpPr>
        <p:grpSpPr>
          <a:xfrm rot="0">
            <a:off x="1831736" y="6777840"/>
            <a:ext cx="569008" cy="604597"/>
            <a:chOff x="0" y="0"/>
            <a:chExt cx="812800" cy="863637"/>
          </a:xfrm>
        </p:grpSpPr>
        <p:sp>
          <p:nvSpPr>
            <p:cNvPr name="Freeform 19" id="19"/>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CC0DF">
                    <a:alpha val="100000"/>
                  </a:srgbClr>
                </a:gs>
                <a:gs pos="100000">
                  <a:srgbClr val="FFDE59">
                    <a:alpha val="100000"/>
                  </a:srgbClr>
                </a:gs>
              </a:gsLst>
              <a:lin ang="0"/>
            </a:gradFill>
          </p:spPr>
        </p:sp>
        <p:sp>
          <p:nvSpPr>
            <p:cNvPr name="TextBox 20" id="20"/>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5</a:t>
              </a:r>
            </a:p>
          </p:txBody>
        </p:sp>
      </p:grpSp>
      <p:grpSp>
        <p:nvGrpSpPr>
          <p:cNvPr name="Group 21" id="21"/>
          <p:cNvGrpSpPr/>
          <p:nvPr/>
        </p:nvGrpSpPr>
        <p:grpSpPr>
          <a:xfrm rot="0">
            <a:off x="1831736" y="7798603"/>
            <a:ext cx="569008" cy="604597"/>
            <a:chOff x="0" y="0"/>
            <a:chExt cx="812800" cy="863637"/>
          </a:xfrm>
        </p:grpSpPr>
        <p:sp>
          <p:nvSpPr>
            <p:cNvPr name="Freeform 22" id="22"/>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CC0DF">
                    <a:alpha val="100000"/>
                  </a:srgbClr>
                </a:gs>
                <a:gs pos="100000">
                  <a:srgbClr val="FFDE59">
                    <a:alpha val="100000"/>
                  </a:srgbClr>
                </a:gs>
              </a:gsLst>
              <a:lin ang="0"/>
            </a:gradFill>
          </p:spPr>
        </p:sp>
        <p:sp>
          <p:nvSpPr>
            <p:cNvPr name="TextBox 23" id="23"/>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6</a:t>
              </a:r>
            </a:p>
          </p:txBody>
        </p:sp>
      </p:grpSp>
      <p:grpSp>
        <p:nvGrpSpPr>
          <p:cNvPr name="Group 24" id="24"/>
          <p:cNvGrpSpPr/>
          <p:nvPr/>
        </p:nvGrpSpPr>
        <p:grpSpPr>
          <a:xfrm rot="0">
            <a:off x="10403937" y="2634058"/>
            <a:ext cx="569008" cy="604597"/>
            <a:chOff x="0" y="0"/>
            <a:chExt cx="812800" cy="863637"/>
          </a:xfrm>
        </p:grpSpPr>
        <p:sp>
          <p:nvSpPr>
            <p:cNvPr name="Freeform 25" id="25"/>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26" id="26"/>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7</a:t>
              </a:r>
            </a:p>
          </p:txBody>
        </p:sp>
      </p:grpSp>
      <p:grpSp>
        <p:nvGrpSpPr>
          <p:cNvPr name="Group 27" id="27"/>
          <p:cNvGrpSpPr/>
          <p:nvPr/>
        </p:nvGrpSpPr>
        <p:grpSpPr>
          <a:xfrm rot="0">
            <a:off x="2543619" y="2651853"/>
            <a:ext cx="5488744" cy="569008"/>
            <a:chOff x="0" y="0"/>
            <a:chExt cx="7318325" cy="758677"/>
          </a:xfrm>
        </p:grpSpPr>
        <p:grpSp>
          <p:nvGrpSpPr>
            <p:cNvPr name="Group 28" id="28"/>
            <p:cNvGrpSpPr/>
            <p:nvPr/>
          </p:nvGrpSpPr>
          <p:grpSpPr>
            <a:xfrm rot="0">
              <a:off x="0" y="0"/>
              <a:ext cx="7318325" cy="758677"/>
              <a:chOff x="0" y="0"/>
              <a:chExt cx="1906123" cy="197604"/>
            </a:xfrm>
          </p:grpSpPr>
          <p:sp>
            <p:nvSpPr>
              <p:cNvPr name="Freeform 29" id="29"/>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CC0DF">
                      <a:alpha val="100000"/>
                    </a:srgbClr>
                  </a:gs>
                  <a:gs pos="100000">
                    <a:srgbClr val="FFDE59">
                      <a:alpha val="100000"/>
                    </a:srgbClr>
                  </a:gs>
                </a:gsLst>
                <a:lin ang="0"/>
              </a:gradFill>
            </p:spPr>
          </p:sp>
          <p:sp>
            <p:nvSpPr>
              <p:cNvPr name="TextBox 30" id="30"/>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31" id="31"/>
            <p:cNvSpPr txBox="true"/>
            <p:nvPr/>
          </p:nvSpPr>
          <p:spPr>
            <a:xfrm rot="0">
              <a:off x="970329" y="202662"/>
              <a:ext cx="5377667"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Problemática a resolver</a:t>
              </a:r>
            </a:p>
          </p:txBody>
        </p:sp>
      </p:grpSp>
      <p:grpSp>
        <p:nvGrpSpPr>
          <p:cNvPr name="Group 32" id="32"/>
          <p:cNvGrpSpPr/>
          <p:nvPr/>
        </p:nvGrpSpPr>
        <p:grpSpPr>
          <a:xfrm rot="0">
            <a:off x="2543619" y="3688436"/>
            <a:ext cx="5488744" cy="569008"/>
            <a:chOff x="0" y="0"/>
            <a:chExt cx="7318325" cy="758677"/>
          </a:xfrm>
        </p:grpSpPr>
        <p:grpSp>
          <p:nvGrpSpPr>
            <p:cNvPr name="Group 33" id="33"/>
            <p:cNvGrpSpPr/>
            <p:nvPr/>
          </p:nvGrpSpPr>
          <p:grpSpPr>
            <a:xfrm rot="0">
              <a:off x="0" y="0"/>
              <a:ext cx="7318325" cy="758677"/>
              <a:chOff x="0" y="0"/>
              <a:chExt cx="1906123" cy="197604"/>
            </a:xfrm>
          </p:grpSpPr>
          <p:sp>
            <p:nvSpPr>
              <p:cNvPr name="Freeform 34" id="34"/>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CC0DF">
                      <a:alpha val="100000"/>
                    </a:srgbClr>
                  </a:gs>
                  <a:gs pos="100000">
                    <a:srgbClr val="FFDE59">
                      <a:alpha val="100000"/>
                    </a:srgbClr>
                  </a:gs>
                </a:gsLst>
                <a:lin ang="0"/>
              </a:gradFill>
            </p:spPr>
          </p:sp>
          <p:sp>
            <p:nvSpPr>
              <p:cNvPr name="TextBox 35" id="35"/>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36" id="36"/>
            <p:cNvSpPr txBox="true"/>
            <p:nvPr/>
          </p:nvSpPr>
          <p:spPr>
            <a:xfrm rot="0">
              <a:off x="927371" y="226388"/>
              <a:ext cx="5463584"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Solución propuesta</a:t>
              </a:r>
            </a:p>
          </p:txBody>
        </p:sp>
      </p:grpSp>
      <p:grpSp>
        <p:nvGrpSpPr>
          <p:cNvPr name="Group 37" id="37"/>
          <p:cNvGrpSpPr/>
          <p:nvPr/>
        </p:nvGrpSpPr>
        <p:grpSpPr>
          <a:xfrm rot="0">
            <a:off x="2543619" y="4724169"/>
            <a:ext cx="5488744" cy="569008"/>
            <a:chOff x="0" y="0"/>
            <a:chExt cx="7318325" cy="758677"/>
          </a:xfrm>
        </p:grpSpPr>
        <p:grpSp>
          <p:nvGrpSpPr>
            <p:cNvPr name="Group 38" id="38"/>
            <p:cNvGrpSpPr/>
            <p:nvPr/>
          </p:nvGrpSpPr>
          <p:grpSpPr>
            <a:xfrm rot="0">
              <a:off x="0" y="0"/>
              <a:ext cx="7318325" cy="758677"/>
              <a:chOff x="0" y="0"/>
              <a:chExt cx="1906123" cy="197604"/>
            </a:xfrm>
          </p:grpSpPr>
          <p:sp>
            <p:nvSpPr>
              <p:cNvPr name="Freeform 39" id="39"/>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CC0DF">
                      <a:alpha val="100000"/>
                    </a:srgbClr>
                  </a:gs>
                  <a:gs pos="100000">
                    <a:srgbClr val="FFDE59">
                      <a:alpha val="100000"/>
                    </a:srgbClr>
                  </a:gs>
                </a:gsLst>
                <a:lin ang="0"/>
              </a:gradFill>
            </p:spPr>
          </p:sp>
          <p:sp>
            <p:nvSpPr>
              <p:cNvPr name="TextBox 40" id="40"/>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41" id="41"/>
            <p:cNvSpPr txBox="true"/>
            <p:nvPr/>
          </p:nvSpPr>
          <p:spPr>
            <a:xfrm rot="0">
              <a:off x="927371" y="202662"/>
              <a:ext cx="5463584"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Objetivo del proyecto</a:t>
              </a:r>
            </a:p>
          </p:txBody>
        </p:sp>
      </p:grpSp>
      <p:grpSp>
        <p:nvGrpSpPr>
          <p:cNvPr name="Group 42" id="42"/>
          <p:cNvGrpSpPr/>
          <p:nvPr/>
        </p:nvGrpSpPr>
        <p:grpSpPr>
          <a:xfrm rot="0">
            <a:off x="2543619" y="5759902"/>
            <a:ext cx="5488744" cy="569008"/>
            <a:chOff x="0" y="0"/>
            <a:chExt cx="7318325" cy="758677"/>
          </a:xfrm>
        </p:grpSpPr>
        <p:grpSp>
          <p:nvGrpSpPr>
            <p:cNvPr name="Group 43" id="43"/>
            <p:cNvGrpSpPr/>
            <p:nvPr/>
          </p:nvGrpSpPr>
          <p:grpSpPr>
            <a:xfrm rot="0">
              <a:off x="0" y="0"/>
              <a:ext cx="7318325" cy="758677"/>
              <a:chOff x="0" y="0"/>
              <a:chExt cx="1906123" cy="197604"/>
            </a:xfrm>
          </p:grpSpPr>
          <p:sp>
            <p:nvSpPr>
              <p:cNvPr name="Freeform 44" id="44"/>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CC0DF">
                      <a:alpha val="100000"/>
                    </a:srgbClr>
                  </a:gs>
                  <a:gs pos="100000">
                    <a:srgbClr val="FFDE59">
                      <a:alpha val="100000"/>
                    </a:srgbClr>
                  </a:gs>
                </a:gsLst>
                <a:lin ang="0"/>
              </a:gradFill>
            </p:spPr>
          </p:sp>
          <p:sp>
            <p:nvSpPr>
              <p:cNvPr name="TextBox 45" id="45"/>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46" id="46"/>
            <p:cNvSpPr txBox="true"/>
            <p:nvPr/>
          </p:nvSpPr>
          <p:spPr>
            <a:xfrm rot="0">
              <a:off x="927371" y="178936"/>
              <a:ext cx="5463584"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Alcances</a:t>
              </a:r>
            </a:p>
          </p:txBody>
        </p:sp>
      </p:grpSp>
      <p:grpSp>
        <p:nvGrpSpPr>
          <p:cNvPr name="Group 47" id="47"/>
          <p:cNvGrpSpPr/>
          <p:nvPr/>
        </p:nvGrpSpPr>
        <p:grpSpPr>
          <a:xfrm rot="0">
            <a:off x="2543619" y="6795634"/>
            <a:ext cx="5488744" cy="569008"/>
            <a:chOff x="0" y="0"/>
            <a:chExt cx="7318325" cy="758677"/>
          </a:xfrm>
        </p:grpSpPr>
        <p:grpSp>
          <p:nvGrpSpPr>
            <p:cNvPr name="Group 48" id="48"/>
            <p:cNvGrpSpPr/>
            <p:nvPr/>
          </p:nvGrpSpPr>
          <p:grpSpPr>
            <a:xfrm rot="0">
              <a:off x="0" y="0"/>
              <a:ext cx="7318325" cy="758677"/>
              <a:chOff x="0" y="0"/>
              <a:chExt cx="1906123" cy="197604"/>
            </a:xfrm>
          </p:grpSpPr>
          <p:sp>
            <p:nvSpPr>
              <p:cNvPr name="Freeform 49" id="49"/>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CC0DF">
                      <a:alpha val="100000"/>
                    </a:srgbClr>
                  </a:gs>
                  <a:gs pos="100000">
                    <a:srgbClr val="FFDE59">
                      <a:alpha val="100000"/>
                    </a:srgbClr>
                  </a:gs>
                </a:gsLst>
                <a:lin ang="0"/>
              </a:gradFill>
            </p:spPr>
          </p:sp>
          <p:sp>
            <p:nvSpPr>
              <p:cNvPr name="TextBox 50" id="50"/>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51" id="51"/>
            <p:cNvSpPr txBox="true"/>
            <p:nvPr/>
          </p:nvSpPr>
          <p:spPr>
            <a:xfrm rot="0">
              <a:off x="927371" y="178936"/>
              <a:ext cx="5463584"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Procesos de negocio</a:t>
              </a:r>
            </a:p>
          </p:txBody>
        </p:sp>
      </p:grpSp>
      <p:grpSp>
        <p:nvGrpSpPr>
          <p:cNvPr name="Group 52" id="52"/>
          <p:cNvGrpSpPr/>
          <p:nvPr/>
        </p:nvGrpSpPr>
        <p:grpSpPr>
          <a:xfrm rot="0">
            <a:off x="2543619" y="7831367"/>
            <a:ext cx="5488744" cy="569008"/>
            <a:chOff x="0" y="0"/>
            <a:chExt cx="7318325" cy="758677"/>
          </a:xfrm>
        </p:grpSpPr>
        <p:grpSp>
          <p:nvGrpSpPr>
            <p:cNvPr name="Group 53" id="53"/>
            <p:cNvGrpSpPr/>
            <p:nvPr/>
          </p:nvGrpSpPr>
          <p:grpSpPr>
            <a:xfrm rot="0">
              <a:off x="0" y="0"/>
              <a:ext cx="7318325" cy="758677"/>
              <a:chOff x="0" y="0"/>
              <a:chExt cx="1906123" cy="197604"/>
            </a:xfrm>
          </p:grpSpPr>
          <p:sp>
            <p:nvSpPr>
              <p:cNvPr name="Freeform 54" id="54"/>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CC0DF">
                      <a:alpha val="100000"/>
                    </a:srgbClr>
                  </a:gs>
                  <a:gs pos="100000">
                    <a:srgbClr val="FFDE59">
                      <a:alpha val="100000"/>
                    </a:srgbClr>
                  </a:gs>
                </a:gsLst>
                <a:lin ang="0"/>
              </a:gradFill>
            </p:spPr>
          </p:sp>
          <p:sp>
            <p:nvSpPr>
              <p:cNvPr name="TextBox 55" id="55"/>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56" id="56"/>
            <p:cNvSpPr txBox="true"/>
            <p:nvPr/>
          </p:nvSpPr>
          <p:spPr>
            <a:xfrm rot="0">
              <a:off x="927371" y="202662"/>
              <a:ext cx="5463584"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Backlog priorizado</a:t>
              </a:r>
            </a:p>
          </p:txBody>
        </p:sp>
      </p:grpSp>
      <p:grpSp>
        <p:nvGrpSpPr>
          <p:cNvPr name="Group 57" id="57"/>
          <p:cNvGrpSpPr/>
          <p:nvPr/>
        </p:nvGrpSpPr>
        <p:grpSpPr>
          <a:xfrm rot="0">
            <a:off x="10403937" y="3670641"/>
            <a:ext cx="569008" cy="604597"/>
            <a:chOff x="0" y="0"/>
            <a:chExt cx="812800" cy="863637"/>
          </a:xfrm>
        </p:grpSpPr>
        <p:sp>
          <p:nvSpPr>
            <p:cNvPr name="Freeform 58" id="58"/>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59" id="59"/>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8</a:t>
              </a:r>
            </a:p>
          </p:txBody>
        </p:sp>
      </p:grpSp>
      <p:grpSp>
        <p:nvGrpSpPr>
          <p:cNvPr name="Group 60" id="60"/>
          <p:cNvGrpSpPr/>
          <p:nvPr/>
        </p:nvGrpSpPr>
        <p:grpSpPr>
          <a:xfrm rot="0">
            <a:off x="10403937" y="4671636"/>
            <a:ext cx="569008" cy="604597"/>
            <a:chOff x="0" y="0"/>
            <a:chExt cx="812800" cy="863637"/>
          </a:xfrm>
        </p:grpSpPr>
        <p:sp>
          <p:nvSpPr>
            <p:cNvPr name="Freeform 61" id="61"/>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62" id="62"/>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9</a:t>
              </a:r>
            </a:p>
          </p:txBody>
        </p:sp>
      </p:grpSp>
      <p:grpSp>
        <p:nvGrpSpPr>
          <p:cNvPr name="Group 63" id="63"/>
          <p:cNvGrpSpPr/>
          <p:nvPr/>
        </p:nvGrpSpPr>
        <p:grpSpPr>
          <a:xfrm rot="0">
            <a:off x="10403937" y="5742107"/>
            <a:ext cx="569008" cy="604597"/>
            <a:chOff x="0" y="0"/>
            <a:chExt cx="812800" cy="863637"/>
          </a:xfrm>
        </p:grpSpPr>
        <p:sp>
          <p:nvSpPr>
            <p:cNvPr name="Freeform 64" id="64"/>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65" id="65"/>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10</a:t>
              </a:r>
            </a:p>
          </p:txBody>
        </p:sp>
      </p:grpSp>
      <p:grpSp>
        <p:nvGrpSpPr>
          <p:cNvPr name="Group 66" id="66"/>
          <p:cNvGrpSpPr/>
          <p:nvPr/>
        </p:nvGrpSpPr>
        <p:grpSpPr>
          <a:xfrm rot="0">
            <a:off x="10403937" y="6777840"/>
            <a:ext cx="569008" cy="604597"/>
            <a:chOff x="0" y="0"/>
            <a:chExt cx="812800" cy="863637"/>
          </a:xfrm>
        </p:grpSpPr>
        <p:sp>
          <p:nvSpPr>
            <p:cNvPr name="Freeform 67" id="67"/>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68" id="68"/>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11</a:t>
              </a:r>
            </a:p>
          </p:txBody>
        </p:sp>
      </p:grpSp>
      <p:grpSp>
        <p:nvGrpSpPr>
          <p:cNvPr name="Group 69" id="69"/>
          <p:cNvGrpSpPr/>
          <p:nvPr/>
        </p:nvGrpSpPr>
        <p:grpSpPr>
          <a:xfrm rot="0">
            <a:off x="10403937" y="7798603"/>
            <a:ext cx="569008" cy="604597"/>
            <a:chOff x="0" y="0"/>
            <a:chExt cx="812800" cy="863637"/>
          </a:xfrm>
        </p:grpSpPr>
        <p:sp>
          <p:nvSpPr>
            <p:cNvPr name="Freeform 70" id="70"/>
            <p:cNvSpPr/>
            <p:nvPr/>
          </p:nvSpPr>
          <p:spPr>
            <a:xfrm flipH="false" flipV="false" rot="0">
              <a:off x="0" y="0"/>
              <a:ext cx="812800" cy="863637"/>
            </a:xfrm>
            <a:custGeom>
              <a:avLst/>
              <a:gdLst/>
              <a:ahLst/>
              <a:cxnLst/>
              <a:rect r="r" b="b" t="t" l="l"/>
              <a:pathLst>
                <a:path h="863637" w="812800">
                  <a:moveTo>
                    <a:pt x="406400" y="0"/>
                  </a:moveTo>
                  <a:cubicBezTo>
                    <a:pt x="181951" y="0"/>
                    <a:pt x="0" y="193332"/>
                    <a:pt x="0" y="431819"/>
                  </a:cubicBezTo>
                  <a:cubicBezTo>
                    <a:pt x="0" y="670305"/>
                    <a:pt x="181951" y="863637"/>
                    <a:pt x="406400" y="863637"/>
                  </a:cubicBezTo>
                  <a:cubicBezTo>
                    <a:pt x="630849" y="863637"/>
                    <a:pt x="812800" y="670305"/>
                    <a:pt x="812800" y="431819"/>
                  </a:cubicBezTo>
                  <a:cubicBezTo>
                    <a:pt x="812800" y="193332"/>
                    <a:pt x="630849" y="0"/>
                    <a:pt x="406400" y="0"/>
                  </a:cubicBezTo>
                  <a:close/>
                </a:path>
              </a:pathLst>
            </a:custGeom>
            <a:gradFill rotWithShape="true">
              <a:gsLst>
                <a:gs pos="0">
                  <a:srgbClr val="0097B2">
                    <a:alpha val="100000"/>
                  </a:srgbClr>
                </a:gs>
                <a:gs pos="100000">
                  <a:srgbClr val="7ED957">
                    <a:alpha val="100000"/>
                  </a:srgbClr>
                </a:gs>
              </a:gsLst>
              <a:lin ang="0"/>
            </a:gradFill>
          </p:spPr>
        </p:sp>
        <p:sp>
          <p:nvSpPr>
            <p:cNvPr name="TextBox 71" id="71"/>
            <p:cNvSpPr txBox="true"/>
            <p:nvPr/>
          </p:nvSpPr>
          <p:spPr>
            <a:xfrm>
              <a:off x="76200" y="42866"/>
              <a:ext cx="660400" cy="739805"/>
            </a:xfrm>
            <a:prstGeom prst="rect">
              <a:avLst/>
            </a:prstGeom>
          </p:spPr>
          <p:txBody>
            <a:bodyPr anchor="ctr" rtlCol="false" tIns="50800" lIns="50800" bIns="50800" rIns="50800"/>
            <a:lstStyle/>
            <a:p>
              <a:pPr algn="ctr">
                <a:lnSpc>
                  <a:spcPts val="2520"/>
                </a:lnSpc>
              </a:pPr>
              <a:r>
                <a:rPr lang="en-US" sz="1800">
                  <a:solidFill>
                    <a:srgbClr val="272727"/>
                  </a:solidFill>
                  <a:latin typeface="Baloo"/>
                  <a:ea typeface="Baloo"/>
                  <a:cs typeface="Baloo"/>
                  <a:sym typeface="Baloo"/>
                </a:rPr>
                <a:t>12</a:t>
              </a:r>
            </a:p>
          </p:txBody>
        </p:sp>
      </p:grpSp>
      <p:grpSp>
        <p:nvGrpSpPr>
          <p:cNvPr name="Group 72" id="72"/>
          <p:cNvGrpSpPr/>
          <p:nvPr/>
        </p:nvGrpSpPr>
        <p:grpSpPr>
          <a:xfrm rot="0">
            <a:off x="11115541" y="4689430"/>
            <a:ext cx="5488744" cy="569008"/>
            <a:chOff x="0" y="0"/>
            <a:chExt cx="7318325" cy="758677"/>
          </a:xfrm>
        </p:grpSpPr>
        <p:grpSp>
          <p:nvGrpSpPr>
            <p:cNvPr name="Group 73" id="73"/>
            <p:cNvGrpSpPr/>
            <p:nvPr/>
          </p:nvGrpSpPr>
          <p:grpSpPr>
            <a:xfrm rot="0">
              <a:off x="0" y="0"/>
              <a:ext cx="7318325" cy="758677"/>
              <a:chOff x="0" y="0"/>
              <a:chExt cx="1906123" cy="197604"/>
            </a:xfrm>
          </p:grpSpPr>
          <p:sp>
            <p:nvSpPr>
              <p:cNvPr name="Freeform 74" id="74"/>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097B2">
                      <a:alpha val="100000"/>
                    </a:srgbClr>
                  </a:gs>
                  <a:gs pos="100000">
                    <a:srgbClr val="7ED957">
                      <a:alpha val="100000"/>
                    </a:srgbClr>
                  </a:gs>
                </a:gsLst>
                <a:lin ang="0"/>
              </a:gradFill>
            </p:spPr>
          </p:sp>
          <p:sp>
            <p:nvSpPr>
              <p:cNvPr name="TextBox 75" id="75"/>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76" id="76"/>
            <p:cNvSpPr txBox="true"/>
            <p:nvPr/>
          </p:nvSpPr>
          <p:spPr>
            <a:xfrm rot="0">
              <a:off x="927371" y="178936"/>
              <a:ext cx="5463584"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Tecnología del desarrollo</a:t>
              </a:r>
            </a:p>
          </p:txBody>
        </p:sp>
      </p:grpSp>
      <p:grpSp>
        <p:nvGrpSpPr>
          <p:cNvPr name="Group 77" id="77"/>
          <p:cNvGrpSpPr/>
          <p:nvPr/>
        </p:nvGrpSpPr>
        <p:grpSpPr>
          <a:xfrm rot="0">
            <a:off x="11115819" y="5759902"/>
            <a:ext cx="5488744" cy="569008"/>
            <a:chOff x="0" y="0"/>
            <a:chExt cx="7318325" cy="758677"/>
          </a:xfrm>
        </p:grpSpPr>
        <p:grpSp>
          <p:nvGrpSpPr>
            <p:cNvPr name="Group 78" id="78"/>
            <p:cNvGrpSpPr/>
            <p:nvPr/>
          </p:nvGrpSpPr>
          <p:grpSpPr>
            <a:xfrm rot="0">
              <a:off x="0" y="0"/>
              <a:ext cx="7318325" cy="758677"/>
              <a:chOff x="0" y="0"/>
              <a:chExt cx="1906123" cy="197604"/>
            </a:xfrm>
          </p:grpSpPr>
          <p:sp>
            <p:nvSpPr>
              <p:cNvPr name="Freeform 79" id="79"/>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097B2">
                      <a:alpha val="100000"/>
                    </a:srgbClr>
                  </a:gs>
                  <a:gs pos="100000">
                    <a:srgbClr val="7ED957">
                      <a:alpha val="100000"/>
                    </a:srgbClr>
                  </a:gs>
                </a:gsLst>
                <a:lin ang="0"/>
              </a:gradFill>
            </p:spPr>
          </p:sp>
          <p:sp>
            <p:nvSpPr>
              <p:cNvPr name="TextBox 80" id="80"/>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81" id="81"/>
            <p:cNvSpPr txBox="true"/>
            <p:nvPr/>
          </p:nvSpPr>
          <p:spPr>
            <a:xfrm rot="0">
              <a:off x="927371" y="202662"/>
              <a:ext cx="5463584"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Gestión del desarrollo</a:t>
              </a:r>
            </a:p>
          </p:txBody>
        </p:sp>
      </p:grpSp>
      <p:grpSp>
        <p:nvGrpSpPr>
          <p:cNvPr name="Group 82" id="82"/>
          <p:cNvGrpSpPr/>
          <p:nvPr/>
        </p:nvGrpSpPr>
        <p:grpSpPr>
          <a:xfrm rot="0">
            <a:off x="11115819" y="6795634"/>
            <a:ext cx="5488744" cy="569008"/>
            <a:chOff x="0" y="0"/>
            <a:chExt cx="7318325" cy="758677"/>
          </a:xfrm>
        </p:grpSpPr>
        <p:grpSp>
          <p:nvGrpSpPr>
            <p:cNvPr name="Group 83" id="83"/>
            <p:cNvGrpSpPr/>
            <p:nvPr/>
          </p:nvGrpSpPr>
          <p:grpSpPr>
            <a:xfrm rot="0">
              <a:off x="0" y="0"/>
              <a:ext cx="7318325" cy="758677"/>
              <a:chOff x="0" y="0"/>
              <a:chExt cx="1906123" cy="197604"/>
            </a:xfrm>
          </p:grpSpPr>
          <p:sp>
            <p:nvSpPr>
              <p:cNvPr name="Freeform 84" id="84"/>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097B2">
                      <a:alpha val="100000"/>
                    </a:srgbClr>
                  </a:gs>
                  <a:gs pos="100000">
                    <a:srgbClr val="7ED957">
                      <a:alpha val="100000"/>
                    </a:srgbClr>
                  </a:gs>
                </a:gsLst>
                <a:lin ang="0"/>
              </a:gradFill>
            </p:spPr>
          </p:sp>
          <p:sp>
            <p:nvSpPr>
              <p:cNvPr name="TextBox 85" id="85"/>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86" id="86"/>
            <p:cNvSpPr txBox="true"/>
            <p:nvPr/>
          </p:nvSpPr>
          <p:spPr>
            <a:xfrm rot="0">
              <a:off x="927371" y="202662"/>
              <a:ext cx="5463584"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Customer Journey Map</a:t>
              </a:r>
            </a:p>
          </p:txBody>
        </p:sp>
      </p:grpSp>
      <p:grpSp>
        <p:nvGrpSpPr>
          <p:cNvPr name="Group 87" id="87"/>
          <p:cNvGrpSpPr/>
          <p:nvPr/>
        </p:nvGrpSpPr>
        <p:grpSpPr>
          <a:xfrm rot="0">
            <a:off x="11115819" y="7816397"/>
            <a:ext cx="5488744" cy="569008"/>
            <a:chOff x="0" y="0"/>
            <a:chExt cx="7318325" cy="758677"/>
          </a:xfrm>
        </p:grpSpPr>
        <p:grpSp>
          <p:nvGrpSpPr>
            <p:cNvPr name="Group 88" id="88"/>
            <p:cNvGrpSpPr/>
            <p:nvPr/>
          </p:nvGrpSpPr>
          <p:grpSpPr>
            <a:xfrm rot="0">
              <a:off x="0" y="0"/>
              <a:ext cx="7318325" cy="758677"/>
              <a:chOff x="0" y="0"/>
              <a:chExt cx="1906123" cy="197604"/>
            </a:xfrm>
          </p:grpSpPr>
          <p:sp>
            <p:nvSpPr>
              <p:cNvPr name="Freeform 89" id="89"/>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097B2">
                      <a:alpha val="100000"/>
                    </a:srgbClr>
                  </a:gs>
                  <a:gs pos="100000">
                    <a:srgbClr val="7ED957">
                      <a:alpha val="100000"/>
                    </a:srgbClr>
                  </a:gs>
                </a:gsLst>
                <a:lin ang="0"/>
              </a:gradFill>
            </p:spPr>
          </p:sp>
          <p:sp>
            <p:nvSpPr>
              <p:cNvPr name="TextBox 90" id="90"/>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91" id="91"/>
            <p:cNvSpPr txBox="true"/>
            <p:nvPr/>
          </p:nvSpPr>
          <p:spPr>
            <a:xfrm rot="0">
              <a:off x="1001371" y="202662"/>
              <a:ext cx="5463584"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Demo</a:t>
              </a:r>
            </a:p>
          </p:txBody>
        </p:sp>
      </p:grpSp>
      <p:grpSp>
        <p:nvGrpSpPr>
          <p:cNvPr name="Group 92" id="92"/>
          <p:cNvGrpSpPr/>
          <p:nvPr/>
        </p:nvGrpSpPr>
        <p:grpSpPr>
          <a:xfrm rot="0">
            <a:off x="11115541" y="2651853"/>
            <a:ext cx="5488744" cy="569008"/>
            <a:chOff x="0" y="0"/>
            <a:chExt cx="7318325" cy="758677"/>
          </a:xfrm>
        </p:grpSpPr>
        <p:sp>
          <p:nvSpPr>
            <p:cNvPr name="TextBox 93" id="93"/>
            <p:cNvSpPr txBox="true"/>
            <p:nvPr/>
          </p:nvSpPr>
          <p:spPr>
            <a:xfrm rot="0">
              <a:off x="415017" y="202706"/>
              <a:ext cx="5377667" cy="410415"/>
            </a:xfrm>
            <a:prstGeom prst="rect">
              <a:avLst/>
            </a:prstGeom>
          </p:spPr>
          <p:txBody>
            <a:bodyPr anchor="t" rtlCol="false" tIns="0" lIns="0" bIns="0" rIns="0">
              <a:spAutoFit/>
            </a:bodyPr>
            <a:lstStyle/>
            <a:p>
              <a:pPr algn="l">
                <a:lnSpc>
                  <a:spcPts val="2229"/>
                </a:lnSpc>
              </a:pPr>
              <a:r>
                <a:rPr lang="en-US" sz="2346" spc="-35" b="true">
                  <a:solidFill>
                    <a:srgbClr val="272727"/>
                  </a:solidFill>
                  <a:latin typeface="Nunito Bold"/>
                  <a:ea typeface="Nunito Bold"/>
                  <a:cs typeface="Nunito Bold"/>
                  <a:sym typeface="Nunito Bold"/>
                </a:rPr>
                <a:t>Estudio de Mercado</a:t>
              </a:r>
            </a:p>
          </p:txBody>
        </p:sp>
        <p:grpSp>
          <p:nvGrpSpPr>
            <p:cNvPr name="Group 94" id="94"/>
            <p:cNvGrpSpPr/>
            <p:nvPr/>
          </p:nvGrpSpPr>
          <p:grpSpPr>
            <a:xfrm rot="0">
              <a:off x="0" y="0"/>
              <a:ext cx="7318325" cy="758677"/>
              <a:chOff x="0" y="0"/>
              <a:chExt cx="1906123" cy="197604"/>
            </a:xfrm>
          </p:grpSpPr>
          <p:sp>
            <p:nvSpPr>
              <p:cNvPr name="Freeform 95" id="95"/>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097B2">
                      <a:alpha val="100000"/>
                    </a:srgbClr>
                  </a:gs>
                  <a:gs pos="100000">
                    <a:srgbClr val="7ED957">
                      <a:alpha val="100000"/>
                    </a:srgbClr>
                  </a:gs>
                </a:gsLst>
                <a:lin ang="0"/>
              </a:gradFill>
            </p:spPr>
          </p:sp>
          <p:sp>
            <p:nvSpPr>
              <p:cNvPr name="TextBox 96" id="96"/>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97" id="97"/>
            <p:cNvSpPr txBox="true"/>
            <p:nvPr/>
          </p:nvSpPr>
          <p:spPr>
            <a:xfrm rot="0">
              <a:off x="610130" y="202662"/>
              <a:ext cx="6098065"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Modelo de negocio “CANVAS”</a:t>
              </a:r>
            </a:p>
          </p:txBody>
        </p:sp>
      </p:grpSp>
      <p:grpSp>
        <p:nvGrpSpPr>
          <p:cNvPr name="Group 98" id="98"/>
          <p:cNvGrpSpPr/>
          <p:nvPr/>
        </p:nvGrpSpPr>
        <p:grpSpPr>
          <a:xfrm rot="0">
            <a:off x="11115541" y="3688436"/>
            <a:ext cx="5488744" cy="569008"/>
            <a:chOff x="0" y="0"/>
            <a:chExt cx="7318325" cy="758677"/>
          </a:xfrm>
        </p:grpSpPr>
        <p:grpSp>
          <p:nvGrpSpPr>
            <p:cNvPr name="Group 99" id="99"/>
            <p:cNvGrpSpPr/>
            <p:nvPr/>
          </p:nvGrpSpPr>
          <p:grpSpPr>
            <a:xfrm rot="0">
              <a:off x="0" y="0"/>
              <a:ext cx="7318325" cy="758677"/>
              <a:chOff x="0" y="0"/>
              <a:chExt cx="1906123" cy="197604"/>
            </a:xfrm>
          </p:grpSpPr>
          <p:sp>
            <p:nvSpPr>
              <p:cNvPr name="Freeform 100" id="100"/>
              <p:cNvSpPr/>
              <p:nvPr/>
            </p:nvSpPr>
            <p:spPr>
              <a:xfrm flipH="false" flipV="false" rot="0">
                <a:off x="0" y="0"/>
                <a:ext cx="1906123" cy="197604"/>
              </a:xfrm>
              <a:custGeom>
                <a:avLst/>
                <a:gdLst/>
                <a:ahLst/>
                <a:cxnLst/>
                <a:rect r="r" b="b" t="t" l="l"/>
                <a:pathLst>
                  <a:path h="197604" w="1906123">
                    <a:moveTo>
                      <a:pt x="52478" y="0"/>
                    </a:moveTo>
                    <a:lnTo>
                      <a:pt x="1853645" y="0"/>
                    </a:lnTo>
                    <a:cubicBezTo>
                      <a:pt x="1882628" y="0"/>
                      <a:pt x="1906123" y="23495"/>
                      <a:pt x="1906123" y="52478"/>
                    </a:cubicBezTo>
                    <a:lnTo>
                      <a:pt x="1906123" y="145127"/>
                    </a:lnTo>
                    <a:cubicBezTo>
                      <a:pt x="1906123" y="174109"/>
                      <a:pt x="1882628" y="197604"/>
                      <a:pt x="1853645" y="197604"/>
                    </a:cubicBezTo>
                    <a:lnTo>
                      <a:pt x="52478" y="197604"/>
                    </a:lnTo>
                    <a:cubicBezTo>
                      <a:pt x="23495" y="197604"/>
                      <a:pt x="0" y="174109"/>
                      <a:pt x="0" y="145127"/>
                    </a:cubicBezTo>
                    <a:lnTo>
                      <a:pt x="0" y="52478"/>
                    </a:lnTo>
                    <a:cubicBezTo>
                      <a:pt x="0" y="23495"/>
                      <a:pt x="23495" y="0"/>
                      <a:pt x="52478" y="0"/>
                    </a:cubicBezTo>
                    <a:close/>
                  </a:path>
                </a:pathLst>
              </a:custGeom>
              <a:gradFill rotWithShape="true">
                <a:gsLst>
                  <a:gs pos="0">
                    <a:srgbClr val="0097B2">
                      <a:alpha val="100000"/>
                    </a:srgbClr>
                  </a:gs>
                  <a:gs pos="100000">
                    <a:srgbClr val="7ED957">
                      <a:alpha val="100000"/>
                    </a:srgbClr>
                  </a:gs>
                </a:gsLst>
                <a:lin ang="0"/>
              </a:gradFill>
            </p:spPr>
          </p:sp>
          <p:sp>
            <p:nvSpPr>
              <p:cNvPr name="TextBox 101" id="101"/>
              <p:cNvSpPr txBox="true"/>
              <p:nvPr/>
            </p:nvSpPr>
            <p:spPr>
              <a:xfrm>
                <a:off x="0" y="-28575"/>
                <a:ext cx="1906123" cy="226179"/>
              </a:xfrm>
              <a:prstGeom prst="rect">
                <a:avLst/>
              </a:prstGeom>
            </p:spPr>
            <p:txBody>
              <a:bodyPr anchor="ctr" rtlCol="false" tIns="50800" lIns="50800" bIns="50800" rIns="50800"/>
              <a:lstStyle/>
              <a:p>
                <a:pPr algn="ctr">
                  <a:lnSpc>
                    <a:spcPts val="1960"/>
                  </a:lnSpc>
                </a:pPr>
              </a:p>
            </p:txBody>
          </p:sp>
        </p:grpSp>
        <p:sp>
          <p:nvSpPr>
            <p:cNvPr name="TextBox 102" id="102"/>
            <p:cNvSpPr txBox="true"/>
            <p:nvPr/>
          </p:nvSpPr>
          <p:spPr>
            <a:xfrm rot="0">
              <a:off x="610130" y="226388"/>
              <a:ext cx="6098065" cy="410503"/>
            </a:xfrm>
            <a:prstGeom prst="rect">
              <a:avLst/>
            </a:prstGeom>
          </p:spPr>
          <p:txBody>
            <a:bodyPr anchor="t" rtlCol="false" tIns="0" lIns="0" bIns="0" rIns="0">
              <a:spAutoFit/>
            </a:bodyPr>
            <a:lstStyle/>
            <a:p>
              <a:pPr algn="ctr">
                <a:lnSpc>
                  <a:spcPts val="2229"/>
                </a:lnSpc>
              </a:pPr>
              <a:r>
                <a:rPr lang="en-US" b="true" sz="2346" spc="-35">
                  <a:solidFill>
                    <a:srgbClr val="272727"/>
                  </a:solidFill>
                  <a:latin typeface="Nunito Bold"/>
                  <a:ea typeface="Nunito Bold"/>
                  <a:cs typeface="Nunito Bold"/>
                  <a:sym typeface="Nunito Bold"/>
                </a:rPr>
                <a:t>Estudio de mercado</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514475" y="1786239"/>
            <a:ext cx="9238327" cy="5676086"/>
            <a:chOff x="0" y="0"/>
            <a:chExt cx="12317770" cy="7568114"/>
          </a:xfrm>
        </p:grpSpPr>
        <p:sp>
          <p:nvSpPr>
            <p:cNvPr name="TextBox 3" id="3"/>
            <p:cNvSpPr txBox="true"/>
            <p:nvPr/>
          </p:nvSpPr>
          <p:spPr>
            <a:xfrm rot="0">
              <a:off x="0" y="0"/>
              <a:ext cx="12317770" cy="3251200"/>
            </a:xfrm>
            <a:prstGeom prst="rect">
              <a:avLst/>
            </a:prstGeom>
          </p:spPr>
          <p:txBody>
            <a:bodyPr anchor="t" rtlCol="false" tIns="0" lIns="0" bIns="0" rIns="0">
              <a:spAutoFit/>
            </a:bodyPr>
            <a:lstStyle/>
            <a:p>
              <a:pPr algn="l">
                <a:lnSpc>
                  <a:spcPts val="9600"/>
                </a:lnSpc>
              </a:pPr>
              <a:r>
                <a:rPr lang="en-US" sz="8000">
                  <a:solidFill>
                    <a:srgbClr val="2A2A2A"/>
                  </a:solidFill>
                  <a:latin typeface="Open Sans"/>
                  <a:ea typeface="Open Sans"/>
                  <a:cs typeface="Open Sans"/>
                  <a:sym typeface="Open Sans"/>
                </a:rPr>
                <a:t>Problemática por resolver</a:t>
              </a:r>
            </a:p>
          </p:txBody>
        </p:sp>
        <p:sp>
          <p:nvSpPr>
            <p:cNvPr name="TextBox 4" id="4"/>
            <p:cNvSpPr txBox="true"/>
            <p:nvPr/>
          </p:nvSpPr>
          <p:spPr>
            <a:xfrm rot="0">
              <a:off x="0" y="4250927"/>
              <a:ext cx="12317770" cy="3169867"/>
            </a:xfrm>
            <a:prstGeom prst="rect">
              <a:avLst/>
            </a:prstGeom>
          </p:spPr>
          <p:txBody>
            <a:bodyPr anchor="t" rtlCol="false" tIns="0" lIns="0" bIns="0" rIns="0">
              <a:spAutoFit/>
            </a:bodyPr>
            <a:lstStyle/>
            <a:p>
              <a:pPr algn="l">
                <a:lnSpc>
                  <a:spcPts val="3220"/>
                </a:lnSpc>
              </a:pPr>
              <a:r>
                <a:rPr lang="en-US" sz="2300">
                  <a:solidFill>
                    <a:srgbClr val="2A2A2A"/>
                  </a:solidFill>
                  <a:latin typeface="Open Sans"/>
                  <a:ea typeface="Open Sans"/>
                  <a:cs typeface="Open Sans"/>
                  <a:sym typeface="Open Sans"/>
                </a:rPr>
                <a:t>La elección de una carrera universitaria o técnica es una de las decisiones más importantes en la vida de un estudiante. Sin embargo, la ausencia de una plataforma que centralice la información de todas las instituciones en Chile, genera dificultades para comparar programas de estudio y tomar decisiones.</a:t>
              </a:r>
            </a:p>
            <a:p>
              <a:pPr algn="l">
                <a:lnSpc>
                  <a:spcPts val="3219"/>
                </a:lnSpc>
              </a:pPr>
            </a:p>
          </p:txBody>
        </p:sp>
      </p:grpSp>
      <p:grpSp>
        <p:nvGrpSpPr>
          <p:cNvPr name="Group 5" id="5"/>
          <p:cNvGrpSpPr/>
          <p:nvPr/>
        </p:nvGrpSpPr>
        <p:grpSpPr>
          <a:xfrm rot="0">
            <a:off x="11613450" y="1644074"/>
            <a:ext cx="5325085" cy="6998853"/>
            <a:chOff x="0" y="0"/>
            <a:chExt cx="7100114" cy="9331804"/>
          </a:xfrm>
        </p:grpSpPr>
        <p:sp>
          <p:nvSpPr>
            <p:cNvPr name="Freeform 6" id="6"/>
            <p:cNvSpPr/>
            <p:nvPr/>
          </p:nvSpPr>
          <p:spPr>
            <a:xfrm flipH="false" flipV="false" rot="0">
              <a:off x="0" y="5161799"/>
              <a:ext cx="6929012" cy="4170005"/>
            </a:xfrm>
            <a:custGeom>
              <a:avLst/>
              <a:gdLst/>
              <a:ahLst/>
              <a:cxnLst/>
              <a:rect r="r" b="b" t="t" l="l"/>
              <a:pathLst>
                <a:path h="4170005" w="6929012">
                  <a:moveTo>
                    <a:pt x="0" y="0"/>
                  </a:moveTo>
                  <a:lnTo>
                    <a:pt x="6929012" y="0"/>
                  </a:lnTo>
                  <a:lnTo>
                    <a:pt x="6929012" y="4170005"/>
                  </a:lnTo>
                  <a:lnTo>
                    <a:pt x="0" y="4170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35115" y="0"/>
              <a:ext cx="4664998" cy="6212468"/>
            </a:xfrm>
            <a:custGeom>
              <a:avLst/>
              <a:gdLst/>
              <a:ahLst/>
              <a:cxnLst/>
              <a:rect r="r" b="b" t="t" l="l"/>
              <a:pathLst>
                <a:path h="6212468" w="4664998">
                  <a:moveTo>
                    <a:pt x="0" y="0"/>
                  </a:moveTo>
                  <a:lnTo>
                    <a:pt x="4664999" y="0"/>
                  </a:lnTo>
                  <a:lnTo>
                    <a:pt x="4664999" y="6212468"/>
                  </a:lnTo>
                  <a:lnTo>
                    <a:pt x="0" y="62124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8005354" cy="10287000"/>
          </a:xfrm>
          <a:custGeom>
            <a:avLst/>
            <a:gdLst/>
            <a:ahLst/>
            <a:cxnLst/>
            <a:rect r="r" b="b" t="t" l="l"/>
            <a:pathLst>
              <a:path h="10287000" w="8005354">
                <a:moveTo>
                  <a:pt x="0" y="0"/>
                </a:moveTo>
                <a:lnTo>
                  <a:pt x="8005354" y="0"/>
                </a:lnTo>
                <a:lnTo>
                  <a:pt x="8005354" y="10287000"/>
                </a:lnTo>
                <a:lnTo>
                  <a:pt x="0" y="10287000"/>
                </a:lnTo>
                <a:lnTo>
                  <a:pt x="0" y="0"/>
                </a:lnTo>
                <a:close/>
              </a:path>
            </a:pathLst>
          </a:custGeom>
          <a:blipFill>
            <a:blip r:embed="rId2"/>
            <a:stretch>
              <a:fillRect l="-46255" t="0" r="-46255" b="0"/>
            </a:stretch>
          </a:blipFill>
        </p:spPr>
      </p:sp>
      <p:sp>
        <p:nvSpPr>
          <p:cNvPr name="Freeform 3" id="3"/>
          <p:cNvSpPr/>
          <p:nvPr/>
        </p:nvSpPr>
        <p:spPr>
          <a:xfrm flipH="false" flipV="false" rot="0">
            <a:off x="8434224" y="4514310"/>
            <a:ext cx="9383918" cy="4000196"/>
          </a:xfrm>
          <a:custGeom>
            <a:avLst/>
            <a:gdLst/>
            <a:ahLst/>
            <a:cxnLst/>
            <a:rect r="r" b="b" t="t" l="l"/>
            <a:pathLst>
              <a:path h="4000196" w="9383918">
                <a:moveTo>
                  <a:pt x="0" y="0"/>
                </a:moveTo>
                <a:lnTo>
                  <a:pt x="9383919" y="0"/>
                </a:lnTo>
                <a:lnTo>
                  <a:pt x="9383919" y="4000196"/>
                </a:lnTo>
                <a:lnTo>
                  <a:pt x="0" y="4000196"/>
                </a:lnTo>
                <a:lnTo>
                  <a:pt x="0" y="0"/>
                </a:lnTo>
                <a:close/>
              </a:path>
            </a:pathLst>
          </a:custGeom>
          <a:blipFill>
            <a:blip r:embed="rId3">
              <a:alphaModFix amt="41000"/>
            </a:blip>
            <a:stretch>
              <a:fillRect l="-10203" t="-8330" r="0" b="-8330"/>
            </a:stretch>
          </a:blipFill>
        </p:spPr>
      </p:sp>
      <p:sp>
        <p:nvSpPr>
          <p:cNvPr name="Freeform 4" id="4"/>
          <p:cNvSpPr/>
          <p:nvPr/>
        </p:nvSpPr>
        <p:spPr>
          <a:xfrm flipH="false" flipV="false" rot="0">
            <a:off x="8287634" y="4353639"/>
            <a:ext cx="9383918" cy="4000196"/>
          </a:xfrm>
          <a:custGeom>
            <a:avLst/>
            <a:gdLst/>
            <a:ahLst/>
            <a:cxnLst/>
            <a:rect r="r" b="b" t="t" l="l"/>
            <a:pathLst>
              <a:path h="4000196" w="9383918">
                <a:moveTo>
                  <a:pt x="0" y="0"/>
                </a:moveTo>
                <a:lnTo>
                  <a:pt x="9383918" y="0"/>
                </a:lnTo>
                <a:lnTo>
                  <a:pt x="9383918" y="4000196"/>
                </a:lnTo>
                <a:lnTo>
                  <a:pt x="0" y="4000196"/>
                </a:lnTo>
                <a:lnTo>
                  <a:pt x="0" y="0"/>
                </a:lnTo>
                <a:close/>
              </a:path>
            </a:pathLst>
          </a:custGeom>
          <a:blipFill>
            <a:blip r:embed="rId4"/>
            <a:stretch>
              <a:fillRect l="0" t="0" r="0" b="0"/>
            </a:stretch>
          </a:blipFill>
        </p:spPr>
      </p:sp>
      <p:sp>
        <p:nvSpPr>
          <p:cNvPr name="TextBox 5" id="5"/>
          <p:cNvSpPr txBox="true"/>
          <p:nvPr/>
        </p:nvSpPr>
        <p:spPr>
          <a:xfrm rot="0">
            <a:off x="10307616" y="1028700"/>
            <a:ext cx="5637134" cy="2438400"/>
          </a:xfrm>
          <a:prstGeom prst="rect">
            <a:avLst/>
          </a:prstGeom>
        </p:spPr>
        <p:txBody>
          <a:bodyPr anchor="t" rtlCol="false" tIns="0" lIns="0" bIns="0" rIns="0">
            <a:spAutoFit/>
          </a:bodyPr>
          <a:lstStyle/>
          <a:p>
            <a:pPr algn="ctr">
              <a:lnSpc>
                <a:spcPts val="9600"/>
              </a:lnSpc>
            </a:pPr>
            <a:r>
              <a:rPr lang="en-US" sz="8000">
                <a:solidFill>
                  <a:srgbClr val="2A2A2A"/>
                </a:solidFill>
                <a:latin typeface="Open Sans"/>
                <a:ea typeface="Open Sans"/>
                <a:cs typeface="Open Sans"/>
                <a:sym typeface="Open Sans"/>
              </a:rPr>
              <a:t>Solución propuesta</a:t>
            </a:r>
          </a:p>
        </p:txBody>
      </p:sp>
      <p:sp>
        <p:nvSpPr>
          <p:cNvPr name="AutoShape 6" id="6"/>
          <p:cNvSpPr/>
          <p:nvPr/>
        </p:nvSpPr>
        <p:spPr>
          <a:xfrm rot="-10800000">
            <a:off x="8287634" y="4353639"/>
            <a:ext cx="9383918" cy="4000196"/>
          </a:xfrm>
          <a:prstGeom prst="rect">
            <a:avLst/>
          </a:prstGeom>
          <a:gradFill rotWithShape="true">
            <a:gsLst>
              <a:gs pos="0">
                <a:srgbClr val="0097B2">
                  <a:alpha val="75000"/>
                </a:srgbClr>
              </a:gs>
              <a:gs pos="100000">
                <a:srgbClr val="7ED957">
                  <a:alpha val="75000"/>
                </a:srgbClr>
              </a:gs>
            </a:gsLst>
            <a:lin ang="0"/>
          </a:gradFill>
        </p:spPr>
      </p:sp>
      <p:sp>
        <p:nvSpPr>
          <p:cNvPr name="TextBox 7" id="7"/>
          <p:cNvSpPr txBox="true"/>
          <p:nvPr/>
        </p:nvSpPr>
        <p:spPr>
          <a:xfrm rot="0">
            <a:off x="8478501" y="4784321"/>
            <a:ext cx="9002184" cy="3589655"/>
          </a:xfrm>
          <a:prstGeom prst="rect">
            <a:avLst/>
          </a:prstGeom>
        </p:spPr>
        <p:txBody>
          <a:bodyPr anchor="t" rtlCol="false" tIns="0" lIns="0" bIns="0" rIns="0">
            <a:spAutoFit/>
          </a:bodyPr>
          <a:lstStyle/>
          <a:p>
            <a:pPr algn="l">
              <a:lnSpc>
                <a:spcPts val="3220"/>
              </a:lnSpc>
            </a:pPr>
            <a:r>
              <a:rPr lang="en-US" sz="2300">
                <a:solidFill>
                  <a:srgbClr val="2A2A2A"/>
                </a:solidFill>
                <a:latin typeface="Open Sans"/>
                <a:ea typeface="Open Sans"/>
                <a:cs typeface="Open Sans"/>
                <a:sym typeface="Open Sans"/>
              </a:rPr>
              <a:t>Plataforma digital, que permita a estudiantes de educación media y a otros interesados en continuar estudios superiores en Chile, acceder a información detallada sobre las carreras impartidas por universidades e institutos.</a:t>
            </a:r>
          </a:p>
          <a:p>
            <a:pPr algn="l">
              <a:lnSpc>
                <a:spcPts val="3220"/>
              </a:lnSpc>
            </a:pPr>
          </a:p>
          <a:p>
            <a:pPr algn="l">
              <a:lnSpc>
                <a:spcPts val="3220"/>
              </a:lnSpc>
            </a:pPr>
            <a:r>
              <a:rPr lang="en-US" sz="2300">
                <a:solidFill>
                  <a:srgbClr val="2A2A2A"/>
                </a:solidFill>
                <a:latin typeface="Open Sans"/>
                <a:ea typeface="Open Sans"/>
                <a:cs typeface="Open Sans"/>
                <a:sym typeface="Open Sans"/>
              </a:rPr>
              <a:t>La plataforma facilitará la visualización de mallas curriculares, la comparación entre carreras, duración de las carreras, entre otros.</a:t>
            </a:r>
          </a:p>
          <a:p>
            <a:pPr algn="l">
              <a:lnSpc>
                <a:spcPts val="3220"/>
              </a:lnSpc>
            </a:pPr>
          </a:p>
          <a:p>
            <a:pPr algn="l">
              <a:lnSpc>
                <a:spcPts val="321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015976" y="2098138"/>
            <a:ext cx="6686093" cy="5677472"/>
            <a:chOff x="0" y="0"/>
            <a:chExt cx="8914791" cy="7569963"/>
          </a:xfrm>
        </p:grpSpPr>
        <p:sp>
          <p:nvSpPr>
            <p:cNvPr name="Freeform 3" id="3"/>
            <p:cNvSpPr/>
            <p:nvPr/>
          </p:nvSpPr>
          <p:spPr>
            <a:xfrm flipH="false" flipV="false" rot="0">
              <a:off x="177108" y="196787"/>
              <a:ext cx="8737683" cy="7373176"/>
            </a:xfrm>
            <a:custGeom>
              <a:avLst/>
              <a:gdLst/>
              <a:ahLst/>
              <a:cxnLst/>
              <a:rect r="r" b="b" t="t" l="l"/>
              <a:pathLst>
                <a:path h="7373176" w="8737683">
                  <a:moveTo>
                    <a:pt x="0" y="0"/>
                  </a:moveTo>
                  <a:lnTo>
                    <a:pt x="8737683" y="0"/>
                  </a:lnTo>
                  <a:lnTo>
                    <a:pt x="8737683" y="7373176"/>
                  </a:lnTo>
                  <a:lnTo>
                    <a:pt x="0" y="7373176"/>
                  </a:lnTo>
                  <a:lnTo>
                    <a:pt x="0" y="0"/>
                  </a:lnTo>
                  <a:close/>
                </a:path>
              </a:pathLst>
            </a:custGeom>
            <a:blipFill>
              <a:blip r:embed="rId2"/>
              <a:stretch>
                <a:fillRect l="0" t="0" r="-36102" b="0"/>
              </a:stretch>
            </a:blipFill>
          </p:spPr>
        </p:sp>
        <p:sp>
          <p:nvSpPr>
            <p:cNvPr name="Freeform 4" id="4"/>
            <p:cNvSpPr/>
            <p:nvPr/>
          </p:nvSpPr>
          <p:spPr>
            <a:xfrm flipH="false" flipV="false" rot="0">
              <a:off x="0" y="0"/>
              <a:ext cx="8737683" cy="7373176"/>
            </a:xfrm>
            <a:custGeom>
              <a:avLst/>
              <a:gdLst/>
              <a:ahLst/>
              <a:cxnLst/>
              <a:rect r="r" b="b" t="t" l="l"/>
              <a:pathLst>
                <a:path h="7373176" w="8737683">
                  <a:moveTo>
                    <a:pt x="0" y="0"/>
                  </a:moveTo>
                  <a:lnTo>
                    <a:pt x="8737683" y="0"/>
                  </a:lnTo>
                  <a:lnTo>
                    <a:pt x="8737683" y="7373176"/>
                  </a:lnTo>
                  <a:lnTo>
                    <a:pt x="0" y="7373176"/>
                  </a:lnTo>
                  <a:lnTo>
                    <a:pt x="0" y="0"/>
                  </a:lnTo>
                  <a:close/>
                </a:path>
              </a:pathLst>
            </a:custGeom>
            <a:blipFill>
              <a:blip r:embed="rId3"/>
              <a:stretch>
                <a:fillRect l="0" t="0" r="-26575" b="0"/>
              </a:stretch>
            </a:blipFill>
          </p:spPr>
        </p:sp>
      </p:grpSp>
      <p:grpSp>
        <p:nvGrpSpPr>
          <p:cNvPr name="Group 5" id="5"/>
          <p:cNvGrpSpPr/>
          <p:nvPr/>
        </p:nvGrpSpPr>
        <p:grpSpPr>
          <a:xfrm rot="0">
            <a:off x="1279603" y="1705283"/>
            <a:ext cx="9238327" cy="6876434"/>
            <a:chOff x="0" y="0"/>
            <a:chExt cx="12317770" cy="9168579"/>
          </a:xfrm>
        </p:grpSpPr>
        <p:sp>
          <p:nvSpPr>
            <p:cNvPr name="TextBox 6" id="6"/>
            <p:cNvSpPr txBox="true"/>
            <p:nvPr/>
          </p:nvSpPr>
          <p:spPr>
            <a:xfrm rot="0">
              <a:off x="0" y="0"/>
              <a:ext cx="12317770" cy="3251200"/>
            </a:xfrm>
            <a:prstGeom prst="rect">
              <a:avLst/>
            </a:prstGeom>
          </p:spPr>
          <p:txBody>
            <a:bodyPr anchor="t" rtlCol="false" tIns="0" lIns="0" bIns="0" rIns="0">
              <a:spAutoFit/>
            </a:bodyPr>
            <a:lstStyle/>
            <a:p>
              <a:pPr algn="l">
                <a:lnSpc>
                  <a:spcPts val="9600"/>
                </a:lnSpc>
              </a:pPr>
              <a:r>
                <a:rPr lang="en-US" sz="8000">
                  <a:solidFill>
                    <a:srgbClr val="2A2A2A"/>
                  </a:solidFill>
                  <a:latin typeface="Open Sans"/>
                  <a:ea typeface="Open Sans"/>
                  <a:cs typeface="Open Sans"/>
                  <a:sym typeface="Open Sans"/>
                </a:rPr>
                <a:t>Objetivo del proyecto</a:t>
              </a:r>
            </a:p>
          </p:txBody>
        </p:sp>
        <p:sp>
          <p:nvSpPr>
            <p:cNvPr name="TextBox 7" id="7"/>
            <p:cNvSpPr txBox="true"/>
            <p:nvPr/>
          </p:nvSpPr>
          <p:spPr>
            <a:xfrm rot="0">
              <a:off x="0" y="4250927"/>
              <a:ext cx="12317770" cy="4770332"/>
            </a:xfrm>
            <a:prstGeom prst="rect">
              <a:avLst/>
            </a:prstGeom>
          </p:spPr>
          <p:txBody>
            <a:bodyPr anchor="t" rtlCol="false" tIns="0" lIns="0" bIns="0" rIns="0">
              <a:spAutoFit/>
            </a:bodyPr>
            <a:lstStyle/>
            <a:p>
              <a:pPr algn="l">
                <a:lnSpc>
                  <a:spcPts val="3220"/>
                </a:lnSpc>
              </a:pPr>
              <a:r>
                <a:rPr lang="en-US" sz="2300">
                  <a:solidFill>
                    <a:srgbClr val="2A2A2A"/>
                  </a:solidFill>
                  <a:latin typeface="Open Sans"/>
                  <a:ea typeface="Open Sans"/>
                  <a:cs typeface="Open Sans"/>
                  <a:sym typeface="Open Sans"/>
                </a:rPr>
                <a:t>Ser la plataforma de información educativa más influyente de Chile en la región metropolitana,</a:t>
              </a:r>
              <a:r>
                <a:rPr lang="en-US" sz="2300">
                  <a:solidFill>
                    <a:srgbClr val="2A2A2A"/>
                  </a:solidFill>
                  <a:latin typeface="Open Sans"/>
                  <a:ea typeface="Open Sans"/>
                  <a:cs typeface="Open Sans"/>
                  <a:sym typeface="Open Sans"/>
                </a:rPr>
                <a:t> buscamos empoderar a estudiantes de educación media y futuros profesionales con las herramientas necesarias para tomar decisiones informadas sobre su futuro académico.</a:t>
              </a:r>
            </a:p>
            <a:p>
              <a:pPr algn="l">
                <a:lnSpc>
                  <a:spcPts val="3220"/>
                </a:lnSpc>
              </a:pPr>
            </a:p>
            <a:p>
              <a:pPr algn="l">
                <a:lnSpc>
                  <a:spcPts val="3220"/>
                </a:lnSpc>
              </a:pPr>
              <a:r>
                <a:rPr lang="en-US" sz="2300">
                  <a:solidFill>
                    <a:srgbClr val="2A2A2A"/>
                  </a:solidFill>
                  <a:latin typeface="Open Sans"/>
                  <a:ea typeface="Open Sans"/>
                  <a:cs typeface="Open Sans"/>
                  <a:sym typeface="Open Sans"/>
                </a:rPr>
                <a:t>Revolucionar la manera en que los estudiantes exploran y eligen carreras universitarias o técnicas en la región metropolitana.</a:t>
              </a:r>
            </a:p>
            <a:p>
              <a:pPr algn="l">
                <a:lnSpc>
                  <a:spcPts val="321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513712" y="4719712"/>
            <a:ext cx="3559553" cy="17797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gradFill rotWithShape="true">
              <a:gsLst>
                <a:gs pos="0">
                  <a:srgbClr val="0097B2">
                    <a:alpha val="100000"/>
                  </a:srgbClr>
                </a:gs>
                <a:gs pos="100000">
                  <a:srgbClr val="7ED957">
                    <a:alpha val="100000"/>
                  </a:srgbClr>
                </a:gs>
              </a:gsLst>
              <a:lin ang="0"/>
            </a:gradFill>
            <a:ln cap="sq">
              <a:noFill/>
              <a:prstDash val="solid"/>
              <a:miter/>
            </a:ln>
          </p:spPr>
        </p:sp>
        <p:sp>
          <p:nvSpPr>
            <p:cNvPr name="TextBox 4" id="4"/>
            <p:cNvSpPr txBox="true"/>
            <p:nvPr/>
          </p:nvSpPr>
          <p:spPr>
            <a:xfrm>
              <a:off x="0" y="-28575"/>
              <a:ext cx="698500" cy="434975"/>
            </a:xfrm>
            <a:prstGeom prst="rect">
              <a:avLst/>
            </a:prstGeom>
          </p:spPr>
          <p:txBody>
            <a:bodyPr anchor="ctr" rtlCol="false" tIns="50800" lIns="50800" bIns="50800" rIns="50800"/>
            <a:lstStyle/>
            <a:p>
              <a:pPr algn="ctr">
                <a:lnSpc>
                  <a:spcPts val="3899"/>
                </a:lnSpc>
              </a:pPr>
            </a:p>
          </p:txBody>
        </p:sp>
      </p:grpSp>
      <p:grpSp>
        <p:nvGrpSpPr>
          <p:cNvPr name="Group 5" id="5"/>
          <p:cNvGrpSpPr/>
          <p:nvPr/>
        </p:nvGrpSpPr>
        <p:grpSpPr>
          <a:xfrm rot="0">
            <a:off x="4855447" y="-431877"/>
            <a:ext cx="8900620" cy="1836964"/>
            <a:chOff x="0" y="0"/>
            <a:chExt cx="2643296" cy="545539"/>
          </a:xfrm>
        </p:grpSpPr>
        <p:sp>
          <p:nvSpPr>
            <p:cNvPr name="Freeform 6" id="6"/>
            <p:cNvSpPr/>
            <p:nvPr/>
          </p:nvSpPr>
          <p:spPr>
            <a:xfrm flipH="false" flipV="false" rot="0">
              <a:off x="0" y="0"/>
              <a:ext cx="2643296" cy="545539"/>
            </a:xfrm>
            <a:custGeom>
              <a:avLst/>
              <a:gdLst/>
              <a:ahLst/>
              <a:cxnLst/>
              <a:rect r="r" b="b" t="t" l="l"/>
              <a:pathLst>
                <a:path h="545539" w="2643296">
                  <a:moveTo>
                    <a:pt x="203200" y="0"/>
                  </a:moveTo>
                  <a:lnTo>
                    <a:pt x="2643296" y="0"/>
                  </a:lnTo>
                  <a:lnTo>
                    <a:pt x="2440096" y="545539"/>
                  </a:lnTo>
                  <a:lnTo>
                    <a:pt x="0" y="545539"/>
                  </a:lnTo>
                  <a:lnTo>
                    <a:pt x="203200" y="0"/>
                  </a:lnTo>
                  <a:close/>
                </a:path>
              </a:pathLst>
            </a:custGeom>
            <a:gradFill rotWithShape="true">
              <a:gsLst>
                <a:gs pos="0">
                  <a:srgbClr val="0CC0DF">
                    <a:alpha val="100000"/>
                  </a:srgbClr>
                </a:gs>
                <a:gs pos="100000">
                  <a:srgbClr val="FFDE59">
                    <a:alpha val="100000"/>
                  </a:srgbClr>
                </a:gs>
              </a:gsLst>
              <a:lin ang="0"/>
            </a:gradFill>
          </p:spPr>
        </p:sp>
        <p:sp>
          <p:nvSpPr>
            <p:cNvPr name="TextBox 7" id="7"/>
            <p:cNvSpPr txBox="true"/>
            <p:nvPr/>
          </p:nvSpPr>
          <p:spPr>
            <a:xfrm>
              <a:off x="101600" y="-19050"/>
              <a:ext cx="2440096" cy="564589"/>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2078603" y="1405087"/>
            <a:ext cx="14454309" cy="8455771"/>
          </a:xfrm>
          <a:custGeom>
            <a:avLst/>
            <a:gdLst/>
            <a:ahLst/>
            <a:cxnLst/>
            <a:rect r="r" b="b" t="t" l="l"/>
            <a:pathLst>
              <a:path h="8455771" w="14454309">
                <a:moveTo>
                  <a:pt x="0" y="0"/>
                </a:moveTo>
                <a:lnTo>
                  <a:pt x="14454308" y="0"/>
                </a:lnTo>
                <a:lnTo>
                  <a:pt x="14454308" y="8455770"/>
                </a:lnTo>
                <a:lnTo>
                  <a:pt x="0" y="8455770"/>
                </a:lnTo>
                <a:lnTo>
                  <a:pt x="0" y="0"/>
                </a:lnTo>
                <a:close/>
              </a:path>
            </a:pathLst>
          </a:custGeom>
          <a:blipFill>
            <a:blip r:embed="rId2"/>
            <a:stretch>
              <a:fillRect l="0" t="0" r="0" b="0"/>
            </a:stretch>
          </a:blipFill>
        </p:spPr>
      </p:sp>
      <p:sp>
        <p:nvSpPr>
          <p:cNvPr name="TextBox 9" id="9"/>
          <p:cNvSpPr txBox="true"/>
          <p:nvPr/>
        </p:nvSpPr>
        <p:spPr>
          <a:xfrm rot="0">
            <a:off x="6677135" y="257175"/>
            <a:ext cx="4933730" cy="771525"/>
          </a:xfrm>
          <a:prstGeom prst="rect">
            <a:avLst/>
          </a:prstGeom>
        </p:spPr>
        <p:txBody>
          <a:bodyPr anchor="t" rtlCol="false" tIns="0" lIns="0" bIns="0" rIns="0">
            <a:spAutoFit/>
          </a:bodyPr>
          <a:lstStyle/>
          <a:p>
            <a:pPr algn="ctr">
              <a:lnSpc>
                <a:spcPts val="6000"/>
              </a:lnSpc>
            </a:pPr>
            <a:r>
              <a:rPr lang="en-US" sz="5000">
                <a:solidFill>
                  <a:srgbClr val="2A2A2A"/>
                </a:solidFill>
                <a:latin typeface="Open Sans"/>
                <a:ea typeface="Open Sans"/>
                <a:cs typeface="Open Sans"/>
                <a:sym typeface="Open Sans"/>
              </a:rPr>
              <a:t>Alcances</a:t>
            </a:r>
          </a:p>
        </p:txBody>
      </p:sp>
      <p:sp>
        <p:nvSpPr>
          <p:cNvPr name="TextBox 10" id="10"/>
          <p:cNvSpPr txBox="true"/>
          <p:nvPr/>
        </p:nvSpPr>
        <p:spPr>
          <a:xfrm rot="0">
            <a:off x="402371" y="5388818"/>
            <a:ext cx="4453076" cy="403465"/>
          </a:xfrm>
          <a:prstGeom prst="rect">
            <a:avLst/>
          </a:prstGeom>
        </p:spPr>
        <p:txBody>
          <a:bodyPr anchor="t" rtlCol="false" tIns="0" lIns="0" bIns="0" rIns="0">
            <a:spAutoFit/>
          </a:bodyPr>
          <a:lstStyle/>
          <a:p>
            <a:pPr algn="l">
              <a:lnSpc>
                <a:spcPts val="336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06040" y="2063302"/>
            <a:ext cx="7424826" cy="7565665"/>
          </a:xfrm>
          <a:custGeom>
            <a:avLst/>
            <a:gdLst/>
            <a:ahLst/>
            <a:cxnLst/>
            <a:rect r="r" b="b" t="t" l="l"/>
            <a:pathLst>
              <a:path h="7565665" w="7424826">
                <a:moveTo>
                  <a:pt x="0" y="0"/>
                </a:moveTo>
                <a:lnTo>
                  <a:pt x="7424826" y="0"/>
                </a:lnTo>
                <a:lnTo>
                  <a:pt x="7424826" y="7565665"/>
                </a:lnTo>
                <a:lnTo>
                  <a:pt x="0" y="7565665"/>
                </a:lnTo>
                <a:lnTo>
                  <a:pt x="0" y="0"/>
                </a:lnTo>
                <a:close/>
              </a:path>
            </a:pathLst>
          </a:custGeom>
          <a:blipFill>
            <a:blip r:embed="rId2"/>
            <a:stretch>
              <a:fillRect l="-51896" t="0" r="-51896" b="0"/>
            </a:stretch>
          </a:blipFill>
        </p:spPr>
      </p:sp>
      <p:sp>
        <p:nvSpPr>
          <p:cNvPr name="Freeform 3" id="3"/>
          <p:cNvSpPr/>
          <p:nvPr/>
        </p:nvSpPr>
        <p:spPr>
          <a:xfrm flipH="false" flipV="false" rot="0">
            <a:off x="2409353" y="2196133"/>
            <a:ext cx="7632647" cy="7777427"/>
          </a:xfrm>
          <a:custGeom>
            <a:avLst/>
            <a:gdLst/>
            <a:ahLst/>
            <a:cxnLst/>
            <a:rect r="r" b="b" t="t" l="l"/>
            <a:pathLst>
              <a:path h="7777427" w="7632647">
                <a:moveTo>
                  <a:pt x="0" y="0"/>
                </a:moveTo>
                <a:lnTo>
                  <a:pt x="7632647" y="0"/>
                </a:lnTo>
                <a:lnTo>
                  <a:pt x="7632647" y="7777427"/>
                </a:lnTo>
                <a:lnTo>
                  <a:pt x="0" y="7777427"/>
                </a:lnTo>
                <a:lnTo>
                  <a:pt x="0" y="0"/>
                </a:lnTo>
                <a:close/>
              </a:path>
            </a:pathLst>
          </a:custGeom>
          <a:blipFill>
            <a:blip r:embed="rId3"/>
            <a:stretch>
              <a:fillRect l="-45626" t="0" r="-68988" b="0"/>
            </a:stretch>
          </a:blipFill>
        </p:spPr>
      </p:sp>
      <p:sp>
        <p:nvSpPr>
          <p:cNvPr name="TextBox 4" id="4"/>
          <p:cNvSpPr txBox="true"/>
          <p:nvPr/>
        </p:nvSpPr>
        <p:spPr>
          <a:xfrm rot="0">
            <a:off x="2686471" y="3329767"/>
            <a:ext cx="6870589" cy="5927725"/>
          </a:xfrm>
          <a:prstGeom prst="rect">
            <a:avLst/>
          </a:prstGeom>
        </p:spPr>
        <p:txBody>
          <a:bodyPr anchor="t" rtlCol="false" tIns="0" lIns="0" bIns="0" rIns="0">
            <a:spAutoFit/>
          </a:bodyPr>
          <a:lstStyle/>
          <a:p>
            <a:pPr algn="ctr">
              <a:lnSpc>
                <a:spcPts val="2974"/>
              </a:lnSpc>
            </a:pPr>
            <a:r>
              <a:rPr lang="en-US" sz="2124" b="true">
                <a:solidFill>
                  <a:srgbClr val="2A2A2A"/>
                </a:solidFill>
                <a:latin typeface="Open Sans Bold"/>
                <a:ea typeface="Open Sans Bold"/>
                <a:cs typeface="Open Sans Bold"/>
                <a:sym typeface="Open Sans Bold"/>
              </a:rPr>
              <a:t>Permite explorar y comparar carreras de educación superior.</a:t>
            </a:r>
          </a:p>
          <a:p>
            <a:pPr algn="l">
              <a:lnSpc>
                <a:spcPts val="2974"/>
              </a:lnSpc>
            </a:pPr>
          </a:p>
          <a:p>
            <a:pPr algn="l" marL="458787" indent="-229393" lvl="1">
              <a:lnSpc>
                <a:spcPts val="2974"/>
              </a:lnSpc>
              <a:buFont typeface="Arial"/>
              <a:buChar char="•"/>
            </a:pPr>
            <a:r>
              <a:rPr lang="en-US" sz="2124">
                <a:solidFill>
                  <a:srgbClr val="2A2A2A"/>
                </a:solidFill>
                <a:latin typeface="Open Sans"/>
                <a:ea typeface="Open Sans"/>
                <a:cs typeface="Open Sans"/>
                <a:sym typeface="Open Sans"/>
              </a:rPr>
              <a:t>Exploración: Usuario navega por la lista de instituciones y selecciona una para ver detalles.</a:t>
            </a:r>
          </a:p>
          <a:p>
            <a:pPr algn="l">
              <a:lnSpc>
                <a:spcPts val="2974"/>
              </a:lnSpc>
            </a:pPr>
          </a:p>
          <a:p>
            <a:pPr algn="l" marL="458787" indent="-229393" lvl="1">
              <a:lnSpc>
                <a:spcPts val="2974"/>
              </a:lnSpc>
              <a:buFont typeface="Arial"/>
              <a:buChar char="•"/>
            </a:pPr>
            <a:r>
              <a:rPr lang="en-US" sz="2124">
                <a:solidFill>
                  <a:srgbClr val="2A2A2A"/>
                </a:solidFill>
                <a:latin typeface="Open Sans"/>
                <a:ea typeface="Open Sans"/>
                <a:cs typeface="Open Sans"/>
                <a:sym typeface="Open Sans"/>
              </a:rPr>
              <a:t>Comparación: Usuario selecciona máximo 3 carreras y visualiza una tabla comparativa.</a:t>
            </a:r>
          </a:p>
          <a:p>
            <a:pPr algn="l">
              <a:lnSpc>
                <a:spcPts val="2974"/>
              </a:lnSpc>
            </a:pPr>
          </a:p>
          <a:p>
            <a:pPr algn="l" marL="458787" indent="-229393" lvl="1">
              <a:lnSpc>
                <a:spcPts val="2974"/>
              </a:lnSpc>
              <a:buFont typeface="Arial"/>
              <a:buChar char="•"/>
            </a:pPr>
            <a:r>
              <a:rPr lang="en-US" b="true" sz="2124">
                <a:solidFill>
                  <a:srgbClr val="2A2A2A"/>
                </a:solidFill>
                <a:latin typeface="Open Sans Bold"/>
                <a:ea typeface="Open Sans Bold"/>
                <a:cs typeface="Open Sans Bold"/>
                <a:sym typeface="Open Sans Bold"/>
              </a:rPr>
              <a:t>Input:</a:t>
            </a:r>
            <a:r>
              <a:rPr lang="en-US" sz="2124">
                <a:solidFill>
                  <a:srgbClr val="2A2A2A"/>
                </a:solidFill>
                <a:latin typeface="Open Sans"/>
                <a:ea typeface="Open Sans"/>
                <a:cs typeface="Open Sans"/>
                <a:sym typeface="Open Sans"/>
              </a:rPr>
              <a:t> Datos de carreras (arancel, matrícula, semestres).</a:t>
            </a:r>
          </a:p>
          <a:p>
            <a:pPr algn="l">
              <a:lnSpc>
                <a:spcPts val="2974"/>
              </a:lnSpc>
            </a:pPr>
          </a:p>
          <a:p>
            <a:pPr algn="l" marL="458787" indent="-229393" lvl="1">
              <a:lnSpc>
                <a:spcPts val="2974"/>
              </a:lnSpc>
              <a:buFont typeface="Arial"/>
              <a:buChar char="•"/>
            </a:pPr>
            <a:r>
              <a:rPr lang="en-US" b="true" sz="2124">
                <a:solidFill>
                  <a:srgbClr val="2A2A2A"/>
                </a:solidFill>
                <a:latin typeface="Open Sans Bold"/>
                <a:ea typeface="Open Sans Bold"/>
                <a:cs typeface="Open Sans Bold"/>
                <a:sym typeface="Open Sans Bold"/>
              </a:rPr>
              <a:t>Output:</a:t>
            </a:r>
            <a:r>
              <a:rPr lang="en-US" sz="2124">
                <a:solidFill>
                  <a:srgbClr val="2A2A2A"/>
                </a:solidFill>
                <a:latin typeface="Open Sans"/>
                <a:ea typeface="Open Sans"/>
                <a:cs typeface="Open Sans"/>
                <a:sym typeface="Open Sans"/>
              </a:rPr>
              <a:t> Información en tabla comparativa.</a:t>
            </a:r>
          </a:p>
          <a:p>
            <a:pPr algn="l">
              <a:lnSpc>
                <a:spcPts val="2974"/>
              </a:lnSpc>
            </a:pPr>
          </a:p>
          <a:p>
            <a:pPr algn="l" marL="458787" indent="-229394" lvl="1">
              <a:lnSpc>
                <a:spcPts val="2974"/>
              </a:lnSpc>
              <a:buFont typeface="Arial"/>
              <a:buChar char="•"/>
            </a:pPr>
            <a:r>
              <a:rPr lang="en-US" sz="2124">
                <a:solidFill>
                  <a:srgbClr val="2A2A2A"/>
                </a:solidFill>
                <a:latin typeface="Open Sans"/>
                <a:ea typeface="Open Sans"/>
                <a:cs typeface="Open Sans"/>
                <a:sym typeface="Open Sans"/>
              </a:rPr>
              <a:t>Notas: Integración con base de datos, filtros para personalizar búsqueda.</a:t>
            </a:r>
          </a:p>
        </p:txBody>
      </p:sp>
      <p:sp>
        <p:nvSpPr>
          <p:cNvPr name="AutoShape 5" id="5"/>
          <p:cNvSpPr/>
          <p:nvPr/>
        </p:nvSpPr>
        <p:spPr>
          <a:xfrm rot="-7795065">
            <a:off x="-1375593" y="-3877385"/>
            <a:ext cx="5055757" cy="10287000"/>
          </a:xfrm>
          <a:prstGeom prst="rect">
            <a:avLst/>
          </a:prstGeom>
          <a:solidFill>
            <a:srgbClr val="399D4E"/>
          </a:solidFill>
        </p:spPr>
      </p:sp>
      <p:sp>
        <p:nvSpPr>
          <p:cNvPr name="TextBox 6" id="6"/>
          <p:cNvSpPr txBox="true"/>
          <p:nvPr/>
        </p:nvSpPr>
        <p:spPr>
          <a:xfrm rot="0">
            <a:off x="462839" y="760515"/>
            <a:ext cx="4251302" cy="1533525"/>
          </a:xfrm>
          <a:prstGeom prst="rect">
            <a:avLst/>
          </a:prstGeom>
        </p:spPr>
        <p:txBody>
          <a:bodyPr anchor="t" rtlCol="false" tIns="0" lIns="0" bIns="0" rIns="0">
            <a:spAutoFit/>
          </a:bodyPr>
          <a:lstStyle/>
          <a:p>
            <a:pPr algn="l">
              <a:lnSpc>
                <a:spcPts val="6003"/>
              </a:lnSpc>
            </a:pPr>
            <a:r>
              <a:rPr lang="en-US" sz="5002">
                <a:solidFill>
                  <a:srgbClr val="FFFFFF"/>
                </a:solidFill>
                <a:latin typeface="Open Sans"/>
                <a:ea typeface="Open Sans"/>
                <a:cs typeface="Open Sans"/>
                <a:sym typeface="Open Sans"/>
              </a:rPr>
              <a:t>Procesos de Negocio</a:t>
            </a:r>
          </a:p>
        </p:txBody>
      </p:sp>
      <p:sp>
        <p:nvSpPr>
          <p:cNvPr name="Freeform 7" id="7"/>
          <p:cNvSpPr/>
          <p:nvPr/>
        </p:nvSpPr>
        <p:spPr>
          <a:xfrm flipH="false" flipV="false" rot="0">
            <a:off x="10546365" y="1266115"/>
            <a:ext cx="7424826" cy="7565665"/>
          </a:xfrm>
          <a:custGeom>
            <a:avLst/>
            <a:gdLst/>
            <a:ahLst/>
            <a:cxnLst/>
            <a:rect r="r" b="b" t="t" l="l"/>
            <a:pathLst>
              <a:path h="7565665" w="7424826">
                <a:moveTo>
                  <a:pt x="0" y="0"/>
                </a:moveTo>
                <a:lnTo>
                  <a:pt x="7424826" y="0"/>
                </a:lnTo>
                <a:lnTo>
                  <a:pt x="7424826" y="7565665"/>
                </a:lnTo>
                <a:lnTo>
                  <a:pt x="0" y="7565665"/>
                </a:lnTo>
                <a:lnTo>
                  <a:pt x="0" y="0"/>
                </a:lnTo>
                <a:close/>
              </a:path>
            </a:pathLst>
          </a:custGeom>
          <a:blipFill>
            <a:blip r:embed="rId2"/>
            <a:stretch>
              <a:fillRect l="-51896" t="0" r="-51896" b="0"/>
            </a:stretch>
          </a:blipFill>
        </p:spPr>
      </p:sp>
      <p:sp>
        <p:nvSpPr>
          <p:cNvPr name="Freeform 8" id="8"/>
          <p:cNvSpPr/>
          <p:nvPr/>
        </p:nvSpPr>
        <p:spPr>
          <a:xfrm flipH="false" flipV="false" rot="0">
            <a:off x="10381191" y="1174930"/>
            <a:ext cx="7424826" cy="7565665"/>
          </a:xfrm>
          <a:custGeom>
            <a:avLst/>
            <a:gdLst/>
            <a:ahLst/>
            <a:cxnLst/>
            <a:rect r="r" b="b" t="t" l="l"/>
            <a:pathLst>
              <a:path h="7565665" w="7424826">
                <a:moveTo>
                  <a:pt x="0" y="0"/>
                </a:moveTo>
                <a:lnTo>
                  <a:pt x="7424826" y="0"/>
                </a:lnTo>
                <a:lnTo>
                  <a:pt x="7424826" y="7565665"/>
                </a:lnTo>
                <a:lnTo>
                  <a:pt x="0" y="7565665"/>
                </a:lnTo>
                <a:lnTo>
                  <a:pt x="0" y="0"/>
                </a:lnTo>
                <a:close/>
              </a:path>
            </a:pathLst>
          </a:custGeom>
          <a:blipFill>
            <a:blip r:embed="rId3"/>
            <a:stretch>
              <a:fillRect l="-45626" t="0" r="-68988" b="0"/>
            </a:stretch>
          </a:blipFill>
        </p:spPr>
      </p:sp>
      <p:sp>
        <p:nvSpPr>
          <p:cNvPr name="TextBox 9" id="9"/>
          <p:cNvSpPr txBox="true"/>
          <p:nvPr/>
        </p:nvSpPr>
        <p:spPr>
          <a:xfrm rot="0">
            <a:off x="2686471" y="2295209"/>
            <a:ext cx="6870589" cy="914400"/>
          </a:xfrm>
          <a:prstGeom prst="rect">
            <a:avLst/>
          </a:prstGeom>
        </p:spPr>
        <p:txBody>
          <a:bodyPr anchor="t" rtlCol="false" tIns="0" lIns="0" bIns="0" rIns="0">
            <a:spAutoFit/>
          </a:bodyPr>
          <a:lstStyle/>
          <a:p>
            <a:pPr algn="ctr">
              <a:lnSpc>
                <a:spcPts val="3600"/>
              </a:lnSpc>
            </a:pPr>
            <a:r>
              <a:rPr lang="en-US" sz="3000">
                <a:solidFill>
                  <a:srgbClr val="2A2A2A"/>
                </a:solidFill>
                <a:latin typeface="Open Sans"/>
                <a:ea typeface="Open Sans"/>
                <a:cs typeface="Open Sans"/>
                <a:sym typeface="Open Sans"/>
              </a:rPr>
              <a:t>Proceso de Exploración y Comparación de Carreras</a:t>
            </a:r>
          </a:p>
        </p:txBody>
      </p:sp>
      <p:sp>
        <p:nvSpPr>
          <p:cNvPr name="TextBox 10" id="10"/>
          <p:cNvSpPr txBox="true"/>
          <p:nvPr/>
        </p:nvSpPr>
        <p:spPr>
          <a:xfrm rot="0">
            <a:off x="10658309" y="1455840"/>
            <a:ext cx="6870589" cy="914400"/>
          </a:xfrm>
          <a:prstGeom prst="rect">
            <a:avLst/>
          </a:prstGeom>
        </p:spPr>
        <p:txBody>
          <a:bodyPr anchor="t" rtlCol="false" tIns="0" lIns="0" bIns="0" rIns="0">
            <a:spAutoFit/>
          </a:bodyPr>
          <a:lstStyle/>
          <a:p>
            <a:pPr algn="ctr">
              <a:lnSpc>
                <a:spcPts val="3600"/>
              </a:lnSpc>
            </a:pPr>
            <a:r>
              <a:rPr lang="en-US" sz="3000">
                <a:solidFill>
                  <a:srgbClr val="2A2A2A"/>
                </a:solidFill>
                <a:latin typeface="Open Sans"/>
                <a:ea typeface="Open Sans"/>
                <a:cs typeface="Open Sans"/>
                <a:sym typeface="Open Sans"/>
              </a:rPr>
              <a:t>Proceso de Gestión de Marcadores de Carreras</a:t>
            </a:r>
          </a:p>
        </p:txBody>
      </p:sp>
      <p:sp>
        <p:nvSpPr>
          <p:cNvPr name="TextBox 11" id="11"/>
          <p:cNvSpPr txBox="true"/>
          <p:nvPr/>
        </p:nvSpPr>
        <p:spPr>
          <a:xfrm rot="0">
            <a:off x="10818152" y="2577945"/>
            <a:ext cx="6870589" cy="5927725"/>
          </a:xfrm>
          <a:prstGeom prst="rect">
            <a:avLst/>
          </a:prstGeom>
        </p:spPr>
        <p:txBody>
          <a:bodyPr anchor="t" rtlCol="false" tIns="0" lIns="0" bIns="0" rIns="0">
            <a:spAutoFit/>
          </a:bodyPr>
          <a:lstStyle/>
          <a:p>
            <a:pPr algn="ctr">
              <a:lnSpc>
                <a:spcPts val="2974"/>
              </a:lnSpc>
            </a:pPr>
            <a:r>
              <a:rPr lang="en-US" sz="2124" b="true">
                <a:solidFill>
                  <a:srgbClr val="2A2A2A"/>
                </a:solidFill>
                <a:latin typeface="Open Sans Bold"/>
                <a:ea typeface="Open Sans Bold"/>
                <a:cs typeface="Open Sans Bold"/>
                <a:sym typeface="Open Sans Bold"/>
              </a:rPr>
              <a:t>Permite marcar carreras favoritas y acceder a su información con mayor facilidad.</a:t>
            </a:r>
          </a:p>
          <a:p>
            <a:pPr algn="l">
              <a:lnSpc>
                <a:spcPts val="2974"/>
              </a:lnSpc>
            </a:pPr>
          </a:p>
          <a:p>
            <a:pPr algn="l" marL="458787" indent="-229393" lvl="1">
              <a:lnSpc>
                <a:spcPts val="2974"/>
              </a:lnSpc>
              <a:buFont typeface="Arial"/>
              <a:buChar char="•"/>
            </a:pPr>
            <a:r>
              <a:rPr lang="en-US" sz="2124">
                <a:solidFill>
                  <a:srgbClr val="2A2A2A"/>
                </a:solidFill>
                <a:latin typeface="Open Sans"/>
                <a:ea typeface="Open Sans"/>
                <a:cs typeface="Open Sans"/>
                <a:sym typeface="Open Sans"/>
              </a:rPr>
              <a:t>Ma</a:t>
            </a:r>
            <a:r>
              <a:rPr lang="en-US" sz="2124">
                <a:solidFill>
                  <a:srgbClr val="2A2A2A"/>
                </a:solidFill>
                <a:latin typeface="Open Sans"/>
                <a:ea typeface="Open Sans"/>
                <a:cs typeface="Open Sans"/>
                <a:sym typeface="Open Sans"/>
              </a:rPr>
              <a:t>rcado: Usuario marca carreras como favoritas.</a:t>
            </a:r>
          </a:p>
          <a:p>
            <a:pPr algn="l">
              <a:lnSpc>
                <a:spcPts val="2974"/>
              </a:lnSpc>
            </a:pPr>
          </a:p>
          <a:p>
            <a:pPr algn="l" marL="458787" indent="-229393" lvl="1">
              <a:lnSpc>
                <a:spcPts val="2974"/>
              </a:lnSpc>
              <a:buFont typeface="Arial"/>
              <a:buChar char="•"/>
            </a:pPr>
            <a:r>
              <a:rPr lang="en-US" sz="2124">
                <a:solidFill>
                  <a:srgbClr val="2A2A2A"/>
                </a:solidFill>
                <a:latin typeface="Open Sans"/>
                <a:ea typeface="Open Sans"/>
                <a:cs typeface="Open Sans"/>
                <a:sym typeface="Open Sans"/>
              </a:rPr>
              <a:t>Información</a:t>
            </a:r>
            <a:r>
              <a:rPr lang="en-US" sz="2124">
                <a:solidFill>
                  <a:srgbClr val="2A2A2A"/>
                </a:solidFill>
                <a:latin typeface="Open Sans"/>
                <a:ea typeface="Open Sans"/>
                <a:cs typeface="Open Sans"/>
                <a:sym typeface="Open Sans"/>
              </a:rPr>
              <a:t>: Usuario visualiza información de carrera marcada como favorita con mayor facilidad desde módulo “Favoritos”.</a:t>
            </a:r>
          </a:p>
          <a:p>
            <a:pPr algn="l">
              <a:lnSpc>
                <a:spcPts val="2974"/>
              </a:lnSpc>
            </a:pPr>
          </a:p>
          <a:p>
            <a:pPr algn="l" marL="458787" indent="-229393" lvl="1">
              <a:lnSpc>
                <a:spcPts val="2974"/>
              </a:lnSpc>
              <a:buFont typeface="Arial"/>
              <a:buChar char="•"/>
            </a:pPr>
            <a:r>
              <a:rPr lang="en-US" b="true" sz="2124">
                <a:solidFill>
                  <a:srgbClr val="2A2A2A"/>
                </a:solidFill>
                <a:latin typeface="Open Sans Bold"/>
                <a:ea typeface="Open Sans Bold"/>
                <a:cs typeface="Open Sans Bold"/>
                <a:sym typeface="Open Sans Bold"/>
              </a:rPr>
              <a:t>Input: </a:t>
            </a:r>
            <a:r>
              <a:rPr lang="en-US" sz="2124">
                <a:solidFill>
                  <a:srgbClr val="2A2A2A"/>
                </a:solidFill>
                <a:latin typeface="Open Sans"/>
                <a:ea typeface="Open Sans"/>
                <a:cs typeface="Open Sans"/>
                <a:sym typeface="Open Sans"/>
              </a:rPr>
              <a:t>Selección de carreras favoritas.</a:t>
            </a:r>
          </a:p>
          <a:p>
            <a:pPr algn="l">
              <a:lnSpc>
                <a:spcPts val="2974"/>
              </a:lnSpc>
            </a:pPr>
          </a:p>
          <a:p>
            <a:pPr algn="l" marL="458787" indent="-229393" lvl="1">
              <a:lnSpc>
                <a:spcPts val="2974"/>
              </a:lnSpc>
              <a:buFont typeface="Arial"/>
              <a:buChar char="•"/>
            </a:pPr>
            <a:r>
              <a:rPr lang="en-US" b="true" sz="2124">
                <a:solidFill>
                  <a:srgbClr val="2A2A2A"/>
                </a:solidFill>
                <a:latin typeface="Open Sans Bold"/>
                <a:ea typeface="Open Sans Bold"/>
                <a:cs typeface="Open Sans Bold"/>
                <a:sym typeface="Open Sans Bold"/>
              </a:rPr>
              <a:t>Output: </a:t>
            </a:r>
            <a:r>
              <a:rPr lang="en-US" sz="2124">
                <a:solidFill>
                  <a:srgbClr val="2A2A2A"/>
                </a:solidFill>
                <a:latin typeface="Open Sans"/>
                <a:ea typeface="Open Sans"/>
                <a:cs typeface="Open Sans"/>
                <a:sym typeface="Open Sans"/>
              </a:rPr>
              <a:t>Lista de favoritos, visualización de información de favoritos. </a:t>
            </a:r>
          </a:p>
          <a:p>
            <a:pPr algn="l">
              <a:lnSpc>
                <a:spcPts val="2974"/>
              </a:lnSpc>
            </a:pPr>
          </a:p>
          <a:p>
            <a:pPr algn="l" marL="458787" indent="-229393" lvl="1">
              <a:lnSpc>
                <a:spcPts val="2974"/>
              </a:lnSpc>
              <a:buFont typeface="Arial"/>
              <a:buChar char="•"/>
            </a:pPr>
            <a:r>
              <a:rPr lang="en-US" sz="2124">
                <a:solidFill>
                  <a:srgbClr val="2A2A2A"/>
                </a:solidFill>
                <a:latin typeface="Open Sans"/>
                <a:ea typeface="Open Sans"/>
                <a:cs typeface="Open Sans"/>
                <a:sym typeface="Open Sans"/>
              </a:rPr>
              <a:t>Notas: Base de datos para almacenar marcadores, interfaz para gestión de favoritos.</a:t>
            </a:r>
          </a:p>
        </p:txBody>
      </p:sp>
      <p:sp>
        <p:nvSpPr>
          <p:cNvPr name="Freeform 12" id="12"/>
          <p:cNvSpPr/>
          <p:nvPr/>
        </p:nvSpPr>
        <p:spPr>
          <a:xfrm flipH="false" flipV="false" rot="0">
            <a:off x="2306040" y="9411741"/>
            <a:ext cx="564901" cy="561819"/>
          </a:xfrm>
          <a:custGeom>
            <a:avLst/>
            <a:gdLst/>
            <a:ahLst/>
            <a:cxnLst/>
            <a:rect r="r" b="b" t="t" l="l"/>
            <a:pathLst>
              <a:path h="561819" w="564901">
                <a:moveTo>
                  <a:pt x="0" y="0"/>
                </a:moveTo>
                <a:lnTo>
                  <a:pt x="564901" y="0"/>
                </a:lnTo>
                <a:lnTo>
                  <a:pt x="564901" y="561819"/>
                </a:lnTo>
                <a:lnTo>
                  <a:pt x="0" y="5618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17406291" y="1174930"/>
            <a:ext cx="564901" cy="561819"/>
          </a:xfrm>
          <a:custGeom>
            <a:avLst/>
            <a:gdLst/>
            <a:ahLst/>
            <a:cxnLst/>
            <a:rect r="r" b="b" t="t" l="l"/>
            <a:pathLst>
              <a:path h="561819" w="564901">
                <a:moveTo>
                  <a:pt x="0" y="0"/>
                </a:moveTo>
                <a:lnTo>
                  <a:pt x="564900" y="0"/>
                </a:lnTo>
                <a:lnTo>
                  <a:pt x="564900" y="561820"/>
                </a:lnTo>
                <a:lnTo>
                  <a:pt x="0" y="561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4" id="14"/>
          <p:cNvSpPr/>
          <p:nvPr/>
        </p:nvSpPr>
        <p:spPr>
          <a:xfrm rot="-7795065">
            <a:off x="17415501" y="5239317"/>
            <a:ext cx="5055757" cy="10287000"/>
          </a:xfrm>
          <a:prstGeom prst="rect">
            <a:avLst/>
          </a:prstGeom>
          <a:solidFill>
            <a:srgbClr val="399D4E"/>
          </a:solidFill>
        </p:spPr>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3021379" y="1590853"/>
          <a:ext cx="12245241" cy="8489154"/>
        </p:xfrm>
        <a:graphic>
          <a:graphicData uri="http://schemas.openxmlformats.org/drawingml/2006/table">
            <a:tbl>
              <a:tblPr/>
              <a:tblGrid>
                <a:gridCol w="1968553"/>
                <a:gridCol w="6329092"/>
                <a:gridCol w="3947597"/>
              </a:tblGrid>
              <a:tr h="918522">
                <a:tc>
                  <a:txBody>
                    <a:bodyPr anchor="t" rtlCol="false"/>
                    <a:lstStyle/>
                    <a:p>
                      <a:pPr algn="ctr" marL="0" indent="0" lvl="0">
                        <a:lnSpc>
                          <a:spcPts val="3499"/>
                        </a:lnSpc>
                        <a:spcBef>
                          <a:spcPct val="0"/>
                        </a:spcBef>
                        <a:defRPr/>
                      </a:pPr>
                      <a:r>
                        <a:rPr lang="en-US" b="true" sz="2499" strike="noStrike" u="none">
                          <a:solidFill>
                            <a:srgbClr val="000000"/>
                          </a:solidFill>
                          <a:latin typeface="Canva Sans Bold"/>
                          <a:ea typeface="Canva Sans Bold"/>
                          <a:cs typeface="Canva Sans Bold"/>
                          <a:sym typeface="Canva Sans Bold"/>
                        </a:rPr>
                        <a:t>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3500"/>
                        </a:lnSpc>
                        <a:spcBef>
                          <a:spcPct val="0"/>
                        </a:spcBef>
                        <a:defRPr/>
                      </a:pPr>
                      <a:r>
                        <a:rPr lang="en-US" b="true" sz="2500">
                          <a:solidFill>
                            <a:srgbClr val="000000"/>
                          </a:solidFill>
                          <a:latin typeface="Canva Sans Bold"/>
                          <a:ea typeface="Canva Sans Bold"/>
                          <a:cs typeface="Canva Sans Bold"/>
                          <a:sym typeface="Canva Sans Bold"/>
                        </a:rPr>
                        <a:t>Historia de usuario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3499"/>
                        </a:lnSpc>
                        <a:spcBef>
                          <a:spcPct val="0"/>
                        </a:spcBef>
                        <a:defRPr/>
                      </a:pPr>
                      <a:r>
                        <a:rPr lang="en-US" b="true" sz="2499" strike="noStrike" u="none">
                          <a:solidFill>
                            <a:srgbClr val="000000"/>
                          </a:solidFill>
                          <a:latin typeface="Canva Sans Bold"/>
                          <a:ea typeface="Canva Sans Bold"/>
                          <a:cs typeface="Canva Sans Bold"/>
                          <a:sym typeface="Canva Sans Bold"/>
                        </a:rPr>
                        <a:t>Estimación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67825">
                <a:tc>
                  <a:txBody>
                    <a:bodyPr anchor="t" rtlCol="false"/>
                    <a:lstStyle/>
                    <a:p>
                      <a:pPr algn="ctr"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MF-1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Registro de 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55867">
                <a:tc>
                  <a:txBody>
                    <a:bodyPr anchor="t" rtlCol="false"/>
                    <a:lstStyle/>
                    <a:p>
                      <a:pPr algn="ctr"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MF-5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Exploración de instituciones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55867">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MF-9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Integración de API de autenticación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55867">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MF-11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Marcadores de carreras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55867">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MF-20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Comparación entre carreras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55867">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MF-21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Información de costos de la carrera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55867">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MF-23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Información de la duración de la carrera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55867">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MF-28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Llenado de datos en el Json de Carreras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55867">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MF-31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Implementación de API para visualización de mapas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r h="755867">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MF-35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l" marL="0" indent="0" lvl="0">
                        <a:lnSpc>
                          <a:spcPts val="2379"/>
                        </a:lnSpc>
                        <a:spcBef>
                          <a:spcPct val="0"/>
                        </a:spcBef>
                        <a:defRPr/>
                      </a:pPr>
                      <a:r>
                        <a:rPr lang="en-US" b="true" sz="1699" strike="noStrike" u="none">
                          <a:solidFill>
                            <a:srgbClr val="000000"/>
                          </a:solidFill>
                          <a:latin typeface="Canva Sans Bold"/>
                          <a:ea typeface="Canva Sans Bold"/>
                          <a:cs typeface="Canva Sans Bold"/>
                          <a:sym typeface="Canva Sans Bold"/>
                        </a:rPr>
                        <a:t>Implementación de Menú comparativo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c>
                  <a:txBody>
                    <a:bodyPr anchor="t" rtlCol="false"/>
                    <a:lstStyle/>
                    <a:p>
                      <a:pPr algn="ctr" marL="0" indent="0" lvl="0">
                        <a:lnSpc>
                          <a:spcPts val="2379"/>
                        </a:lnSpc>
                        <a:spcBef>
                          <a:spcPct val="0"/>
                        </a:spcBef>
                        <a:defRPr/>
                      </a:pPr>
                      <a:r>
                        <a:rPr lang="en-US" b="true" sz="1699">
                          <a:solidFill>
                            <a:srgbClr val="000000"/>
                          </a:solidFill>
                          <a:latin typeface="Canva Sans Bold"/>
                          <a:ea typeface="Canva Sans Bold"/>
                          <a:cs typeface="Canva Sans Bold"/>
                          <a:sym typeface="Canva Sa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CDFFD8">
                            <a:alpha val="100000"/>
                          </a:srgbClr>
                        </a:gs>
                        <a:gs pos="100000">
                          <a:srgbClr val="94B9FF">
                            <a:alpha val="100000"/>
                          </a:srgbClr>
                        </a:gs>
                      </a:gsLst>
                      <a:lin ang="0"/>
                    </a:gradFill>
                  </a:tcPr>
                </a:tc>
              </a:tr>
            </a:tbl>
          </a:graphicData>
        </a:graphic>
      </p:graphicFrame>
      <p:grpSp>
        <p:nvGrpSpPr>
          <p:cNvPr name="Group 3" id="3"/>
          <p:cNvGrpSpPr/>
          <p:nvPr/>
        </p:nvGrpSpPr>
        <p:grpSpPr>
          <a:xfrm rot="0">
            <a:off x="5102755" y="172282"/>
            <a:ext cx="8082491" cy="1285043"/>
            <a:chOff x="0" y="0"/>
            <a:chExt cx="3056650" cy="485980"/>
          </a:xfrm>
        </p:grpSpPr>
        <p:sp>
          <p:nvSpPr>
            <p:cNvPr name="Freeform 4" id="4"/>
            <p:cNvSpPr/>
            <p:nvPr/>
          </p:nvSpPr>
          <p:spPr>
            <a:xfrm flipH="false" flipV="false" rot="0">
              <a:off x="0" y="0"/>
              <a:ext cx="3056650" cy="485980"/>
            </a:xfrm>
            <a:custGeom>
              <a:avLst/>
              <a:gdLst/>
              <a:ahLst/>
              <a:cxnLst/>
              <a:rect r="r" b="b" t="t" l="l"/>
              <a:pathLst>
                <a:path h="485980" w="3056650">
                  <a:moveTo>
                    <a:pt x="2853450" y="0"/>
                  </a:moveTo>
                  <a:cubicBezTo>
                    <a:pt x="2965674" y="0"/>
                    <a:pt x="3056650" y="108790"/>
                    <a:pt x="3056650" y="242990"/>
                  </a:cubicBezTo>
                  <a:cubicBezTo>
                    <a:pt x="3056650" y="377189"/>
                    <a:pt x="2965674" y="485980"/>
                    <a:pt x="2853450" y="485980"/>
                  </a:cubicBezTo>
                  <a:lnTo>
                    <a:pt x="203200" y="485980"/>
                  </a:lnTo>
                  <a:cubicBezTo>
                    <a:pt x="90976" y="485980"/>
                    <a:pt x="0" y="377189"/>
                    <a:pt x="0" y="242990"/>
                  </a:cubicBezTo>
                  <a:cubicBezTo>
                    <a:pt x="0" y="108790"/>
                    <a:pt x="90976" y="0"/>
                    <a:pt x="203200" y="0"/>
                  </a:cubicBezTo>
                  <a:close/>
                </a:path>
              </a:pathLst>
            </a:custGeom>
            <a:gradFill rotWithShape="true">
              <a:gsLst>
                <a:gs pos="0">
                  <a:srgbClr val="0CC0DF">
                    <a:alpha val="100000"/>
                  </a:srgbClr>
                </a:gs>
                <a:gs pos="100000">
                  <a:srgbClr val="FFDE59">
                    <a:alpha val="100000"/>
                  </a:srgbClr>
                </a:gs>
              </a:gsLst>
              <a:lin ang="0"/>
            </a:gradFill>
          </p:spPr>
        </p:sp>
        <p:sp>
          <p:nvSpPr>
            <p:cNvPr name="TextBox 5" id="5"/>
            <p:cNvSpPr txBox="true"/>
            <p:nvPr/>
          </p:nvSpPr>
          <p:spPr>
            <a:xfrm>
              <a:off x="0" y="-142875"/>
              <a:ext cx="3056650" cy="628855"/>
            </a:xfrm>
            <a:prstGeom prst="rect">
              <a:avLst/>
            </a:prstGeom>
          </p:spPr>
          <p:txBody>
            <a:bodyPr anchor="ctr" rtlCol="false" tIns="50800" lIns="50800" bIns="50800" rIns="50800"/>
            <a:lstStyle/>
            <a:p>
              <a:pPr algn="ctr">
                <a:lnSpc>
                  <a:spcPts val="9519"/>
                </a:lnSpc>
              </a:pPr>
            </a:p>
          </p:txBody>
        </p:sp>
      </p:grpSp>
      <p:sp>
        <p:nvSpPr>
          <p:cNvPr name="TextBox 6" id="6"/>
          <p:cNvSpPr txBox="true"/>
          <p:nvPr/>
        </p:nvSpPr>
        <p:spPr>
          <a:xfrm rot="0">
            <a:off x="5718568" y="424279"/>
            <a:ext cx="6850865" cy="771525"/>
          </a:xfrm>
          <a:prstGeom prst="rect">
            <a:avLst/>
          </a:prstGeom>
        </p:spPr>
        <p:txBody>
          <a:bodyPr anchor="t" rtlCol="false" tIns="0" lIns="0" bIns="0" rIns="0">
            <a:spAutoFit/>
          </a:bodyPr>
          <a:lstStyle/>
          <a:p>
            <a:pPr algn="ctr">
              <a:lnSpc>
                <a:spcPts val="6000"/>
              </a:lnSpc>
            </a:pPr>
            <a:r>
              <a:rPr lang="en-US" sz="5000">
                <a:solidFill>
                  <a:srgbClr val="2A2A2A"/>
                </a:solidFill>
                <a:latin typeface="Open Sans"/>
                <a:ea typeface="Open Sans"/>
                <a:cs typeface="Open Sans"/>
                <a:sym typeface="Open Sans"/>
              </a:rPr>
              <a:t>Backlog priorizado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5400000">
            <a:off x="3145667" y="3942456"/>
            <a:ext cx="1212142" cy="1165796"/>
            <a:chOff x="0" y="0"/>
            <a:chExt cx="1616189" cy="1554394"/>
          </a:xfrm>
        </p:grpSpPr>
        <p:grpSp>
          <p:nvGrpSpPr>
            <p:cNvPr name="Group 3" id="3"/>
            <p:cNvGrpSpPr/>
            <p:nvPr/>
          </p:nvGrpSpPr>
          <p:grpSpPr>
            <a:xfrm rot="0">
              <a:off x="0" y="0"/>
              <a:ext cx="1554394" cy="155439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DF7"/>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Freeform 6" id="6"/>
            <p:cNvSpPr/>
            <p:nvPr/>
          </p:nvSpPr>
          <p:spPr>
            <a:xfrm flipH="false" flipV="false" rot="0">
              <a:off x="107634" y="45839"/>
              <a:ext cx="1508555" cy="1508555"/>
            </a:xfrm>
            <a:custGeom>
              <a:avLst/>
              <a:gdLst/>
              <a:ahLst/>
              <a:cxnLst/>
              <a:rect r="r" b="b" t="t" l="l"/>
              <a:pathLst>
                <a:path h="1508555" w="1508555">
                  <a:moveTo>
                    <a:pt x="0" y="0"/>
                  </a:moveTo>
                  <a:lnTo>
                    <a:pt x="1508555" y="0"/>
                  </a:lnTo>
                  <a:lnTo>
                    <a:pt x="1508555" y="1508555"/>
                  </a:lnTo>
                  <a:lnTo>
                    <a:pt x="0" y="1508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675025" y="9582879"/>
            <a:ext cx="5344647" cy="2097774"/>
          </a:xfrm>
          <a:custGeom>
            <a:avLst/>
            <a:gdLst/>
            <a:ahLst/>
            <a:cxnLst/>
            <a:rect r="r" b="b" t="t" l="l"/>
            <a:pathLst>
              <a:path h="2097774" w="5344647">
                <a:moveTo>
                  <a:pt x="0" y="0"/>
                </a:moveTo>
                <a:lnTo>
                  <a:pt x="5344646" y="0"/>
                </a:lnTo>
                <a:lnTo>
                  <a:pt x="5344646" y="2097774"/>
                </a:lnTo>
                <a:lnTo>
                  <a:pt x="0" y="2097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419734" y="-1321000"/>
            <a:ext cx="5344647" cy="2097774"/>
          </a:xfrm>
          <a:custGeom>
            <a:avLst/>
            <a:gdLst/>
            <a:ahLst/>
            <a:cxnLst/>
            <a:rect r="r" b="b" t="t" l="l"/>
            <a:pathLst>
              <a:path h="2097774" w="5344647">
                <a:moveTo>
                  <a:pt x="0" y="0"/>
                </a:moveTo>
                <a:lnTo>
                  <a:pt x="5344646" y="0"/>
                </a:lnTo>
                <a:lnTo>
                  <a:pt x="5344646" y="2097773"/>
                </a:lnTo>
                <a:lnTo>
                  <a:pt x="0" y="20977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442132" y="117099"/>
            <a:ext cx="13403736" cy="10052802"/>
          </a:xfrm>
          <a:custGeom>
            <a:avLst/>
            <a:gdLst/>
            <a:ahLst/>
            <a:cxnLst/>
            <a:rect r="r" b="b" t="t" l="l"/>
            <a:pathLst>
              <a:path h="10052802" w="13403736">
                <a:moveTo>
                  <a:pt x="0" y="0"/>
                </a:moveTo>
                <a:lnTo>
                  <a:pt x="13403736" y="0"/>
                </a:lnTo>
                <a:lnTo>
                  <a:pt x="13403736" y="10052802"/>
                </a:lnTo>
                <a:lnTo>
                  <a:pt x="0" y="10052802"/>
                </a:lnTo>
                <a:lnTo>
                  <a:pt x="0" y="0"/>
                </a:lnTo>
                <a:close/>
              </a:path>
            </a:pathLst>
          </a:custGeom>
          <a:blipFill>
            <a:blip r:embed="rId8"/>
            <a:stretch>
              <a:fillRect l="0" t="0" r="0" b="0"/>
            </a:stretch>
          </a:blipFill>
        </p:spPr>
      </p:sp>
      <p:grpSp>
        <p:nvGrpSpPr>
          <p:cNvPr name="Group 10" id="10"/>
          <p:cNvGrpSpPr/>
          <p:nvPr/>
        </p:nvGrpSpPr>
        <p:grpSpPr>
          <a:xfrm rot="0">
            <a:off x="6658412" y="255198"/>
            <a:ext cx="4971176" cy="1547004"/>
            <a:chOff x="0" y="0"/>
            <a:chExt cx="1561658" cy="485980"/>
          </a:xfrm>
        </p:grpSpPr>
        <p:sp>
          <p:nvSpPr>
            <p:cNvPr name="Freeform 11" id="11"/>
            <p:cNvSpPr/>
            <p:nvPr/>
          </p:nvSpPr>
          <p:spPr>
            <a:xfrm flipH="false" flipV="false" rot="0">
              <a:off x="0" y="0"/>
              <a:ext cx="1561658" cy="485980"/>
            </a:xfrm>
            <a:custGeom>
              <a:avLst/>
              <a:gdLst/>
              <a:ahLst/>
              <a:cxnLst/>
              <a:rect r="r" b="b" t="t" l="l"/>
              <a:pathLst>
                <a:path h="485980" w="1561658">
                  <a:moveTo>
                    <a:pt x="1358458" y="0"/>
                  </a:moveTo>
                  <a:cubicBezTo>
                    <a:pt x="1470682" y="0"/>
                    <a:pt x="1561658" y="108790"/>
                    <a:pt x="1561658" y="242990"/>
                  </a:cubicBezTo>
                  <a:cubicBezTo>
                    <a:pt x="1561658" y="377189"/>
                    <a:pt x="1470682" y="485980"/>
                    <a:pt x="1358458" y="485980"/>
                  </a:cubicBezTo>
                  <a:lnTo>
                    <a:pt x="203200" y="485980"/>
                  </a:lnTo>
                  <a:cubicBezTo>
                    <a:pt x="90976" y="485980"/>
                    <a:pt x="0" y="377189"/>
                    <a:pt x="0" y="242990"/>
                  </a:cubicBezTo>
                  <a:cubicBezTo>
                    <a:pt x="0" y="108790"/>
                    <a:pt x="90976" y="0"/>
                    <a:pt x="203200" y="0"/>
                  </a:cubicBezTo>
                  <a:close/>
                </a:path>
              </a:pathLst>
            </a:custGeom>
            <a:gradFill rotWithShape="true">
              <a:gsLst>
                <a:gs pos="0">
                  <a:srgbClr val="CDFFD8">
                    <a:alpha val="65000"/>
                  </a:srgbClr>
                </a:gs>
                <a:gs pos="100000">
                  <a:srgbClr val="94B9FF">
                    <a:alpha val="65000"/>
                  </a:srgbClr>
                </a:gs>
              </a:gsLst>
              <a:lin ang="0"/>
            </a:gradFill>
          </p:spPr>
        </p:sp>
        <p:sp>
          <p:nvSpPr>
            <p:cNvPr name="TextBox 12" id="12"/>
            <p:cNvSpPr txBox="true"/>
            <p:nvPr/>
          </p:nvSpPr>
          <p:spPr>
            <a:xfrm>
              <a:off x="0" y="-142875"/>
              <a:ext cx="1561658" cy="628855"/>
            </a:xfrm>
            <a:prstGeom prst="rect">
              <a:avLst/>
            </a:prstGeom>
          </p:spPr>
          <p:txBody>
            <a:bodyPr anchor="ctr" rtlCol="false" tIns="50800" lIns="50800" bIns="50800" rIns="50800"/>
            <a:lstStyle/>
            <a:p>
              <a:pPr algn="ctr">
                <a:lnSpc>
                  <a:spcPts val="9519"/>
                </a:lnSpc>
              </a:pPr>
            </a:p>
          </p:txBody>
        </p:sp>
      </p:grpSp>
      <p:sp>
        <p:nvSpPr>
          <p:cNvPr name="TextBox 13" id="13"/>
          <p:cNvSpPr txBox="true"/>
          <p:nvPr/>
        </p:nvSpPr>
        <p:spPr>
          <a:xfrm rot="0">
            <a:off x="8096193" y="638175"/>
            <a:ext cx="2095614" cy="771525"/>
          </a:xfrm>
          <a:prstGeom prst="rect">
            <a:avLst/>
          </a:prstGeom>
        </p:spPr>
        <p:txBody>
          <a:bodyPr anchor="t" rtlCol="false" tIns="0" lIns="0" bIns="0" rIns="0">
            <a:spAutoFit/>
          </a:bodyPr>
          <a:lstStyle/>
          <a:p>
            <a:pPr algn="l">
              <a:lnSpc>
                <a:spcPts val="6000"/>
              </a:lnSpc>
            </a:pPr>
            <a:r>
              <a:rPr lang="en-US" sz="5000">
                <a:solidFill>
                  <a:srgbClr val="2A2A2A"/>
                </a:solidFill>
                <a:latin typeface="Open Sans"/>
                <a:ea typeface="Open Sans"/>
                <a:cs typeface="Open Sans"/>
                <a:sym typeface="Open Sans"/>
              </a:rPr>
              <a:t>Sprints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DAGTr7C6mVU</dc:identifier>
  <dcterms:modified xsi:type="dcterms:W3CDTF">2011-08-01T06:04:30Z</dcterms:modified>
  <cp:revision>1</cp:revision>
  <dc:title>Presentación 2 Malla Fácil</dc:title>
</cp:coreProperties>
</file>