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1" r:id="rId10"/>
    <p:sldId id="262" r:id="rId11"/>
    <p:sldId id="26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6DD9-9AA8-4062-AF45-0E39E7A09985}" v="181" dt="2022-03-01T18:02:51.458"/>
    <p1510:client id="{91865548-FCB7-C523-8AD7-73F602B2926F}" v="418" dt="2022-03-01T17:54:0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March 1,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420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March 1,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8312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March 1,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6690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March 1,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1535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March 1,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29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March 1,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5360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March 1,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3873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March 1,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3990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March 1,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047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March 1,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550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March 1,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584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March 1,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10107229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classroom.com/class/1DKin/Lesson-2/Ticker-Tape-Diagrams" TargetMode="External"/><Relationship Id="rId2" Type="http://schemas.openxmlformats.org/officeDocument/2006/relationships/hyperlink" Target="https://www.physicsclassroom.com/class/1DKin/Lesson-2/Introduction-to-Diagrams" TargetMode="Externa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hysicsclassroom.com/Class/1DKin/U1L1e.cf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ADEFD0B-FD7E-4A0C-8B01-5CA012FDAEE1}"/>
              </a:ext>
            </a:extLst>
          </p:cNvPr>
          <p:cNvSpPr>
            <a:spLocks noGrp="1"/>
          </p:cNvSpPr>
          <p:nvPr>
            <p:ph type="subTitle" idx="1"/>
          </p:nvPr>
        </p:nvSpPr>
        <p:spPr>
          <a:xfrm>
            <a:off x="877913" y="1234491"/>
            <a:ext cx="6003163" cy="1299539"/>
          </a:xfrm>
        </p:spPr>
        <p:txBody>
          <a:bodyPr anchor="b">
            <a:normAutofit/>
          </a:bodyPr>
          <a:lstStyle/>
          <a:p>
            <a:r>
              <a:rPr lang="ar-AE" sz="4000" dirty="0" err="1">
                <a:solidFill>
                  <a:srgbClr val="320047"/>
                </a:solidFill>
                <a:ea typeface="+mn-lt"/>
                <a:cs typeface="+mn-lt"/>
              </a:rPr>
              <a:t>Vector</a:t>
            </a:r>
            <a:r>
              <a:rPr lang="ar-AE" sz="4000" dirty="0">
                <a:solidFill>
                  <a:srgbClr val="320047"/>
                </a:solidFill>
                <a:ea typeface="+mn-lt"/>
                <a:cs typeface="+mn-lt"/>
              </a:rPr>
              <a:t> </a:t>
            </a:r>
            <a:r>
              <a:rPr lang="ar-AE" sz="4000" dirty="0" err="1">
                <a:solidFill>
                  <a:srgbClr val="320047"/>
                </a:solidFill>
                <a:ea typeface="+mn-lt"/>
                <a:cs typeface="+mn-lt"/>
              </a:rPr>
              <a:t>diagrams</a:t>
            </a:r>
            <a:endParaRPr lang="en-US" sz="4000" dirty="0" err="1">
              <a:ea typeface="+mn-lt"/>
              <a:cs typeface="+mn-lt"/>
            </a:endParaRPr>
          </a:p>
          <a:p>
            <a:pPr algn="l"/>
            <a:endParaRPr lang="en-US" sz="4000" b="1" i="0" dirty="0">
              <a:solidFill>
                <a:srgbClr val="320047"/>
              </a:solidFill>
              <a:effectLst/>
              <a:latin typeface="EngineerBlack"/>
            </a:endParaRPr>
          </a:p>
          <a:p>
            <a:pPr algn="l"/>
            <a:endParaRPr lang="en-AE" sz="1400" dirty="0">
              <a:solidFill>
                <a:schemeClr val="bg1"/>
              </a:solidFill>
            </a:endParaRPr>
          </a:p>
        </p:txBody>
      </p:sp>
      <p:pic>
        <p:nvPicPr>
          <p:cNvPr id="4" name="Picture 3" descr="Photo of coconut palm trees">
            <a:extLst>
              <a:ext uri="{FF2B5EF4-FFF2-40B4-BE49-F238E27FC236}">
                <a16:creationId xmlns:a16="http://schemas.microsoft.com/office/drawing/2014/main" id="{30A41EB3-4110-4B6D-BD30-485963EF7DE4}"/>
              </a:ext>
            </a:extLst>
          </p:cNvPr>
          <p:cNvPicPr>
            <a:picLocks noChangeAspect="1"/>
          </p:cNvPicPr>
          <p:nvPr/>
        </p:nvPicPr>
        <p:blipFill rotWithShape="1">
          <a:blip r:embed="rId2"/>
          <a:srcRect l="34312" r="25783" b="-1"/>
          <a:stretch/>
        </p:blipFill>
        <p:spPr>
          <a:xfrm>
            <a:off x="8094799" y="10"/>
            <a:ext cx="4099858" cy="6857990"/>
          </a:xfrm>
          <a:prstGeom prst="rect">
            <a:avLst/>
          </a:prstGeom>
        </p:spPr>
      </p:pic>
      <p:sp>
        <p:nvSpPr>
          <p:cNvPr id="7" name="TextBox 6">
            <a:extLst>
              <a:ext uri="{FF2B5EF4-FFF2-40B4-BE49-F238E27FC236}">
                <a16:creationId xmlns:a16="http://schemas.microsoft.com/office/drawing/2014/main" id="{8EFD024F-6968-4936-8C1C-EACC5872F3F2}"/>
              </a:ext>
            </a:extLst>
          </p:cNvPr>
          <p:cNvSpPr txBox="1"/>
          <p:nvPr/>
        </p:nvSpPr>
        <p:spPr>
          <a:xfrm>
            <a:off x="3470988" y="1565174"/>
            <a:ext cx="5673012" cy="2123658"/>
          </a:xfrm>
          <a:prstGeom prst="rect">
            <a:avLst/>
          </a:prstGeom>
          <a:noFill/>
        </p:spPr>
        <p:txBody>
          <a:bodyPr wrap="square" lIns="91440" tIns="45720" rIns="91440" bIns="45720" rtlCol="0" anchor="t">
            <a:spAutoFit/>
          </a:bodyPr>
          <a:lstStyle/>
          <a:p>
            <a:pPr algn="r"/>
            <a:r>
              <a:rPr lang="ar" sz="4800" dirty="0">
                <a:latin typeface="Calibri"/>
                <a:cs typeface="Calibri"/>
              </a:rPr>
              <a:t>مخططات المتجهات</a:t>
            </a:r>
            <a:endParaRPr lang="en-US">
              <a:latin typeface="Calibri"/>
              <a:cs typeface="Calibri"/>
            </a:endParaRPr>
          </a:p>
          <a:p>
            <a:pPr algn="ctr"/>
            <a:br>
              <a:rPr lang="en-US" dirty="0"/>
            </a:br>
            <a:endParaRPr lang="en-US">
              <a:latin typeface="Calibri"/>
              <a:cs typeface="Calibri"/>
            </a:endParaRPr>
          </a:p>
          <a:p>
            <a:pPr algn="ctr"/>
            <a:endParaRPr lang="ar-AE" sz="4800" dirty="0">
              <a:solidFill>
                <a:srgbClr val="320047"/>
              </a:solidFill>
              <a:latin typeface="Calibri"/>
              <a:cs typeface="Calibri"/>
            </a:endParaRPr>
          </a:p>
        </p:txBody>
      </p:sp>
      <p:sp>
        <p:nvSpPr>
          <p:cNvPr id="2" name="Rectangle 1">
            <a:extLst>
              <a:ext uri="{FF2B5EF4-FFF2-40B4-BE49-F238E27FC236}">
                <a16:creationId xmlns:a16="http://schemas.microsoft.com/office/drawing/2014/main" id="{E9FC6D97-C183-45CB-A114-511F72B8E4DF}"/>
              </a:ext>
            </a:extLst>
          </p:cNvPr>
          <p:cNvSpPr/>
          <p:nvPr/>
        </p:nvSpPr>
        <p:spPr>
          <a:xfrm>
            <a:off x="0" y="2396171"/>
            <a:ext cx="8104091" cy="4490655"/>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sp>
        <p:nvSpPr>
          <p:cNvPr id="5" name="TextBox 4">
            <a:extLst>
              <a:ext uri="{FF2B5EF4-FFF2-40B4-BE49-F238E27FC236}">
                <a16:creationId xmlns:a16="http://schemas.microsoft.com/office/drawing/2014/main" id="{EF61887E-4C83-43B7-9B54-94D489F33300}"/>
              </a:ext>
            </a:extLst>
          </p:cNvPr>
          <p:cNvSpPr txBox="1"/>
          <p:nvPr/>
        </p:nvSpPr>
        <p:spPr>
          <a:xfrm>
            <a:off x="416444" y="2362511"/>
            <a:ext cx="7921689" cy="4524315"/>
          </a:xfrm>
          <a:prstGeom prst="rect">
            <a:avLst/>
          </a:prstGeom>
          <a:noFill/>
        </p:spPr>
        <p:txBody>
          <a:bodyPr wrap="square" lIns="91440" tIns="45720" rIns="91440" bIns="45720" rtlCol="0" anchor="t">
            <a:spAutoFit/>
          </a:bodyPr>
          <a:lstStyle/>
          <a:p>
            <a:r>
              <a:rPr lang="en-US" sz="3200" dirty="0"/>
              <a:t>Names : </a:t>
            </a:r>
          </a:p>
          <a:p>
            <a:pPr marL="457200" indent="-457200">
              <a:buFont typeface="Arial" panose="020B0604020202020204" pitchFamily="34" charset="0"/>
              <a:buChar char="•"/>
            </a:pPr>
            <a:r>
              <a:rPr lang="en-US" sz="3200" dirty="0">
                <a:ea typeface="+mn-lt"/>
                <a:cs typeface="+mn-lt"/>
              </a:rPr>
              <a:t>Saeed </a:t>
            </a:r>
            <a:r>
              <a:rPr lang="en-US" sz="3200" dirty="0" err="1">
                <a:ea typeface="+mn-lt"/>
                <a:cs typeface="+mn-lt"/>
              </a:rPr>
              <a:t>salem</a:t>
            </a:r>
            <a:r>
              <a:rPr lang="en-US" sz="3200" dirty="0"/>
              <a:t> </a:t>
            </a:r>
          </a:p>
          <a:p>
            <a:pPr marL="457200" indent="-457200">
              <a:buFont typeface="Arial" panose="020B0604020202020204" pitchFamily="34" charset="0"/>
              <a:buChar char="•"/>
            </a:pPr>
            <a:r>
              <a:rPr lang="en-US" sz="3200" dirty="0"/>
              <a:t>Mahmood </a:t>
            </a:r>
            <a:r>
              <a:rPr lang="en-US" sz="3200" dirty="0" err="1"/>
              <a:t>humaid</a:t>
            </a:r>
            <a:r>
              <a:rPr lang="en-US" sz="3200" dirty="0"/>
              <a:t> – the coolest</a:t>
            </a:r>
          </a:p>
          <a:p>
            <a:pPr marL="457200" indent="-457200">
              <a:buFont typeface="Arial" panose="020B0604020202020204" pitchFamily="34" charset="0"/>
              <a:buChar char="•"/>
            </a:pPr>
            <a:r>
              <a:rPr lang="en-US" sz="3200" dirty="0"/>
              <a:t>Salem </a:t>
            </a:r>
            <a:r>
              <a:rPr lang="en-US" sz="3200" dirty="0" err="1"/>
              <a:t>hamad</a:t>
            </a:r>
            <a:r>
              <a:rPr lang="en-US" sz="3200" dirty="0"/>
              <a:t> - the cutest</a:t>
            </a:r>
          </a:p>
          <a:p>
            <a:pPr marL="457200" indent="-457200">
              <a:buFont typeface="Arial" panose="020B0604020202020204" pitchFamily="34" charset="0"/>
              <a:buChar char="•"/>
            </a:pPr>
            <a:r>
              <a:rPr lang="en-US" sz="3200" dirty="0"/>
              <a:t>Mansour </a:t>
            </a:r>
            <a:r>
              <a:rPr lang="en-US" sz="3200" dirty="0" err="1"/>
              <a:t>hmoud</a:t>
            </a:r>
            <a:r>
              <a:rPr lang="en-US" sz="3200" dirty="0"/>
              <a:t> - </a:t>
            </a:r>
            <a:r>
              <a:rPr lang="en-US" sz="3200" dirty="0" err="1"/>
              <a:t>fifa</a:t>
            </a:r>
            <a:endParaRPr lang="en-US" sz="3200" dirty="0"/>
          </a:p>
          <a:p>
            <a:pPr marL="457200" indent="-457200">
              <a:buFont typeface="Arial" panose="020B0604020202020204" pitchFamily="34" charset="0"/>
              <a:buChar char="•"/>
            </a:pPr>
            <a:r>
              <a:rPr lang="en-US" sz="3200" dirty="0"/>
              <a:t>Mohammed </a:t>
            </a:r>
            <a:r>
              <a:rPr lang="en-US" sz="3200" dirty="0" err="1"/>
              <a:t>hamad</a:t>
            </a:r>
            <a:endParaRPr lang="en-US" sz="3200"/>
          </a:p>
          <a:p>
            <a:pPr marL="457200" indent="-457200">
              <a:buFont typeface="Arial" panose="020B0604020202020204" pitchFamily="34" charset="0"/>
              <a:buChar char="•"/>
            </a:pPr>
            <a:r>
              <a:rPr lang="en-US" sz="3200" dirty="0">
                <a:ea typeface="+mn-lt"/>
                <a:cs typeface="+mn-lt"/>
              </a:rPr>
              <a:t>Mohammed </a:t>
            </a:r>
            <a:r>
              <a:rPr lang="en-US" sz="3200" dirty="0" err="1">
                <a:ea typeface="+mn-lt"/>
                <a:cs typeface="+mn-lt"/>
              </a:rPr>
              <a:t>abdulla</a:t>
            </a:r>
            <a:r>
              <a:rPr lang="en-US" sz="3200" dirty="0">
                <a:ea typeface="+mn-lt"/>
                <a:cs typeface="+mn-lt"/>
              </a:rPr>
              <a:t> - bad</a:t>
            </a:r>
          </a:p>
          <a:p>
            <a:pPr marL="457200" indent="-457200">
              <a:buFont typeface="Arial" panose="020B0604020202020204" pitchFamily="34" charset="0"/>
              <a:buChar char="•"/>
            </a:pPr>
            <a:r>
              <a:rPr lang="en-US" sz="3200" dirty="0"/>
              <a:t>Ahmed </a:t>
            </a:r>
            <a:r>
              <a:rPr lang="en-US" sz="3200" dirty="0" err="1"/>
              <a:t>ali</a:t>
            </a:r>
            <a:r>
              <a:rPr lang="en-US" sz="3200" dirty="0"/>
              <a:t> Mohammed – thanks for help.</a:t>
            </a:r>
          </a:p>
          <a:p>
            <a:pPr marL="457200" indent="-457200">
              <a:buFont typeface="Arial" panose="020B0604020202020204" pitchFamily="34" charset="0"/>
              <a:buChar char="•"/>
            </a:pPr>
            <a:r>
              <a:rPr lang="en-US" sz="3200" dirty="0"/>
              <a:t>Hamdan </a:t>
            </a:r>
            <a:r>
              <a:rPr lang="en-US" sz="3200" dirty="0" err="1"/>
              <a:t>hmoud</a:t>
            </a:r>
            <a:r>
              <a:rPr lang="en-US" sz="3200" dirty="0"/>
              <a:t> - didn’t help.</a:t>
            </a:r>
          </a:p>
        </p:txBody>
      </p:sp>
    </p:spTree>
    <p:extLst>
      <p:ext uri="{BB962C8B-B14F-4D97-AF65-F5344CB8AC3E}">
        <p14:creationId xmlns:p14="http://schemas.microsoft.com/office/powerpoint/2010/main" val="243504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4E9FC-13AE-451D-AFEC-A7518304D3CE}"/>
              </a:ext>
            </a:extLst>
          </p:cNvPr>
          <p:cNvSpPr txBox="1"/>
          <p:nvPr/>
        </p:nvSpPr>
        <p:spPr>
          <a:xfrm>
            <a:off x="604157" y="585109"/>
            <a:ext cx="6097554" cy="707886"/>
          </a:xfrm>
          <a:prstGeom prst="rect">
            <a:avLst/>
          </a:prstGeom>
          <a:noFill/>
        </p:spPr>
        <p:txBody>
          <a:bodyPr wrap="square">
            <a:spAutoFit/>
          </a:bodyPr>
          <a:lstStyle/>
          <a:p>
            <a:r>
              <a:rPr lang="en-US" altLang="en-US" sz="4000" dirty="0">
                <a:solidFill>
                  <a:srgbClr val="FFC000"/>
                </a:solidFill>
              </a:rPr>
              <a:t>What is  projectile?</a:t>
            </a:r>
            <a:endParaRPr lang="en-AE" sz="4000" dirty="0">
              <a:solidFill>
                <a:srgbClr val="FFC000"/>
              </a:solidFill>
            </a:endParaRPr>
          </a:p>
        </p:txBody>
      </p:sp>
      <p:sp>
        <p:nvSpPr>
          <p:cNvPr id="4" name="TextBox 3">
            <a:extLst>
              <a:ext uri="{FF2B5EF4-FFF2-40B4-BE49-F238E27FC236}">
                <a16:creationId xmlns:a16="http://schemas.microsoft.com/office/drawing/2014/main" id="{AC8DACB4-12F8-4131-BEB8-734BCE1EB458}"/>
              </a:ext>
            </a:extLst>
          </p:cNvPr>
          <p:cNvSpPr txBox="1"/>
          <p:nvPr/>
        </p:nvSpPr>
        <p:spPr>
          <a:xfrm>
            <a:off x="343573" y="1181483"/>
            <a:ext cx="8308171" cy="1538883"/>
          </a:xfrm>
          <a:prstGeom prst="rect">
            <a:avLst/>
          </a:prstGeom>
          <a:noFill/>
        </p:spPr>
        <p:txBody>
          <a:bodyPr wrap="square" lIns="91440" tIns="45720" rIns="91440" bIns="45720" anchor="t">
            <a:spAutoFit/>
          </a:bodyPr>
          <a:lstStyle/>
          <a:p>
            <a:pPr algn="r"/>
            <a:br>
              <a:rPr lang="en-US" dirty="0"/>
            </a:br>
            <a:r>
              <a:rPr lang="en-US" dirty="0">
                <a:ea typeface="+mn-lt"/>
                <a:cs typeface="+mn-lt"/>
              </a:rPr>
              <a:t>vector diagrams are </a:t>
            </a:r>
            <a:r>
              <a:rPr lang="en-US" b="1" dirty="0">
                <a:ea typeface="+mn-lt"/>
                <a:cs typeface="+mn-lt"/>
              </a:rPr>
              <a:t>diagrams that depict the direction and relative magnitude of a vector quantity by a vector arrow</a:t>
            </a:r>
            <a:r>
              <a:rPr lang="en-US" dirty="0">
                <a:ea typeface="+mn-lt"/>
                <a:cs typeface="+mn-lt"/>
              </a:rPr>
              <a:t>.</a:t>
            </a:r>
            <a:endParaRPr lang="en-US" dirty="0"/>
          </a:p>
          <a:p>
            <a:pPr algn="just"/>
            <a:endParaRPr lang="en-US" sz="4000" dirty="0">
              <a:solidFill>
                <a:srgbClr val="FFC000"/>
              </a:solidFill>
              <a:latin typeface="Gill Sans Nova (Body)"/>
            </a:endParaRPr>
          </a:p>
        </p:txBody>
      </p:sp>
      <p:sp>
        <p:nvSpPr>
          <p:cNvPr id="5" name="TextBox 4">
            <a:extLst>
              <a:ext uri="{FF2B5EF4-FFF2-40B4-BE49-F238E27FC236}">
                <a16:creationId xmlns:a16="http://schemas.microsoft.com/office/drawing/2014/main" id="{9021D857-D70C-43A9-9488-EFE5F865A5AD}"/>
              </a:ext>
            </a:extLst>
          </p:cNvPr>
          <p:cNvSpPr txBox="1"/>
          <p:nvPr/>
        </p:nvSpPr>
        <p:spPr>
          <a:xfrm>
            <a:off x="668438" y="1994645"/>
            <a:ext cx="11365463" cy="1332731"/>
          </a:xfrm>
          <a:prstGeom prst="rect">
            <a:avLst/>
          </a:prstGeom>
          <a:noFill/>
        </p:spPr>
        <p:txBody>
          <a:bodyPr wrap="square" lIns="91440" tIns="45720" rIns="91440" bIns="45720" anchor="t">
            <a:spAutoFit/>
          </a:bodyPr>
          <a:lstStyle/>
          <a:p>
            <a:pPr algn="ctr"/>
            <a:r>
              <a:rPr lang="ar" sz="4000" dirty="0">
                <a:latin typeface="Calibri"/>
                <a:cs typeface="Calibri"/>
              </a:rPr>
              <a:t>الرسوم البيانية </a:t>
            </a:r>
            <a:r>
              <a:rPr lang="ar" sz="4000" dirty="0" err="1">
                <a:latin typeface="Calibri"/>
                <a:cs typeface="Calibri"/>
              </a:rPr>
              <a:t>ector</a:t>
            </a:r>
            <a:r>
              <a:rPr lang="ar" sz="4000" dirty="0">
                <a:latin typeface="Calibri"/>
                <a:cs typeface="Calibri"/>
              </a:rPr>
              <a:t> هي الرسوم البيانية التي تصور الاتجاه والحجم النسبي لكمية متجهة بواسطة سهم متجه.</a:t>
            </a:r>
            <a:r>
              <a:rPr lang="ar-AE" sz="4000" b="1" i="0" dirty="0">
                <a:solidFill>
                  <a:srgbClr val="485465"/>
                </a:solidFill>
                <a:effectLst/>
                <a:latin typeface="Calibri"/>
                <a:cs typeface="Calibri"/>
              </a:rPr>
              <a:t>.</a:t>
            </a:r>
            <a:endParaRPr lang="en-US" sz="4000" b="1">
              <a:latin typeface="Calibri"/>
              <a:cs typeface="Calibri"/>
            </a:endParaRPr>
          </a:p>
        </p:txBody>
      </p:sp>
      <p:pic>
        <p:nvPicPr>
          <p:cNvPr id="2" name="Picture 7">
            <a:extLst>
              <a:ext uri="{FF2B5EF4-FFF2-40B4-BE49-F238E27FC236}">
                <a16:creationId xmlns:a16="http://schemas.microsoft.com/office/drawing/2014/main" id="{E43AF17A-2BD3-44B3-AB28-A683E52408DB}"/>
              </a:ext>
            </a:extLst>
          </p:cNvPr>
          <p:cNvPicPr>
            <a:picLocks noChangeAspect="1"/>
          </p:cNvPicPr>
          <p:nvPr/>
        </p:nvPicPr>
        <p:blipFill>
          <a:blip r:embed="rId2"/>
          <a:stretch>
            <a:fillRect/>
          </a:stretch>
        </p:blipFill>
        <p:spPr>
          <a:xfrm>
            <a:off x="5086814" y="4248667"/>
            <a:ext cx="2743200" cy="1538764"/>
          </a:xfrm>
          <a:prstGeom prst="rect">
            <a:avLst/>
          </a:prstGeom>
        </p:spPr>
      </p:pic>
    </p:spTree>
    <p:extLst>
      <p:ext uri="{BB962C8B-B14F-4D97-AF65-F5344CB8AC3E}">
        <p14:creationId xmlns:p14="http://schemas.microsoft.com/office/powerpoint/2010/main" val="375045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C3F80-57E9-47BA-9377-BD9C61E129AD}"/>
              </a:ext>
            </a:extLst>
          </p:cNvPr>
          <p:cNvSpPr txBox="1"/>
          <p:nvPr/>
        </p:nvSpPr>
        <p:spPr>
          <a:xfrm>
            <a:off x="73478" y="656385"/>
            <a:ext cx="11746463" cy="707886"/>
          </a:xfrm>
          <a:prstGeom prst="rect">
            <a:avLst/>
          </a:prstGeom>
          <a:noFill/>
        </p:spPr>
        <p:txBody>
          <a:bodyPr wrap="square">
            <a:spAutoFit/>
          </a:bodyPr>
          <a:lstStyle/>
          <a:p>
            <a:pPr algn="ctr"/>
            <a:endParaRPr lang="en-AE" sz="4000" dirty="0">
              <a:latin typeface="Gill Sans Nova (Body)"/>
            </a:endParaRPr>
          </a:p>
        </p:txBody>
      </p:sp>
      <p:sp>
        <p:nvSpPr>
          <p:cNvPr id="4" name="TextBox 3">
            <a:extLst>
              <a:ext uri="{FF2B5EF4-FFF2-40B4-BE49-F238E27FC236}">
                <a16:creationId xmlns:a16="http://schemas.microsoft.com/office/drawing/2014/main" id="{D450061E-518F-4B59-A82B-ADFA61DB9A04}"/>
              </a:ext>
            </a:extLst>
          </p:cNvPr>
          <p:cNvSpPr txBox="1"/>
          <p:nvPr/>
        </p:nvSpPr>
        <p:spPr>
          <a:xfrm>
            <a:off x="185343" y="489117"/>
            <a:ext cx="11829745" cy="3970318"/>
          </a:xfrm>
          <a:prstGeom prst="rect">
            <a:avLst/>
          </a:prstGeom>
          <a:noFill/>
        </p:spPr>
        <p:txBody>
          <a:bodyPr wrap="square" lIns="91440" tIns="45720" rIns="91440" bIns="45720" anchor="t">
            <a:spAutoFit/>
          </a:bodyPr>
          <a:lstStyle/>
          <a:p>
            <a:r>
              <a:rPr lang="en-US" sz="1400" dirty="0">
                <a:latin typeface="Calibri"/>
                <a:cs typeface="Calibri"/>
              </a:rPr>
              <a:t>Vector Diagrams</a:t>
            </a:r>
          </a:p>
          <a:p>
            <a:r>
              <a:rPr lang="en-US" sz="1400" dirty="0">
                <a:latin typeface="Calibri"/>
                <a:ea typeface="+mn-lt"/>
                <a:cs typeface="+mn-lt"/>
                <a:hlinkClick r:id="rId2"/>
              </a:rPr>
              <a:t>Introduction to Diagrams</a:t>
            </a:r>
            <a:endParaRPr lang="en-US" sz="1400">
              <a:latin typeface="Calibri"/>
              <a:cs typeface="Calibri"/>
            </a:endParaRPr>
          </a:p>
          <a:p>
            <a:r>
              <a:rPr lang="en-US" sz="1400" dirty="0">
                <a:latin typeface="Calibri"/>
                <a:ea typeface="+mn-lt"/>
                <a:cs typeface="+mn-lt"/>
                <a:hlinkClick r:id="rId3"/>
              </a:rPr>
              <a:t>Ticker Tape Diagrams</a:t>
            </a:r>
            <a:endParaRPr lang="en-US" sz="1400">
              <a:latin typeface="Calibri"/>
              <a:cs typeface="Calibri"/>
            </a:endParaRPr>
          </a:p>
          <a:p>
            <a:r>
              <a:rPr lang="en-US" sz="1400" dirty="0">
                <a:latin typeface="Calibri"/>
                <a:ea typeface="+mn-lt"/>
                <a:cs typeface="+mn-lt"/>
              </a:rPr>
              <a:t>Vector Diagrams</a:t>
            </a:r>
            <a:endParaRPr lang="en-US" sz="1400">
              <a:latin typeface="Calibri"/>
              <a:cs typeface="Calibri"/>
            </a:endParaRPr>
          </a:p>
          <a:p>
            <a:r>
              <a:rPr lang="en-US" sz="1400" b="1" dirty="0">
                <a:latin typeface="Calibri"/>
                <a:ea typeface="+mn-lt"/>
                <a:cs typeface="+mn-lt"/>
              </a:rPr>
              <a:t>Vector diagrams</a:t>
            </a:r>
            <a:r>
              <a:rPr lang="en-US" sz="1400" dirty="0">
                <a:latin typeface="Calibri"/>
                <a:ea typeface="+mn-lt"/>
                <a:cs typeface="+mn-lt"/>
              </a:rPr>
              <a:t> are diagrams that depict the direction and relative magnitude of a vector quantity by a vector arrow. Vector diagrams can be used to describe the velocity </a:t>
            </a:r>
            <a:r>
              <a:rPr lang="en-US" sz="1400" i="0" dirty="0">
                <a:effectLst/>
                <a:latin typeface="Calibri"/>
                <a:ea typeface="+mn-lt"/>
                <a:cs typeface="+mn-lt"/>
              </a:rPr>
              <a:t>of a </a:t>
            </a:r>
            <a:r>
              <a:rPr lang="en-US" sz="1400" dirty="0">
                <a:latin typeface="Calibri"/>
                <a:ea typeface="+mn-lt"/>
                <a:cs typeface="+mn-lt"/>
              </a:rPr>
              <a:t>moving object during its motion. For example, a vector diagram could be used to represent the motion of </a:t>
            </a:r>
            <a:r>
              <a:rPr lang="en-US" sz="1400" i="0" dirty="0">
                <a:effectLst/>
                <a:latin typeface="Calibri"/>
                <a:ea typeface="+mn-lt"/>
                <a:cs typeface="+mn-lt"/>
              </a:rPr>
              <a:t>a</a:t>
            </a:r>
            <a:r>
              <a:rPr lang="en-US" sz="1400" dirty="0">
                <a:latin typeface="Calibri"/>
                <a:ea typeface="+mn-lt"/>
                <a:cs typeface="+mn-lt"/>
              </a:rPr>
              <a:t> car moving down the road</a:t>
            </a:r>
            <a:r>
              <a:rPr lang="en-US" sz="1400" i="0" dirty="0">
                <a:effectLst/>
                <a:latin typeface="Calibri"/>
                <a:ea typeface="+mn-lt"/>
                <a:cs typeface="+mn-lt"/>
              </a:rPr>
              <a:t>.</a:t>
            </a:r>
            <a:br>
              <a:rPr lang="en-US" sz="1400" dirty="0">
                <a:latin typeface="Calibri"/>
                <a:ea typeface="+mn-lt"/>
                <a:cs typeface="+mn-lt"/>
              </a:rPr>
            </a:br>
            <a:r>
              <a:rPr lang="en-US" sz="1400" dirty="0">
                <a:latin typeface="Calibri"/>
                <a:ea typeface="+mn-lt"/>
                <a:cs typeface="+mn-lt"/>
              </a:rPr>
              <a:t> </a:t>
            </a:r>
            <a:endParaRPr lang="en-US" sz="1400">
              <a:latin typeface="Calibri"/>
              <a:cs typeface="Calibri"/>
            </a:endParaRPr>
          </a:p>
          <a:p>
            <a:r>
              <a:rPr lang="ar" sz="1400" dirty="0">
                <a:latin typeface="Calibri"/>
                <a:cs typeface="Calibri"/>
              </a:rPr>
              <a:t>مخططات المتجهات
مقدمة في الرسوم البيانية
مخططات شريط الشريط
مخططات المتجهات
المخططات المتجهة هي مخططات توضح الاتجاه والحجم النسبي لكمية متجهة بواسطة سهم متجه. يمكن استخدام المخططات المتجهة لوصف سرعة جسم متحرك أثناء حركته. على سبيل المثال ، يمكن استخدام مخطط متجه لتمثيل حركة سيارة تتحرك على الطريق.</a:t>
            </a:r>
            <a:br>
              <a:rPr lang="en-US" sz="1400" dirty="0">
                <a:latin typeface="Calibri"/>
              </a:rPr>
            </a:br>
            <a:endParaRPr lang="en-AE" sz="1400" b="1">
              <a:latin typeface="Calibri"/>
              <a:cs typeface="Calibri"/>
            </a:endParaRPr>
          </a:p>
        </p:txBody>
      </p:sp>
      <p:pic>
        <p:nvPicPr>
          <p:cNvPr id="3" name="Picture 4">
            <a:extLst>
              <a:ext uri="{FF2B5EF4-FFF2-40B4-BE49-F238E27FC236}">
                <a16:creationId xmlns:a16="http://schemas.microsoft.com/office/drawing/2014/main" id="{71B65492-B853-4A39-94D5-A652743149D7}"/>
              </a:ext>
            </a:extLst>
          </p:cNvPr>
          <p:cNvPicPr>
            <a:picLocks noChangeAspect="1"/>
          </p:cNvPicPr>
          <p:nvPr/>
        </p:nvPicPr>
        <p:blipFill>
          <a:blip r:embed="rId4"/>
          <a:stretch>
            <a:fillRect/>
          </a:stretch>
        </p:blipFill>
        <p:spPr>
          <a:xfrm>
            <a:off x="1021266" y="4653891"/>
            <a:ext cx="3886200" cy="1285875"/>
          </a:xfrm>
          <a:prstGeom prst="rect">
            <a:avLst/>
          </a:prstGeom>
        </p:spPr>
      </p:pic>
    </p:spTree>
    <p:extLst>
      <p:ext uri="{BB962C8B-B14F-4D97-AF65-F5344CB8AC3E}">
        <p14:creationId xmlns:p14="http://schemas.microsoft.com/office/powerpoint/2010/main" val="265566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A2205-0F08-47F1-A46A-F7FC1B391B6E}"/>
              </a:ext>
            </a:extLst>
          </p:cNvPr>
          <p:cNvSpPr txBox="1"/>
          <p:nvPr/>
        </p:nvSpPr>
        <p:spPr>
          <a:xfrm>
            <a:off x="2174033" y="467772"/>
            <a:ext cx="7476931" cy="646331"/>
          </a:xfrm>
          <a:prstGeom prst="rect">
            <a:avLst/>
          </a:prstGeom>
          <a:noFill/>
        </p:spPr>
        <p:txBody>
          <a:bodyPr wrap="square" lIns="91440" tIns="45720" rIns="91440" bIns="45720" rtlCol="0" anchor="t">
            <a:spAutoFit/>
          </a:bodyPr>
          <a:lstStyle/>
          <a:p>
            <a:br>
              <a:rPr lang="en-US" dirty="0"/>
            </a:br>
            <a:endParaRPr lang="en-AE" dirty="0"/>
          </a:p>
        </p:txBody>
      </p:sp>
      <p:sp>
        <p:nvSpPr>
          <p:cNvPr id="6" name="TextBox 5">
            <a:extLst>
              <a:ext uri="{FF2B5EF4-FFF2-40B4-BE49-F238E27FC236}">
                <a16:creationId xmlns:a16="http://schemas.microsoft.com/office/drawing/2014/main" id="{0DF308E4-E6CA-4322-8F58-FE3333C48874}"/>
              </a:ext>
            </a:extLst>
          </p:cNvPr>
          <p:cNvSpPr txBox="1"/>
          <p:nvPr/>
        </p:nvSpPr>
        <p:spPr>
          <a:xfrm>
            <a:off x="290198" y="1162458"/>
            <a:ext cx="11902751" cy="1815882"/>
          </a:xfrm>
          <a:prstGeom prst="rect">
            <a:avLst/>
          </a:prstGeom>
          <a:noFill/>
        </p:spPr>
        <p:txBody>
          <a:bodyPr wrap="square" lIns="91440" tIns="45720" rIns="91440" bIns="45720" rtlCol="0" anchor="t">
            <a:spAutoFit/>
          </a:bodyPr>
          <a:lstStyle/>
          <a:p>
            <a:r>
              <a:rPr lang="en-US" sz="1600" dirty="0">
                <a:ea typeface="+mn-lt"/>
                <a:cs typeface="+mn-lt"/>
              </a:rPr>
              <a:t>In a vector diagram, the magnitude of a vector quantity is represented by the size of the vector arrow. If the size of the arrow in each consecutive frame of the vector diagram is the same, then the magnitude of that vector is constant. The diagrams below depict the velocity of a car during its motion. In the top diagram, the size of the velocity vector is constant, so the diagram is depicting a motion of constant velocity. In the bottom diagram, the size of the velocity vector is increasing, so the diagram is depicting a motion with increasing velocity - i.e., </a:t>
            </a:r>
            <a:r>
              <a:rPr lang="en-US" sz="1600" dirty="0">
                <a:ea typeface="+mn-lt"/>
                <a:cs typeface="+mn-lt"/>
                <a:hlinkClick r:id="rId2"/>
              </a:rPr>
              <a:t>an acceleration</a:t>
            </a:r>
            <a:r>
              <a:rPr lang="en-US" sz="1600" dirty="0">
                <a:ea typeface="+mn-lt"/>
                <a:cs typeface="+mn-lt"/>
              </a:rPr>
              <a:t>.</a:t>
            </a:r>
            <a:endParaRPr lang="en-US" sz="1600"/>
          </a:p>
          <a:p>
            <a:endParaRPr lang="en-AE" sz="3200" dirty="0"/>
          </a:p>
        </p:txBody>
      </p:sp>
      <p:sp>
        <p:nvSpPr>
          <p:cNvPr id="9" name="TextBox 8">
            <a:extLst>
              <a:ext uri="{FF2B5EF4-FFF2-40B4-BE49-F238E27FC236}">
                <a16:creationId xmlns:a16="http://schemas.microsoft.com/office/drawing/2014/main" id="{0E108471-E075-4E08-B3C8-3D23FB1E783E}"/>
              </a:ext>
            </a:extLst>
          </p:cNvPr>
          <p:cNvSpPr txBox="1"/>
          <p:nvPr/>
        </p:nvSpPr>
        <p:spPr>
          <a:xfrm>
            <a:off x="3139068" y="2710854"/>
            <a:ext cx="8767666" cy="1569660"/>
          </a:xfrm>
          <a:prstGeom prst="rect">
            <a:avLst/>
          </a:prstGeom>
          <a:noFill/>
        </p:spPr>
        <p:txBody>
          <a:bodyPr wrap="square" lIns="91440" tIns="45720" rIns="91440" bIns="45720" rtlCol="0" anchor="t">
            <a:spAutoFit/>
          </a:bodyPr>
          <a:lstStyle/>
          <a:p>
            <a:pPr algn="r"/>
            <a:r>
              <a:rPr lang="ar" sz="1600" dirty="0">
                <a:latin typeface="Calibri"/>
                <a:cs typeface="Calibri"/>
              </a:rPr>
              <a:t>في مخطط متجه ، يتم تمثيل مقدار الكمية المتجهة بحجم سهم المتجه. إذا كان حجم السهم في كل إطار متتالي من الرسم البياني المتجه هو نفسه ، فإن حجم هذا المتجه يكون ثابتًا. توضح المخططات أدناه سرعة السيارة أثناء حركتها. في الرسم البياني العلوي ، حجم متجه السرعة ثابت ، لذا فإن الرسم يمثل حركة سرعة ثابتة. في الرسم البياني السفلي ، يتزايد حجم متجه السرعة ، لذا فإن الرسم البياني يصور حركة ذات سرعة متزايدة - أي تسارع.
​</a:t>
            </a:r>
            <a:endParaRPr lang="en-US" sz="1600">
              <a:latin typeface="Calibri"/>
              <a:cs typeface="Calibri"/>
            </a:endParaRPr>
          </a:p>
        </p:txBody>
      </p:sp>
      <p:pic>
        <p:nvPicPr>
          <p:cNvPr id="2" name="Picture 2">
            <a:extLst>
              <a:ext uri="{FF2B5EF4-FFF2-40B4-BE49-F238E27FC236}">
                <a16:creationId xmlns:a16="http://schemas.microsoft.com/office/drawing/2014/main" id="{67205C18-0303-4CE5-B33F-C8B7B8B17E58}"/>
              </a:ext>
            </a:extLst>
          </p:cNvPr>
          <p:cNvPicPr>
            <a:picLocks noChangeAspect="1"/>
          </p:cNvPicPr>
          <p:nvPr/>
        </p:nvPicPr>
        <p:blipFill>
          <a:blip r:embed="rId3"/>
          <a:stretch>
            <a:fillRect/>
          </a:stretch>
        </p:blipFill>
        <p:spPr>
          <a:xfrm>
            <a:off x="468351" y="4285356"/>
            <a:ext cx="6962078" cy="2097287"/>
          </a:xfrm>
          <a:prstGeom prst="rect">
            <a:avLst/>
          </a:prstGeom>
        </p:spPr>
      </p:pic>
    </p:spTree>
    <p:extLst>
      <p:ext uri="{BB962C8B-B14F-4D97-AF65-F5344CB8AC3E}">
        <p14:creationId xmlns:p14="http://schemas.microsoft.com/office/powerpoint/2010/main" val="3663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101BC-2C2A-40A8-B160-966CB232ADA9}"/>
              </a:ext>
            </a:extLst>
          </p:cNvPr>
          <p:cNvSpPr txBox="1"/>
          <p:nvPr/>
        </p:nvSpPr>
        <p:spPr>
          <a:xfrm>
            <a:off x="3275046" y="289249"/>
            <a:ext cx="5169159" cy="707886"/>
          </a:xfrm>
          <a:prstGeom prst="rect">
            <a:avLst/>
          </a:prstGeom>
          <a:noFill/>
        </p:spPr>
        <p:txBody>
          <a:bodyPr wrap="square" lIns="91440" tIns="45720" rIns="91440" bIns="45720" rtlCol="0" anchor="t">
            <a:spAutoFit/>
          </a:bodyPr>
          <a:lstStyle/>
          <a:p>
            <a:pPr algn="ctr"/>
            <a:endParaRPr lang="ar-AE" sz="4000" dirty="0">
              <a:solidFill>
                <a:srgbClr val="320047"/>
              </a:solidFill>
              <a:latin typeface="+mj-lt"/>
            </a:endParaRPr>
          </a:p>
        </p:txBody>
      </p:sp>
      <p:sp>
        <p:nvSpPr>
          <p:cNvPr id="3" name="TextBox 2">
            <a:extLst>
              <a:ext uri="{FF2B5EF4-FFF2-40B4-BE49-F238E27FC236}">
                <a16:creationId xmlns:a16="http://schemas.microsoft.com/office/drawing/2014/main" id="{97FB2C55-9A7D-432B-95A5-35FC8AF34C3A}"/>
              </a:ext>
            </a:extLst>
          </p:cNvPr>
          <p:cNvSpPr txBox="1"/>
          <p:nvPr/>
        </p:nvSpPr>
        <p:spPr>
          <a:xfrm>
            <a:off x="411324" y="997135"/>
            <a:ext cx="11369352" cy="1077218"/>
          </a:xfrm>
          <a:prstGeom prst="rect">
            <a:avLst/>
          </a:prstGeom>
          <a:noFill/>
        </p:spPr>
        <p:txBody>
          <a:bodyPr wrap="square" lIns="91440" tIns="45720" rIns="91440" bIns="45720" rtlCol="0" anchor="t">
            <a:spAutoFit/>
          </a:bodyPr>
          <a:lstStyle/>
          <a:p>
            <a:pPr algn="ctr"/>
            <a:r>
              <a:rPr lang="en-US" sz="1600" dirty="0">
                <a:ea typeface="+mn-lt"/>
                <a:cs typeface="+mn-lt"/>
              </a:rPr>
              <a:t>Vector diagrams can be used to represent any vector quantity. In future studies, vector diagrams will be used to represent a variety </a:t>
            </a:r>
            <a:r>
              <a:rPr lang="en-US" sz="1600" i="0" dirty="0">
                <a:effectLst/>
                <a:ea typeface="+mn-lt"/>
                <a:cs typeface="+mn-lt"/>
              </a:rPr>
              <a:t>of </a:t>
            </a:r>
            <a:r>
              <a:rPr lang="en-US" sz="1600" dirty="0">
                <a:ea typeface="+mn-lt"/>
                <a:cs typeface="+mn-lt"/>
              </a:rPr>
              <a:t>physical quantities such as acceleration</a:t>
            </a:r>
            <a:r>
              <a:rPr lang="en-US" sz="1600" i="0" dirty="0">
                <a:effectLst/>
                <a:ea typeface="+mn-lt"/>
                <a:cs typeface="+mn-lt"/>
              </a:rPr>
              <a:t>, </a:t>
            </a:r>
            <a:r>
              <a:rPr lang="en-US" sz="1600" dirty="0">
                <a:ea typeface="+mn-lt"/>
                <a:cs typeface="+mn-lt"/>
              </a:rPr>
              <a:t>force</a:t>
            </a:r>
            <a:r>
              <a:rPr lang="en-US" sz="1600" i="0" dirty="0">
                <a:effectLst/>
                <a:ea typeface="+mn-lt"/>
                <a:cs typeface="+mn-lt"/>
              </a:rPr>
              <a:t>, </a:t>
            </a:r>
            <a:r>
              <a:rPr lang="en-US" sz="1600" dirty="0">
                <a:ea typeface="+mn-lt"/>
                <a:cs typeface="+mn-lt"/>
              </a:rPr>
              <a:t>and momentum. Be familiar with </a:t>
            </a:r>
            <a:r>
              <a:rPr lang="en-US" sz="1600" i="0" dirty="0">
                <a:effectLst/>
                <a:ea typeface="+mn-lt"/>
                <a:cs typeface="+mn-lt"/>
              </a:rPr>
              <a:t>the </a:t>
            </a:r>
            <a:r>
              <a:rPr lang="en-US" sz="1600" dirty="0">
                <a:ea typeface="+mn-lt"/>
                <a:cs typeface="+mn-lt"/>
              </a:rPr>
              <a:t>concept of using a vector arrow to represent </a:t>
            </a:r>
            <a:r>
              <a:rPr lang="en-US" sz="1600" i="0" dirty="0">
                <a:effectLst/>
                <a:ea typeface="+mn-lt"/>
                <a:cs typeface="+mn-lt"/>
              </a:rPr>
              <a:t>the </a:t>
            </a:r>
            <a:r>
              <a:rPr lang="en-US" sz="1600" dirty="0">
                <a:ea typeface="+mn-lt"/>
                <a:cs typeface="+mn-lt"/>
              </a:rPr>
              <a:t>direction </a:t>
            </a:r>
            <a:r>
              <a:rPr lang="en-US" sz="1600" i="0" dirty="0">
                <a:effectLst/>
                <a:ea typeface="+mn-lt"/>
                <a:cs typeface="+mn-lt"/>
              </a:rPr>
              <a:t>and </a:t>
            </a:r>
            <a:r>
              <a:rPr lang="en-US" sz="1600" dirty="0">
                <a:ea typeface="+mn-lt"/>
                <a:cs typeface="+mn-lt"/>
              </a:rPr>
              <a:t>relative size of a quantity. It will become a very important representation of an object's motion as we proceed further in our studies </a:t>
            </a:r>
            <a:r>
              <a:rPr lang="en-US" sz="1600" i="0" dirty="0">
                <a:effectLst/>
                <a:ea typeface="+mn-lt"/>
                <a:cs typeface="+mn-lt"/>
              </a:rPr>
              <a:t>of the </a:t>
            </a:r>
            <a:r>
              <a:rPr lang="en-US" sz="1600" dirty="0">
                <a:ea typeface="+mn-lt"/>
                <a:cs typeface="+mn-lt"/>
              </a:rPr>
              <a:t>physics of motion</a:t>
            </a:r>
            <a:r>
              <a:rPr lang="en-US" sz="1600" i="0" dirty="0">
                <a:effectLst/>
                <a:ea typeface="+mn-lt"/>
                <a:cs typeface="+mn-lt"/>
              </a:rPr>
              <a:t>.</a:t>
            </a:r>
            <a:endParaRPr lang="en-US" sz="1600" dirty="0">
              <a:ea typeface="+mn-lt"/>
              <a:cs typeface="+mn-lt"/>
            </a:endParaRPr>
          </a:p>
        </p:txBody>
      </p:sp>
      <p:sp>
        <p:nvSpPr>
          <p:cNvPr id="8" name="TextBox 7">
            <a:extLst>
              <a:ext uri="{FF2B5EF4-FFF2-40B4-BE49-F238E27FC236}">
                <a16:creationId xmlns:a16="http://schemas.microsoft.com/office/drawing/2014/main" id="{1277B31C-3FE6-4376-910A-ACC8AE73DEE0}"/>
              </a:ext>
            </a:extLst>
          </p:cNvPr>
          <p:cNvSpPr txBox="1"/>
          <p:nvPr/>
        </p:nvSpPr>
        <p:spPr>
          <a:xfrm>
            <a:off x="1513581" y="2112399"/>
            <a:ext cx="10112032" cy="830997"/>
          </a:xfrm>
          <a:prstGeom prst="rect">
            <a:avLst/>
          </a:prstGeom>
          <a:noFill/>
        </p:spPr>
        <p:txBody>
          <a:bodyPr wrap="square" lIns="91440" tIns="45720" rIns="91440" bIns="45720" rtlCol="0" anchor="t">
            <a:spAutoFit/>
          </a:bodyPr>
          <a:lstStyle/>
          <a:p>
            <a:pPr algn="r"/>
            <a:r>
              <a:rPr lang="ar" sz="1600" dirty="0">
                <a:latin typeface="Calibri"/>
                <a:cs typeface="Calibri"/>
              </a:rPr>
              <a:t>يمكن استخدام المخططات المتجهة لتمثيل أي كمية متجهة. في الدراسات المستقبلية ، سيتم استخدام المخططات المتجهة لتمثيل مجموعة متنوعة من الكميات الفيزيائية مثل التسارع والقوة والزخم. كن على دراية بمفهوم استخدام سهم متجه لتمثيل الاتجاه والحجم النسبي للكمية. سيصبح تمثيلًا مهمًا جدًا لحركة الجسم بينما نمضي قدمًا في دراساتنا لفيزياء الحركة.</a:t>
            </a:r>
            <a:r>
              <a:rPr lang="ar-AE" sz="1600" b="1" dirty="0">
                <a:latin typeface="Calibri"/>
                <a:cs typeface="Calibri"/>
              </a:rPr>
              <a:t>.</a:t>
            </a:r>
            <a:endParaRPr lang="en-US" sz="1600" b="1">
              <a:latin typeface="Calibri"/>
              <a:cs typeface="Calibri"/>
            </a:endParaRPr>
          </a:p>
        </p:txBody>
      </p:sp>
      <p:pic>
        <p:nvPicPr>
          <p:cNvPr id="4" name="Picture 4">
            <a:extLst>
              <a:ext uri="{FF2B5EF4-FFF2-40B4-BE49-F238E27FC236}">
                <a16:creationId xmlns:a16="http://schemas.microsoft.com/office/drawing/2014/main" id="{7B6829C7-4F73-4B0C-91D7-45BD034F07C0}"/>
              </a:ext>
            </a:extLst>
          </p:cNvPr>
          <p:cNvPicPr>
            <a:picLocks noChangeAspect="1"/>
          </p:cNvPicPr>
          <p:nvPr/>
        </p:nvPicPr>
        <p:blipFill>
          <a:blip r:embed="rId2"/>
          <a:stretch>
            <a:fillRect/>
          </a:stretch>
        </p:blipFill>
        <p:spPr>
          <a:xfrm>
            <a:off x="2734489" y="3868196"/>
            <a:ext cx="6574340" cy="1704975"/>
          </a:xfrm>
          <a:prstGeom prst="rect">
            <a:avLst/>
          </a:prstGeom>
        </p:spPr>
      </p:pic>
    </p:spTree>
    <p:extLst>
      <p:ext uri="{BB962C8B-B14F-4D97-AF65-F5344CB8AC3E}">
        <p14:creationId xmlns:p14="http://schemas.microsoft.com/office/powerpoint/2010/main" val="119179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C53C37-681D-4C16-B57C-B4F2EC126CE8}"/>
              </a:ext>
            </a:extLst>
          </p:cNvPr>
          <p:cNvSpPr txBox="1"/>
          <p:nvPr/>
        </p:nvSpPr>
        <p:spPr>
          <a:xfrm>
            <a:off x="2547257" y="317241"/>
            <a:ext cx="5635690" cy="707886"/>
          </a:xfrm>
          <a:prstGeom prst="rect">
            <a:avLst/>
          </a:prstGeom>
          <a:noFill/>
        </p:spPr>
        <p:txBody>
          <a:bodyPr wrap="square" lIns="91440" tIns="45720" rIns="91440" bIns="45720" rtlCol="0" anchor="t">
            <a:spAutoFit/>
          </a:bodyPr>
          <a:lstStyle/>
          <a:p>
            <a:pPr algn="ctr"/>
            <a:endParaRPr lang="en-AE" sz="4000" dirty="0">
              <a:solidFill>
                <a:srgbClr val="320047"/>
              </a:solidFill>
            </a:endParaRPr>
          </a:p>
        </p:txBody>
      </p:sp>
      <p:sp>
        <p:nvSpPr>
          <p:cNvPr id="3" name="TextBox 2">
            <a:extLst>
              <a:ext uri="{FF2B5EF4-FFF2-40B4-BE49-F238E27FC236}">
                <a16:creationId xmlns:a16="http://schemas.microsoft.com/office/drawing/2014/main" id="{D6D41D92-D84B-4CC6-83DB-FB1F7190AB01}"/>
              </a:ext>
            </a:extLst>
          </p:cNvPr>
          <p:cNvSpPr txBox="1"/>
          <p:nvPr/>
        </p:nvSpPr>
        <p:spPr>
          <a:xfrm>
            <a:off x="232735" y="426852"/>
            <a:ext cx="10258287" cy="1908215"/>
          </a:xfrm>
          <a:prstGeom prst="rect">
            <a:avLst/>
          </a:prstGeom>
          <a:noFill/>
        </p:spPr>
        <p:txBody>
          <a:bodyPr wrap="square" lIns="91440" tIns="45720" rIns="91440" bIns="45720" rtlCol="0" anchor="t">
            <a:spAutoFit/>
          </a:bodyPr>
          <a:lstStyle/>
          <a:p>
            <a:r>
              <a:rPr lang="en-US" dirty="0">
                <a:ea typeface="+mn-lt"/>
                <a:cs typeface="+mn-lt"/>
              </a:rPr>
              <a:t>The supervisor then asks Sultan to help him hang a 32 N picture on the wall. He applies a force of 27 N and Sultan a force of 12 N. What is the net force acting on the picture while they are lifting it?</a:t>
            </a:r>
          </a:p>
          <a:p>
            <a:r>
              <a:rPr lang="en-US" dirty="0" err="1">
                <a:ea typeface="+mn-lt"/>
                <a:cs typeface="+mn-lt"/>
              </a:rPr>
              <a:t>Fnet</a:t>
            </a:r>
            <a:r>
              <a:rPr lang="en-US" dirty="0">
                <a:ea typeface="+mn-lt"/>
                <a:cs typeface="+mn-lt"/>
              </a:rPr>
              <a:t>=</a:t>
            </a:r>
            <a:r>
              <a:rPr lang="en-US" dirty="0" err="1">
                <a:ea typeface="+mn-lt"/>
                <a:cs typeface="+mn-lt"/>
              </a:rPr>
              <a:t>FFSultanonpicture+FFsupervisoronpicture</a:t>
            </a:r>
            <a:r>
              <a:rPr lang="en-US" dirty="0">
                <a:ea typeface="+mn-lt"/>
                <a:cs typeface="+mn-lt"/>
              </a:rPr>
              <a:t>+(−</a:t>
            </a:r>
            <a:r>
              <a:rPr lang="en-US" dirty="0" err="1">
                <a:ea typeface="+mn-lt"/>
                <a:cs typeface="+mn-lt"/>
              </a:rPr>
              <a:t>FFg</a:t>
            </a:r>
            <a:r>
              <a:rPr lang="en-US" dirty="0">
                <a:ea typeface="+mn-lt"/>
                <a:cs typeface="+mn-lt"/>
              </a:rPr>
              <a:t>)</a:t>
            </a:r>
            <a:endParaRPr lang="en-US" dirty="0"/>
          </a:p>
          <a:p>
            <a:r>
              <a:rPr lang="en-US" dirty="0" err="1">
                <a:ea typeface="+mn-lt"/>
                <a:cs typeface="+mn-lt"/>
              </a:rPr>
              <a:t>Fnet</a:t>
            </a:r>
            <a:r>
              <a:rPr lang="en-US" dirty="0">
                <a:ea typeface="+mn-lt"/>
                <a:cs typeface="+mn-lt"/>
              </a:rPr>
              <a:t>=12N+27N+(−32N)</a:t>
            </a:r>
            <a:r>
              <a:rPr lang="en-US" dirty="0" err="1">
                <a:ea typeface="+mn-lt"/>
                <a:cs typeface="+mn-lt"/>
              </a:rPr>
              <a:t>FFnet</a:t>
            </a:r>
            <a:r>
              <a:rPr lang="en-US" dirty="0">
                <a:ea typeface="+mn-lt"/>
                <a:cs typeface="+mn-lt"/>
              </a:rPr>
              <a:t>=7Nupward</a:t>
            </a:r>
            <a:br>
              <a:rPr lang="en-US" dirty="0">
                <a:ea typeface="+mn-lt"/>
                <a:cs typeface="+mn-lt"/>
              </a:rPr>
            </a:br>
            <a:endParaRPr lang="en-US" dirty="0">
              <a:ea typeface="+mn-lt"/>
              <a:cs typeface="+mn-lt"/>
            </a:endParaRPr>
          </a:p>
          <a:p>
            <a:endParaRPr lang="en-US" sz="2800" b="1" dirty="0">
              <a:solidFill>
                <a:srgbClr val="FFC000"/>
              </a:solidFill>
              <a:latin typeface="Gill Sans Nova (Body)"/>
            </a:endParaRPr>
          </a:p>
        </p:txBody>
      </p:sp>
      <p:sp>
        <p:nvSpPr>
          <p:cNvPr id="7" name="TextBox 6">
            <a:extLst>
              <a:ext uri="{FF2B5EF4-FFF2-40B4-BE49-F238E27FC236}">
                <a16:creationId xmlns:a16="http://schemas.microsoft.com/office/drawing/2014/main" id="{433DDA05-3B78-4D51-B795-81DC539A9960}"/>
              </a:ext>
            </a:extLst>
          </p:cNvPr>
          <p:cNvSpPr txBox="1"/>
          <p:nvPr/>
        </p:nvSpPr>
        <p:spPr>
          <a:xfrm>
            <a:off x="1895822" y="1883835"/>
            <a:ext cx="9573245" cy="1692771"/>
          </a:xfrm>
          <a:prstGeom prst="rect">
            <a:avLst/>
          </a:prstGeom>
          <a:noFill/>
        </p:spPr>
        <p:txBody>
          <a:bodyPr wrap="square" lIns="91440" tIns="45720" rIns="91440" bIns="45720" rtlCol="0" anchor="t">
            <a:spAutoFit/>
          </a:bodyPr>
          <a:lstStyle/>
          <a:p>
            <a:pPr algn="r"/>
            <a:r>
              <a:rPr lang="ar" sz="1600" dirty="0">
                <a:latin typeface="Calibri"/>
                <a:cs typeface="Calibri"/>
              </a:rPr>
              <a:t>ثم طلب المشرف من سلطان مساعدته في تعليق صورة 32 شمالاً على الحائط. يطبق قوة مقدارها 27 نيوتن وسلطان بقوة 12 نيوتن ما هي القوة الكلية المؤثرة على الصورة أثناء رفعها؟
</a:t>
            </a:r>
            <a:r>
              <a:rPr lang="ar" sz="1600" dirty="0" err="1">
                <a:latin typeface="Calibri"/>
                <a:cs typeface="Calibri"/>
              </a:rPr>
              <a:t>Fnet</a:t>
            </a:r>
            <a:r>
              <a:rPr lang="ar" sz="1600" dirty="0">
                <a:latin typeface="Calibri"/>
                <a:cs typeface="Calibri"/>
              </a:rPr>
              <a:t> = </a:t>
            </a:r>
            <a:r>
              <a:rPr lang="ar" sz="1600" dirty="0" err="1">
                <a:latin typeface="Calibri"/>
                <a:cs typeface="Calibri"/>
              </a:rPr>
              <a:t>FFSultanonpicture</a:t>
            </a:r>
            <a:r>
              <a:rPr lang="ar" sz="1600" dirty="0">
                <a:latin typeface="Calibri"/>
                <a:cs typeface="Calibri"/>
              </a:rPr>
              <a:t> + </a:t>
            </a:r>
            <a:r>
              <a:rPr lang="ar" sz="1600" dirty="0" err="1">
                <a:latin typeface="Calibri"/>
                <a:cs typeface="Calibri"/>
              </a:rPr>
              <a:t>FFsupervisoronpicture</a:t>
            </a:r>
            <a:r>
              <a:rPr lang="ar" sz="1600" dirty="0">
                <a:latin typeface="Calibri"/>
                <a:cs typeface="Calibri"/>
              </a:rPr>
              <a:t> + (- </a:t>
            </a:r>
            <a:r>
              <a:rPr lang="ar" sz="1600" dirty="0" err="1">
                <a:latin typeface="Calibri"/>
                <a:cs typeface="Calibri"/>
              </a:rPr>
              <a:t>FFg</a:t>
            </a:r>
            <a:r>
              <a:rPr lang="ar" sz="1600" dirty="0">
                <a:latin typeface="Calibri"/>
                <a:cs typeface="Calibri"/>
              </a:rPr>
              <a:t>)
</a:t>
            </a:r>
            <a:r>
              <a:rPr lang="ar" sz="1600" dirty="0" err="1">
                <a:latin typeface="Calibri"/>
                <a:cs typeface="Calibri"/>
              </a:rPr>
              <a:t>Fnet</a:t>
            </a:r>
            <a:r>
              <a:rPr lang="ar" sz="2400" dirty="0">
                <a:latin typeface="Calibri"/>
                <a:cs typeface="Calibri"/>
              </a:rPr>
              <a:t> = 12N + 27N + (- 32N) </a:t>
            </a:r>
            <a:r>
              <a:rPr lang="ar" sz="2400" dirty="0" err="1">
                <a:latin typeface="Calibri"/>
                <a:cs typeface="Calibri"/>
              </a:rPr>
              <a:t>FFnet</a:t>
            </a:r>
            <a:r>
              <a:rPr lang="ar" sz="2400" dirty="0">
                <a:latin typeface="Calibri"/>
                <a:cs typeface="Calibri"/>
              </a:rPr>
              <a:t> = 7 إلى الأعلى</a:t>
            </a:r>
            <a:endParaRPr lang="en-US">
              <a:latin typeface="Calibri"/>
              <a:cs typeface="Calibri"/>
            </a:endParaRPr>
          </a:p>
        </p:txBody>
      </p:sp>
      <p:pic>
        <p:nvPicPr>
          <p:cNvPr id="4" name="Picture 4">
            <a:extLst>
              <a:ext uri="{FF2B5EF4-FFF2-40B4-BE49-F238E27FC236}">
                <a16:creationId xmlns:a16="http://schemas.microsoft.com/office/drawing/2014/main" id="{6DD2F69B-A755-4DA9-A909-BBB005CCCC06}"/>
              </a:ext>
            </a:extLst>
          </p:cNvPr>
          <p:cNvPicPr>
            <a:picLocks noChangeAspect="1"/>
          </p:cNvPicPr>
          <p:nvPr/>
        </p:nvPicPr>
        <p:blipFill>
          <a:blip r:embed="rId2"/>
          <a:stretch>
            <a:fillRect/>
          </a:stretch>
        </p:blipFill>
        <p:spPr>
          <a:xfrm>
            <a:off x="812181" y="4341542"/>
            <a:ext cx="3468029" cy="1650380"/>
          </a:xfrm>
          <a:prstGeom prst="rect">
            <a:avLst/>
          </a:prstGeom>
        </p:spPr>
      </p:pic>
    </p:spTree>
    <p:extLst>
      <p:ext uri="{BB962C8B-B14F-4D97-AF65-F5344CB8AC3E}">
        <p14:creationId xmlns:p14="http://schemas.microsoft.com/office/powerpoint/2010/main" val="266799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17513-4327-43F8-981F-4F65546B4C60}"/>
              </a:ext>
            </a:extLst>
          </p:cNvPr>
          <p:cNvSpPr txBox="1"/>
          <p:nvPr/>
        </p:nvSpPr>
        <p:spPr>
          <a:xfrm>
            <a:off x="4105469" y="0"/>
            <a:ext cx="2817845" cy="923330"/>
          </a:xfrm>
          <a:prstGeom prst="rect">
            <a:avLst/>
          </a:prstGeom>
          <a:noFill/>
        </p:spPr>
        <p:txBody>
          <a:bodyPr wrap="square" lIns="91440" tIns="45720" rIns="91440" bIns="45720" rtlCol="0" anchor="t">
            <a:spAutoFit/>
          </a:bodyPr>
          <a:lstStyle/>
          <a:p>
            <a:pPr algn="l"/>
            <a:br>
              <a:rPr lang="en-US" dirty="0"/>
            </a:br>
            <a:endParaRPr lang="en-US" b="0" i="0" dirty="0">
              <a:solidFill>
                <a:srgbClr val="212529"/>
              </a:solidFill>
              <a:effectLst/>
              <a:latin typeface="-apple-system"/>
            </a:endParaRPr>
          </a:p>
          <a:p>
            <a:endParaRPr lang="en-AE" dirty="0"/>
          </a:p>
        </p:txBody>
      </p:sp>
      <p:sp>
        <p:nvSpPr>
          <p:cNvPr id="3" name="TextBox 2">
            <a:extLst>
              <a:ext uri="{FF2B5EF4-FFF2-40B4-BE49-F238E27FC236}">
                <a16:creationId xmlns:a16="http://schemas.microsoft.com/office/drawing/2014/main" id="{0DAF80F7-4B82-4388-8170-5121C70953EC}"/>
              </a:ext>
            </a:extLst>
          </p:cNvPr>
          <p:cNvSpPr txBox="1"/>
          <p:nvPr/>
        </p:nvSpPr>
        <p:spPr>
          <a:xfrm>
            <a:off x="512425" y="1203773"/>
            <a:ext cx="10907486" cy="1846659"/>
          </a:xfrm>
          <a:prstGeom prst="rect">
            <a:avLst/>
          </a:prstGeom>
          <a:noFill/>
        </p:spPr>
        <p:txBody>
          <a:bodyPr wrap="square" lIns="91440" tIns="45720" rIns="91440" bIns="45720" rtlCol="0" anchor="t">
            <a:spAutoFit/>
          </a:bodyPr>
          <a:lstStyle/>
          <a:p>
            <a:r>
              <a:rPr lang="en-US" sz="1600" dirty="0">
                <a:ea typeface="+mn-lt"/>
                <a:cs typeface="+mn-lt"/>
              </a:rPr>
              <a:t>Sultan helps </a:t>
            </a:r>
            <a:r>
              <a:rPr lang="en-US" sz="1600" i="0" dirty="0">
                <a:effectLst/>
                <a:ea typeface="+mn-lt"/>
                <a:cs typeface="+mn-lt"/>
              </a:rPr>
              <a:t>the </a:t>
            </a:r>
            <a:r>
              <a:rPr lang="en-US" sz="1600" dirty="0">
                <a:ea typeface="+mn-lt"/>
                <a:cs typeface="+mn-lt"/>
              </a:rPr>
              <a:t>supervisor push a big table.</a:t>
            </a:r>
            <a:endParaRPr lang="en-US" sz="1600" dirty="0"/>
          </a:p>
          <a:p>
            <a:r>
              <a:rPr lang="en-US" sz="1600" dirty="0">
                <a:ea typeface="+mn-lt"/>
                <a:cs typeface="+mn-lt"/>
              </a:rPr>
              <a:t>The supervisor pushes with a force </a:t>
            </a:r>
            <a:r>
              <a:rPr lang="en-US" sz="1600" i="0" dirty="0">
                <a:effectLst/>
                <a:ea typeface="+mn-lt"/>
                <a:cs typeface="+mn-lt"/>
              </a:rPr>
              <a:t>of </a:t>
            </a:r>
            <a:r>
              <a:rPr lang="en-US" sz="1600" dirty="0">
                <a:ea typeface="+mn-lt"/>
                <a:cs typeface="+mn-lt"/>
              </a:rPr>
              <a:t>220 N to </a:t>
            </a:r>
            <a:r>
              <a:rPr lang="en-US" sz="1600" i="0" dirty="0">
                <a:effectLst/>
                <a:ea typeface="+mn-lt"/>
                <a:cs typeface="+mn-lt"/>
              </a:rPr>
              <a:t>the </a:t>
            </a:r>
            <a:r>
              <a:rPr lang="en-US" sz="1600" dirty="0">
                <a:ea typeface="+mn-lt"/>
                <a:cs typeface="+mn-lt"/>
              </a:rPr>
              <a:t>right </a:t>
            </a:r>
            <a:r>
              <a:rPr lang="en-US" sz="1600" i="0" dirty="0">
                <a:effectLst/>
                <a:ea typeface="+mn-lt"/>
                <a:cs typeface="+mn-lt"/>
              </a:rPr>
              <a:t>and</a:t>
            </a:r>
            <a:r>
              <a:rPr lang="en-US" sz="1600" dirty="0">
                <a:ea typeface="+mn-lt"/>
                <a:cs typeface="+mn-lt"/>
              </a:rPr>
              <a:t> Sultan pushes in </a:t>
            </a:r>
            <a:r>
              <a:rPr lang="en-US" sz="1600" i="0" dirty="0">
                <a:effectLst/>
                <a:ea typeface="+mn-lt"/>
                <a:cs typeface="+mn-lt"/>
              </a:rPr>
              <a:t>the </a:t>
            </a:r>
            <a:r>
              <a:rPr lang="en-US" sz="1600" dirty="0">
                <a:ea typeface="+mn-lt"/>
                <a:cs typeface="+mn-lt"/>
              </a:rPr>
              <a:t>same direction with a force of 90 N on </a:t>
            </a:r>
            <a:r>
              <a:rPr lang="en-US" sz="1600" i="0" dirty="0">
                <a:effectLst/>
                <a:ea typeface="+mn-lt"/>
                <a:cs typeface="+mn-lt"/>
              </a:rPr>
              <a:t>the </a:t>
            </a:r>
            <a:r>
              <a:rPr lang="en-US" sz="1600" dirty="0">
                <a:ea typeface="+mn-lt"/>
                <a:cs typeface="+mn-lt"/>
              </a:rPr>
              <a:t>table</a:t>
            </a:r>
            <a:r>
              <a:rPr lang="en-US" sz="1600" i="0" dirty="0">
                <a:effectLst/>
                <a:ea typeface="+mn-lt"/>
                <a:cs typeface="+mn-lt"/>
              </a:rPr>
              <a:t>.</a:t>
            </a:r>
            <a:r>
              <a:rPr lang="en-US" sz="1600" dirty="0">
                <a:ea typeface="+mn-lt"/>
                <a:cs typeface="+mn-lt"/>
              </a:rPr>
              <a:t> The friction </a:t>
            </a:r>
            <a:r>
              <a:rPr lang="en-US" sz="1600" i="0" dirty="0">
                <a:effectLst/>
                <a:ea typeface="+mn-lt"/>
                <a:cs typeface="+mn-lt"/>
              </a:rPr>
              <a:t>between the </a:t>
            </a:r>
            <a:r>
              <a:rPr lang="en-US" sz="1600" dirty="0">
                <a:ea typeface="+mn-lt"/>
                <a:cs typeface="+mn-lt"/>
              </a:rPr>
              <a:t>table and </a:t>
            </a:r>
            <a:r>
              <a:rPr lang="en-US" sz="1600" i="0" dirty="0">
                <a:effectLst/>
                <a:ea typeface="+mn-lt"/>
                <a:cs typeface="+mn-lt"/>
              </a:rPr>
              <a:t>the </a:t>
            </a:r>
            <a:r>
              <a:rPr lang="en-US" sz="1600" dirty="0">
                <a:ea typeface="+mn-lt"/>
                <a:cs typeface="+mn-lt"/>
              </a:rPr>
              <a:t>floor resists these forces </a:t>
            </a:r>
            <a:r>
              <a:rPr lang="en-US" sz="1600" i="0" dirty="0">
                <a:effectLst/>
                <a:ea typeface="+mn-lt"/>
                <a:cs typeface="+mn-lt"/>
              </a:rPr>
              <a:t>by </a:t>
            </a:r>
            <a:r>
              <a:rPr lang="en-US" sz="1600" dirty="0">
                <a:ea typeface="+mn-lt"/>
                <a:cs typeface="+mn-lt"/>
              </a:rPr>
              <a:t>exerting a force of 80 N in </a:t>
            </a:r>
            <a:r>
              <a:rPr lang="en-US" sz="1600" i="0" dirty="0">
                <a:effectLst/>
                <a:ea typeface="+mn-lt"/>
                <a:cs typeface="+mn-lt"/>
              </a:rPr>
              <a:t>the </a:t>
            </a:r>
            <a:r>
              <a:rPr lang="en-US" sz="1600" dirty="0">
                <a:ea typeface="+mn-lt"/>
                <a:cs typeface="+mn-lt"/>
              </a:rPr>
              <a:t>opposite direction (left). What is the net force acting on the table?</a:t>
            </a:r>
            <a:endParaRPr lang="en-US" sz="1600" dirty="0"/>
          </a:p>
          <a:p>
            <a:pPr algn="l"/>
            <a:r>
              <a:rPr lang="en-US" sz="1600" dirty="0" err="1">
                <a:ea typeface="+mn-lt"/>
                <a:cs typeface="+mn-lt"/>
              </a:rPr>
              <a:t>FFnet</a:t>
            </a:r>
            <a:r>
              <a:rPr lang="en-US" sz="1600" dirty="0">
                <a:ea typeface="+mn-lt"/>
                <a:cs typeface="+mn-lt"/>
              </a:rPr>
              <a:t>=</a:t>
            </a:r>
            <a:r>
              <a:rPr lang="en-US" sz="1600" dirty="0" err="1">
                <a:ea typeface="+mn-lt"/>
                <a:cs typeface="+mn-lt"/>
              </a:rPr>
              <a:t>FFSultanontable+FFsupervisorontable</a:t>
            </a:r>
            <a:r>
              <a:rPr lang="en-US" sz="1600" dirty="0">
                <a:ea typeface="+mn-lt"/>
                <a:cs typeface="+mn-lt"/>
              </a:rPr>
              <a:t>+(−</a:t>
            </a:r>
            <a:r>
              <a:rPr lang="en-US" sz="1600" dirty="0" err="1">
                <a:ea typeface="+mn-lt"/>
                <a:cs typeface="+mn-lt"/>
              </a:rPr>
              <a:t>FFfriction</a:t>
            </a:r>
            <a:r>
              <a:rPr lang="en-US" sz="1600" dirty="0">
                <a:ea typeface="+mn-lt"/>
                <a:cs typeface="+mn-lt"/>
              </a:rPr>
              <a:t>)</a:t>
            </a:r>
            <a:r>
              <a:rPr lang="en-US" sz="1600" dirty="0" err="1">
                <a:ea typeface="+mn-lt"/>
                <a:cs typeface="+mn-lt"/>
              </a:rPr>
              <a:t>FFnet</a:t>
            </a:r>
            <a:r>
              <a:rPr lang="en-US" sz="1600" dirty="0">
                <a:ea typeface="+mn-lt"/>
                <a:cs typeface="+mn-lt"/>
              </a:rPr>
              <a:t>=90N+220N+(−80N)</a:t>
            </a:r>
            <a:r>
              <a:rPr lang="en-US" sz="1600" dirty="0" err="1">
                <a:ea typeface="+mn-lt"/>
                <a:cs typeface="+mn-lt"/>
              </a:rPr>
              <a:t>FFnet</a:t>
            </a:r>
            <a:r>
              <a:rPr lang="en-US" sz="1600" dirty="0">
                <a:ea typeface="+mn-lt"/>
                <a:cs typeface="+mn-lt"/>
              </a:rPr>
              <a:t>=230Ntotheright</a:t>
            </a:r>
            <a:endParaRPr lang="en-US" sz="1600" dirty="0"/>
          </a:p>
          <a:p>
            <a:br>
              <a:rPr lang="en-US" dirty="0"/>
            </a:br>
            <a:endParaRPr lang="en-US" sz="1600"/>
          </a:p>
        </p:txBody>
      </p:sp>
      <p:sp>
        <p:nvSpPr>
          <p:cNvPr id="4" name="TextBox 3">
            <a:extLst>
              <a:ext uri="{FF2B5EF4-FFF2-40B4-BE49-F238E27FC236}">
                <a16:creationId xmlns:a16="http://schemas.microsoft.com/office/drawing/2014/main" id="{C2107E67-3B57-49B8-9B14-C27EC264FA2A}"/>
              </a:ext>
            </a:extLst>
          </p:cNvPr>
          <p:cNvSpPr txBox="1"/>
          <p:nvPr/>
        </p:nvSpPr>
        <p:spPr>
          <a:xfrm>
            <a:off x="1392006" y="2527230"/>
            <a:ext cx="10216224" cy="2062103"/>
          </a:xfrm>
          <a:prstGeom prst="rect">
            <a:avLst/>
          </a:prstGeom>
          <a:noFill/>
        </p:spPr>
        <p:txBody>
          <a:bodyPr wrap="square" lIns="91440" tIns="45720" rIns="91440" bIns="45720" rtlCol="0" anchor="t">
            <a:spAutoFit/>
          </a:bodyPr>
          <a:lstStyle/>
          <a:p>
            <a:pPr algn="r"/>
            <a:r>
              <a:rPr lang="ar" sz="1600" dirty="0">
                <a:latin typeface="Calibri"/>
                <a:cs typeface="Calibri"/>
              </a:rPr>
              <a:t>يساعد سلطان المشرف في دفع طاولة كبيرة.
يدفع المشرف بقوة 220 نيوتن إلى اليمين ويدفع سلطان في نفس الاتجاه بقوة 90 نيوتن على الطاولة. يقاوم الاحتكاك بين الطاولة والأرض هذه القوى بتأثير قوة مقدارها 80 نيوتن في الاتجاه المعاكس (على اليسار). ما هو صافي القوة المؤثرة على الطاولة؟
</a:t>
            </a:r>
            <a:r>
              <a:rPr lang="ar" sz="1600" dirty="0" err="1">
                <a:latin typeface="Calibri"/>
                <a:cs typeface="Calibri"/>
              </a:rPr>
              <a:t>FFnet</a:t>
            </a:r>
            <a:r>
              <a:rPr lang="ar" sz="1600" dirty="0">
                <a:latin typeface="Calibri"/>
                <a:cs typeface="Calibri"/>
              </a:rPr>
              <a:t> = </a:t>
            </a:r>
            <a:r>
              <a:rPr lang="ar" sz="1600" dirty="0" err="1">
                <a:latin typeface="Calibri"/>
                <a:cs typeface="Calibri"/>
              </a:rPr>
              <a:t>FFSultanontable</a:t>
            </a:r>
            <a:r>
              <a:rPr lang="ar" sz="1600" dirty="0">
                <a:latin typeface="Calibri"/>
                <a:cs typeface="Calibri"/>
              </a:rPr>
              <a:t> + </a:t>
            </a:r>
            <a:r>
              <a:rPr lang="ar" sz="1600" dirty="0" err="1">
                <a:latin typeface="Calibri"/>
                <a:cs typeface="Calibri"/>
              </a:rPr>
              <a:t>FFsupervisorontable</a:t>
            </a:r>
            <a:r>
              <a:rPr lang="ar" sz="1600" dirty="0">
                <a:latin typeface="Calibri"/>
                <a:cs typeface="Calibri"/>
              </a:rPr>
              <a:t> + (- </a:t>
            </a:r>
            <a:r>
              <a:rPr lang="ar" sz="1600" dirty="0" err="1">
                <a:latin typeface="Calibri"/>
                <a:cs typeface="Calibri"/>
              </a:rPr>
              <a:t>FFfriction</a:t>
            </a:r>
            <a:r>
              <a:rPr lang="ar" sz="1600" dirty="0">
                <a:latin typeface="Calibri"/>
                <a:cs typeface="Calibri"/>
              </a:rPr>
              <a:t>) </a:t>
            </a:r>
            <a:r>
              <a:rPr lang="ar" sz="1600" dirty="0" err="1">
                <a:latin typeface="Calibri"/>
                <a:cs typeface="Calibri"/>
              </a:rPr>
              <a:t>FFnet</a:t>
            </a:r>
            <a:r>
              <a:rPr lang="ar" sz="1600" dirty="0">
                <a:latin typeface="Calibri"/>
                <a:cs typeface="Calibri"/>
              </a:rPr>
              <a:t> = 90N + 220N + (- 80N) </a:t>
            </a:r>
            <a:r>
              <a:rPr lang="ar" sz="1600" dirty="0" err="1">
                <a:latin typeface="Calibri"/>
                <a:cs typeface="Calibri"/>
              </a:rPr>
              <a:t>FFnet</a:t>
            </a:r>
            <a:r>
              <a:rPr lang="ar" sz="1600" dirty="0">
                <a:latin typeface="Calibri"/>
                <a:cs typeface="Calibri"/>
              </a:rPr>
              <a:t> = 230Ntotheright
</a:t>
            </a:r>
            <a:br>
              <a:rPr lang="ar" sz="1600" dirty="0">
                <a:latin typeface="Calibri"/>
                <a:cs typeface="Calibri"/>
              </a:rPr>
            </a:br>
            <a:endParaRPr lang="ar" sz="1600">
              <a:latin typeface="Calibri"/>
              <a:cs typeface="Calibri"/>
            </a:endParaRPr>
          </a:p>
        </p:txBody>
      </p:sp>
      <p:pic>
        <p:nvPicPr>
          <p:cNvPr id="5" name="Picture 5">
            <a:extLst>
              <a:ext uri="{FF2B5EF4-FFF2-40B4-BE49-F238E27FC236}">
                <a16:creationId xmlns:a16="http://schemas.microsoft.com/office/drawing/2014/main" id="{CD51E086-8C21-4ADC-A4CE-33AD6FD31DDC}"/>
              </a:ext>
            </a:extLst>
          </p:cNvPr>
          <p:cNvPicPr>
            <a:picLocks noChangeAspect="1"/>
          </p:cNvPicPr>
          <p:nvPr/>
        </p:nvPicPr>
        <p:blipFill>
          <a:blip r:embed="rId2"/>
          <a:stretch>
            <a:fillRect/>
          </a:stretch>
        </p:blipFill>
        <p:spPr>
          <a:xfrm>
            <a:off x="589156" y="4509703"/>
            <a:ext cx="3914078" cy="1630010"/>
          </a:xfrm>
          <a:prstGeom prst="rect">
            <a:avLst/>
          </a:prstGeom>
        </p:spPr>
      </p:pic>
    </p:spTree>
    <p:extLst>
      <p:ext uri="{BB962C8B-B14F-4D97-AF65-F5344CB8AC3E}">
        <p14:creationId xmlns:p14="http://schemas.microsoft.com/office/powerpoint/2010/main" val="256573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1F725-40FC-477A-A879-887470D325E2}"/>
              </a:ext>
            </a:extLst>
          </p:cNvPr>
          <p:cNvSpPr txBox="1"/>
          <p:nvPr/>
        </p:nvSpPr>
        <p:spPr>
          <a:xfrm>
            <a:off x="4534678" y="251927"/>
            <a:ext cx="3060440" cy="646331"/>
          </a:xfrm>
          <a:prstGeom prst="rect">
            <a:avLst/>
          </a:prstGeom>
          <a:noFill/>
        </p:spPr>
        <p:txBody>
          <a:bodyPr wrap="square" rtlCol="0">
            <a:spAutoFit/>
          </a:bodyPr>
          <a:lstStyle/>
          <a:p>
            <a:pPr algn="ctr"/>
            <a:r>
              <a:rPr lang="en-US" sz="3600" dirty="0"/>
              <a:t>Range </a:t>
            </a:r>
            <a:r>
              <a:rPr lang="ar-AE" sz="3600" dirty="0"/>
              <a:t>مدى</a:t>
            </a:r>
            <a:endParaRPr lang="en-AE" sz="3600" dirty="0"/>
          </a:p>
        </p:txBody>
      </p:sp>
      <p:sp>
        <p:nvSpPr>
          <p:cNvPr id="3" name="TextBox 2">
            <a:extLst>
              <a:ext uri="{FF2B5EF4-FFF2-40B4-BE49-F238E27FC236}">
                <a16:creationId xmlns:a16="http://schemas.microsoft.com/office/drawing/2014/main" id="{27D9DB23-A93B-4709-962B-FC9CD1F1885F}"/>
              </a:ext>
            </a:extLst>
          </p:cNvPr>
          <p:cNvSpPr txBox="1"/>
          <p:nvPr/>
        </p:nvSpPr>
        <p:spPr>
          <a:xfrm>
            <a:off x="65049" y="1129004"/>
            <a:ext cx="11662318" cy="2462213"/>
          </a:xfrm>
          <a:prstGeom prst="rect">
            <a:avLst/>
          </a:prstGeom>
          <a:noFill/>
        </p:spPr>
        <p:txBody>
          <a:bodyPr wrap="square" lIns="91440" tIns="45720" rIns="91440" bIns="45720" rtlCol="0" anchor="t">
            <a:spAutoFit/>
          </a:bodyPr>
          <a:lstStyle/>
          <a:p>
            <a:r>
              <a:rPr lang="ar-AE" sz="1400" dirty="0" err="1">
                <a:ea typeface="+mn-lt"/>
                <a:cs typeface="+mn-lt"/>
              </a:rPr>
              <a:t>You</a:t>
            </a:r>
            <a:r>
              <a:rPr lang="ar-AE" sz="1400" dirty="0">
                <a:ea typeface="+mn-lt"/>
                <a:cs typeface="+mn-lt"/>
              </a:rPr>
              <a:t> </a:t>
            </a:r>
            <a:r>
              <a:rPr lang="ar-AE" sz="1400" dirty="0" err="1">
                <a:ea typeface="+mn-lt"/>
                <a:cs typeface="+mn-lt"/>
              </a:rPr>
              <a:t>just</a:t>
            </a:r>
            <a:r>
              <a:rPr lang="ar-AE" sz="1400" dirty="0">
                <a:ea typeface="+mn-lt"/>
                <a:cs typeface="+mn-lt"/>
              </a:rPr>
              <a:t> </a:t>
            </a:r>
            <a:r>
              <a:rPr lang="ar-AE" sz="1400" dirty="0" err="1">
                <a:ea typeface="+mn-lt"/>
                <a:cs typeface="+mn-lt"/>
              </a:rPr>
              <a:t>looked</a:t>
            </a:r>
            <a:r>
              <a:rPr lang="ar-AE" sz="1400" dirty="0">
                <a:ea typeface="+mn-lt"/>
                <a:cs typeface="+mn-lt"/>
              </a:rPr>
              <a:t> </a:t>
            </a:r>
            <a:r>
              <a:rPr lang="ar-AE" sz="1400" dirty="0" err="1">
                <a:ea typeface="+mn-lt"/>
                <a:cs typeface="+mn-lt"/>
              </a:rPr>
              <a:t>at</a:t>
            </a:r>
            <a:r>
              <a:rPr lang="ar-AE" sz="1400" dirty="0">
                <a:ea typeface="+mn-lt"/>
                <a:cs typeface="+mn-lt"/>
              </a:rPr>
              <a:t> </a:t>
            </a:r>
            <a:r>
              <a:rPr lang="ar-AE" sz="1400" dirty="0" err="1">
                <a:ea typeface="+mn-lt"/>
                <a:cs typeface="+mn-lt"/>
              </a:rPr>
              <a:t>examples</a:t>
            </a:r>
            <a:r>
              <a:rPr lang="ar-AE" sz="1400" dirty="0">
                <a:ea typeface="+mn-lt"/>
                <a:cs typeface="+mn-lt"/>
              </a:rPr>
              <a:t> </a:t>
            </a:r>
            <a:r>
              <a:rPr lang="ar-AE" sz="1400" dirty="0" err="1">
                <a:ea typeface="+mn-lt"/>
                <a:cs typeface="+mn-lt"/>
              </a:rPr>
              <a:t>of</a:t>
            </a:r>
            <a:r>
              <a:rPr lang="ar-AE" sz="1400" dirty="0">
                <a:ea typeface="+mn-lt"/>
                <a:cs typeface="+mn-lt"/>
              </a:rPr>
              <a:t> </a:t>
            </a:r>
            <a:r>
              <a:rPr lang="ar-AE" sz="1400" dirty="0" err="1">
                <a:ea typeface="+mn-lt"/>
                <a:cs typeface="+mn-lt"/>
              </a:rPr>
              <a:t>net</a:t>
            </a:r>
            <a:r>
              <a:rPr lang="ar-AE" sz="1400" dirty="0">
                <a:ea typeface="+mn-lt"/>
                <a:cs typeface="+mn-lt"/>
              </a:rPr>
              <a:t> </a:t>
            </a:r>
            <a:r>
              <a:rPr lang="ar-AE" sz="1400" dirty="0" err="1">
                <a:ea typeface="+mn-lt"/>
                <a:cs typeface="+mn-lt"/>
              </a:rPr>
              <a:t>forces</a:t>
            </a:r>
            <a:r>
              <a:rPr lang="ar-AE" sz="1400" dirty="0">
                <a:ea typeface="+mn-lt"/>
                <a:cs typeface="+mn-lt"/>
              </a:rPr>
              <a:t>. A </a:t>
            </a:r>
            <a:r>
              <a:rPr lang="ar-AE" sz="1400" dirty="0" err="1">
                <a:ea typeface="+mn-lt"/>
                <a:cs typeface="+mn-lt"/>
              </a:rPr>
              <a:t>net</a:t>
            </a:r>
            <a:r>
              <a:rPr lang="ar-AE" sz="1400" dirty="0">
                <a:ea typeface="+mn-lt"/>
                <a:cs typeface="+mn-lt"/>
              </a:rPr>
              <a:t> </a:t>
            </a:r>
            <a:r>
              <a:rPr lang="ar-AE" sz="1400" dirty="0" err="1">
                <a:ea typeface="+mn-lt"/>
                <a:cs typeface="+mn-lt"/>
              </a:rPr>
              <a:t>force</a:t>
            </a:r>
            <a:r>
              <a:rPr lang="ar-AE" sz="1400" dirty="0">
                <a:ea typeface="+mn-lt"/>
                <a:cs typeface="+mn-lt"/>
              </a:rPr>
              <a:t> </a:t>
            </a:r>
            <a:r>
              <a:rPr lang="ar-AE" sz="1400" dirty="0" err="1">
                <a:ea typeface="+mn-lt"/>
                <a:cs typeface="+mn-lt"/>
              </a:rPr>
              <a:t>is</a:t>
            </a:r>
            <a:r>
              <a:rPr lang="ar-AE" sz="1400" dirty="0">
                <a:ea typeface="+mn-lt"/>
                <a:cs typeface="+mn-lt"/>
              </a:rPr>
              <a:t> </a:t>
            </a:r>
            <a:r>
              <a:rPr lang="ar-AE" sz="1400" dirty="0" err="1">
                <a:ea typeface="+mn-lt"/>
                <a:cs typeface="+mn-lt"/>
              </a:rPr>
              <a:t>an</a:t>
            </a:r>
            <a:r>
              <a:rPr lang="ar-AE" sz="1400" dirty="0">
                <a:ea typeface="+mn-lt"/>
                <a:cs typeface="+mn-lt"/>
              </a:rPr>
              <a:t> </a:t>
            </a:r>
            <a:r>
              <a:rPr lang="ar-AE" sz="1400" dirty="0" err="1">
                <a:ea typeface="+mn-lt"/>
                <a:cs typeface="+mn-lt"/>
              </a:rPr>
              <a:t>example</a:t>
            </a:r>
            <a:r>
              <a:rPr lang="ar-AE" sz="1400" dirty="0">
                <a:ea typeface="+mn-lt"/>
                <a:cs typeface="+mn-lt"/>
              </a:rPr>
              <a:t> </a:t>
            </a:r>
            <a:r>
              <a:rPr lang="ar-AE" sz="1400" dirty="0" err="1">
                <a:ea typeface="+mn-lt"/>
                <a:cs typeface="+mn-lt"/>
              </a:rPr>
              <a:t>of</a:t>
            </a:r>
            <a:r>
              <a:rPr lang="ar-AE" sz="1400" dirty="0">
                <a:ea typeface="+mn-lt"/>
                <a:cs typeface="+mn-lt"/>
              </a:rPr>
              <a:t> a </a:t>
            </a:r>
            <a:r>
              <a:rPr lang="ar-AE" sz="1400" b="1" dirty="0" err="1">
                <a:ea typeface="+mn-lt"/>
                <a:cs typeface="+mn-lt"/>
              </a:rPr>
              <a:t>resultant</a:t>
            </a:r>
            <a:r>
              <a:rPr lang="ar-AE" sz="1400" b="1" dirty="0">
                <a:ea typeface="+mn-lt"/>
                <a:cs typeface="+mn-lt"/>
              </a:rPr>
              <a:t> </a:t>
            </a:r>
            <a:r>
              <a:rPr lang="ar-AE" sz="1400" dirty="0" err="1">
                <a:ea typeface="+mn-lt"/>
                <a:cs typeface="+mn-lt"/>
              </a:rPr>
              <a:t>vector</a:t>
            </a:r>
            <a:r>
              <a:rPr lang="ar-AE" sz="1400" dirty="0">
                <a:ea typeface="+mn-lt"/>
                <a:cs typeface="+mn-lt"/>
              </a:rPr>
              <a:t>.</a:t>
            </a:r>
            <a:endParaRPr lang="en-US" sz="1400"/>
          </a:p>
          <a:p>
            <a:r>
              <a:rPr lang="ar-AE" sz="1400" b="1" dirty="0" err="1">
                <a:ea typeface="+mn-lt"/>
                <a:cs typeface="+mn-lt"/>
              </a:rPr>
              <a:t>Recall</a:t>
            </a:r>
            <a:endParaRPr lang="en-US" sz="1400" dirty="0"/>
          </a:p>
          <a:p>
            <a:r>
              <a:rPr lang="ar-AE" sz="1400" b="1" err="1">
                <a:ea typeface="+mn-lt"/>
                <a:cs typeface="+mn-lt"/>
              </a:rPr>
              <a:t>Resultant</a:t>
            </a:r>
            <a:r>
              <a:rPr lang="ar-AE" sz="1400" b="1" dirty="0">
                <a:ea typeface="+mn-lt"/>
                <a:cs typeface="+mn-lt"/>
              </a:rPr>
              <a:t> </a:t>
            </a:r>
            <a:r>
              <a:rPr lang="ar-AE" sz="1400" b="1" err="1">
                <a:ea typeface="+mn-lt"/>
                <a:cs typeface="+mn-lt"/>
              </a:rPr>
              <a:t>Vector</a:t>
            </a:r>
            <a:br>
              <a:rPr lang="ar-AE" sz="1400" b="1" dirty="0">
                <a:ea typeface="+mn-lt"/>
                <a:cs typeface="+mn-lt"/>
              </a:rPr>
            </a:br>
            <a:br>
              <a:rPr lang="ar-AE" sz="1400" b="1" dirty="0">
                <a:ea typeface="+mn-lt"/>
                <a:cs typeface="+mn-lt"/>
              </a:rPr>
            </a:br>
            <a:r>
              <a:rPr lang="ar-AE" sz="1400" b="1" err="1">
                <a:ea typeface="+mn-lt"/>
                <a:cs typeface="+mn-lt"/>
              </a:rPr>
              <a:t>Remember</a:t>
            </a:r>
            <a:r>
              <a:rPr lang="ar-AE" sz="1400" b="1" dirty="0">
                <a:ea typeface="+mn-lt"/>
                <a:cs typeface="+mn-lt"/>
              </a:rPr>
              <a:t> </a:t>
            </a:r>
            <a:r>
              <a:rPr lang="ar-AE" sz="1400" b="1" err="1">
                <a:ea typeface="+mn-lt"/>
                <a:cs typeface="+mn-lt"/>
              </a:rPr>
              <a:t>that</a:t>
            </a:r>
            <a:r>
              <a:rPr lang="ar-AE" sz="1400" b="1" dirty="0">
                <a:ea typeface="+mn-lt"/>
                <a:cs typeface="+mn-lt"/>
              </a:rPr>
              <a:t> a</a:t>
            </a:r>
            <a:r>
              <a:rPr lang="ar-AE" sz="1400" dirty="0">
                <a:ea typeface="+mn-lt"/>
                <a:cs typeface="+mn-lt"/>
              </a:rPr>
              <a:t> </a:t>
            </a:r>
            <a:r>
              <a:rPr lang="ar-AE" sz="1400" b="1" err="1">
                <a:ea typeface="+mn-lt"/>
                <a:cs typeface="+mn-lt"/>
              </a:rPr>
              <a:t>vector</a:t>
            </a:r>
            <a:r>
              <a:rPr lang="ar-AE" sz="1400" dirty="0">
                <a:ea typeface="+mn-lt"/>
                <a:cs typeface="+mn-lt"/>
              </a:rPr>
              <a:t> </a:t>
            </a:r>
            <a:r>
              <a:rPr lang="ar-AE" sz="1400" err="1">
                <a:ea typeface="+mn-lt"/>
                <a:cs typeface="+mn-lt"/>
              </a:rPr>
              <a:t>is</a:t>
            </a:r>
            <a:r>
              <a:rPr lang="ar-AE" sz="1400" dirty="0">
                <a:ea typeface="+mn-lt"/>
                <a:cs typeface="+mn-lt"/>
              </a:rPr>
              <a:t> a </a:t>
            </a:r>
            <a:r>
              <a:rPr lang="ar-AE" sz="1400" err="1">
                <a:ea typeface="+mn-lt"/>
                <a:cs typeface="+mn-lt"/>
              </a:rPr>
              <a:t>quantity</a:t>
            </a:r>
            <a:r>
              <a:rPr lang="ar-AE" sz="1400" dirty="0">
                <a:ea typeface="+mn-lt"/>
                <a:cs typeface="+mn-lt"/>
              </a:rPr>
              <a:t> </a:t>
            </a:r>
            <a:r>
              <a:rPr lang="ar-AE" sz="1400" err="1">
                <a:ea typeface="+mn-lt"/>
                <a:cs typeface="+mn-lt"/>
              </a:rPr>
              <a:t>that</a:t>
            </a:r>
            <a:r>
              <a:rPr lang="ar-AE" sz="1400" dirty="0">
                <a:ea typeface="+mn-lt"/>
                <a:cs typeface="+mn-lt"/>
              </a:rPr>
              <a:t> </a:t>
            </a:r>
            <a:r>
              <a:rPr lang="ar-AE" sz="1400" err="1">
                <a:ea typeface="+mn-lt"/>
                <a:cs typeface="+mn-lt"/>
              </a:rPr>
              <a:t>has</a:t>
            </a:r>
            <a:r>
              <a:rPr lang="ar-AE" sz="1400" dirty="0">
                <a:ea typeface="+mn-lt"/>
                <a:cs typeface="+mn-lt"/>
              </a:rPr>
              <a:t> </a:t>
            </a:r>
            <a:r>
              <a:rPr lang="ar-AE" sz="1400" err="1">
                <a:ea typeface="+mn-lt"/>
                <a:cs typeface="+mn-lt"/>
              </a:rPr>
              <a:t>magnitude</a:t>
            </a:r>
            <a:r>
              <a:rPr lang="ar-AE" sz="1400" dirty="0">
                <a:ea typeface="+mn-lt"/>
                <a:cs typeface="+mn-lt"/>
              </a:rPr>
              <a:t> </a:t>
            </a:r>
            <a:r>
              <a:rPr lang="ar-AE" sz="1400" err="1">
                <a:ea typeface="+mn-lt"/>
                <a:cs typeface="+mn-lt"/>
              </a:rPr>
              <a:t>and</a:t>
            </a:r>
            <a:r>
              <a:rPr lang="ar-AE" sz="1400" dirty="0">
                <a:ea typeface="+mn-lt"/>
                <a:cs typeface="+mn-lt"/>
              </a:rPr>
              <a:t> </a:t>
            </a:r>
            <a:r>
              <a:rPr lang="ar-AE" sz="1400" err="1">
                <a:ea typeface="+mn-lt"/>
                <a:cs typeface="+mn-lt"/>
              </a:rPr>
              <a:t>direction</a:t>
            </a:r>
            <a:r>
              <a:rPr lang="ar-AE" sz="1400" dirty="0">
                <a:ea typeface="+mn-lt"/>
                <a:cs typeface="+mn-lt"/>
              </a:rPr>
              <a:t>. A </a:t>
            </a:r>
            <a:r>
              <a:rPr lang="ar-AE" sz="1400" b="1" err="1">
                <a:ea typeface="+mn-lt"/>
                <a:cs typeface="+mn-lt"/>
              </a:rPr>
              <a:t>resultant</a:t>
            </a:r>
            <a:r>
              <a:rPr lang="ar-AE" sz="1400" dirty="0">
                <a:ea typeface="+mn-lt"/>
                <a:cs typeface="+mn-lt"/>
              </a:rPr>
              <a:t> </a:t>
            </a:r>
            <a:r>
              <a:rPr lang="ar-AE" sz="1400" err="1">
                <a:ea typeface="+mn-lt"/>
                <a:cs typeface="+mn-lt"/>
              </a:rPr>
              <a:t>vector</a:t>
            </a:r>
            <a:r>
              <a:rPr lang="ar-AE" sz="1400" dirty="0">
                <a:ea typeface="+mn-lt"/>
                <a:cs typeface="+mn-lt"/>
              </a:rPr>
              <a:t> (</a:t>
            </a:r>
            <a:r>
              <a:rPr lang="ar-AE" sz="1400" b="1" i="1" dirty="0">
                <a:ea typeface="+mn-lt"/>
                <a:cs typeface="+mn-lt"/>
              </a:rPr>
              <a:t>R</a:t>
            </a:r>
            <a:r>
              <a:rPr lang="ar-AE" sz="1400" dirty="0">
                <a:ea typeface="+mn-lt"/>
                <a:cs typeface="+mn-lt"/>
              </a:rPr>
              <a:t>) </a:t>
            </a:r>
            <a:r>
              <a:rPr lang="ar-AE" sz="1400" err="1">
                <a:ea typeface="+mn-lt"/>
                <a:cs typeface="+mn-lt"/>
              </a:rPr>
              <a:t>is</a:t>
            </a:r>
            <a:r>
              <a:rPr lang="ar-AE" sz="1400" dirty="0">
                <a:ea typeface="+mn-lt"/>
                <a:cs typeface="+mn-lt"/>
              </a:rPr>
              <a:t> a </a:t>
            </a:r>
            <a:r>
              <a:rPr lang="ar-AE" sz="1400" err="1">
                <a:ea typeface="+mn-lt"/>
                <a:cs typeface="+mn-lt"/>
              </a:rPr>
              <a:t>combination</a:t>
            </a:r>
            <a:r>
              <a:rPr lang="ar-AE" sz="1400" dirty="0">
                <a:ea typeface="+mn-lt"/>
                <a:cs typeface="+mn-lt"/>
              </a:rPr>
              <a:t> </a:t>
            </a:r>
            <a:r>
              <a:rPr lang="ar-AE" sz="1400" err="1">
                <a:ea typeface="+mn-lt"/>
                <a:cs typeface="+mn-lt"/>
              </a:rPr>
              <a:t>of</a:t>
            </a:r>
            <a:r>
              <a:rPr lang="ar-AE" sz="1400" dirty="0">
                <a:ea typeface="+mn-lt"/>
                <a:cs typeface="+mn-lt"/>
              </a:rPr>
              <a:t> </a:t>
            </a:r>
            <a:r>
              <a:rPr lang="ar-AE" sz="1400" err="1">
                <a:ea typeface="+mn-lt"/>
                <a:cs typeface="+mn-lt"/>
              </a:rPr>
              <a:t>two</a:t>
            </a:r>
            <a:r>
              <a:rPr lang="ar-AE" sz="1400" dirty="0">
                <a:ea typeface="+mn-lt"/>
                <a:cs typeface="+mn-lt"/>
              </a:rPr>
              <a:t> </a:t>
            </a:r>
            <a:r>
              <a:rPr lang="ar-AE" sz="1400" err="1">
                <a:ea typeface="+mn-lt"/>
                <a:cs typeface="+mn-lt"/>
              </a:rPr>
              <a:t>or</a:t>
            </a:r>
            <a:r>
              <a:rPr lang="ar-AE" sz="1400" dirty="0">
                <a:ea typeface="+mn-lt"/>
                <a:cs typeface="+mn-lt"/>
              </a:rPr>
              <a:t> </a:t>
            </a:r>
            <a:r>
              <a:rPr lang="ar-AE" sz="1400" err="1">
                <a:ea typeface="+mn-lt"/>
                <a:cs typeface="+mn-lt"/>
              </a:rPr>
              <a:t>more</a:t>
            </a:r>
            <a:r>
              <a:rPr lang="ar-AE" sz="1400" dirty="0">
                <a:ea typeface="+mn-lt"/>
                <a:cs typeface="+mn-lt"/>
              </a:rPr>
              <a:t> </a:t>
            </a:r>
            <a:r>
              <a:rPr lang="ar-AE" sz="1400" err="1">
                <a:ea typeface="+mn-lt"/>
                <a:cs typeface="+mn-lt"/>
              </a:rPr>
              <a:t>vectors</a:t>
            </a:r>
            <a:r>
              <a:rPr lang="ar-AE" sz="1400" dirty="0">
                <a:ea typeface="+mn-lt"/>
                <a:cs typeface="+mn-lt"/>
              </a:rPr>
              <a:t>.</a:t>
            </a:r>
            <a:endParaRPr lang="en-US" sz="1400"/>
          </a:p>
          <a:p>
            <a:r>
              <a:rPr lang="ar-AE" sz="1400" b="1" err="1">
                <a:ea typeface="+mn-lt"/>
                <a:cs typeface="+mn-lt"/>
              </a:rPr>
              <a:t>Example</a:t>
            </a:r>
            <a:endParaRPr lang="en-US" sz="1400"/>
          </a:p>
          <a:p>
            <a:r>
              <a:rPr lang="ar-AE" sz="1400" err="1">
                <a:ea typeface="+mn-lt"/>
                <a:cs typeface="+mn-lt"/>
              </a:rPr>
              <a:t>You</a:t>
            </a:r>
            <a:r>
              <a:rPr lang="ar-AE" sz="1400" dirty="0">
                <a:ea typeface="+mn-lt"/>
                <a:cs typeface="+mn-lt"/>
              </a:rPr>
              <a:t> </a:t>
            </a:r>
            <a:r>
              <a:rPr lang="ar-AE" sz="1400" err="1">
                <a:ea typeface="+mn-lt"/>
                <a:cs typeface="+mn-lt"/>
              </a:rPr>
              <a:t>start</a:t>
            </a:r>
            <a:r>
              <a:rPr lang="ar-AE" sz="1400" dirty="0">
                <a:ea typeface="+mn-lt"/>
                <a:cs typeface="+mn-lt"/>
              </a:rPr>
              <a:t> </a:t>
            </a:r>
            <a:r>
              <a:rPr lang="ar-AE" sz="1400" err="1">
                <a:ea typeface="+mn-lt"/>
                <a:cs typeface="+mn-lt"/>
              </a:rPr>
              <a:t>your</a:t>
            </a:r>
            <a:r>
              <a:rPr lang="ar-AE" sz="1400" dirty="0">
                <a:ea typeface="+mn-lt"/>
                <a:cs typeface="+mn-lt"/>
              </a:rPr>
              <a:t> </a:t>
            </a:r>
            <a:r>
              <a:rPr lang="ar-AE" sz="1400" err="1">
                <a:ea typeface="+mn-lt"/>
                <a:cs typeface="+mn-lt"/>
              </a:rPr>
              <a:t>journey</a:t>
            </a:r>
            <a:r>
              <a:rPr lang="ar-AE" sz="1400" dirty="0">
                <a:ea typeface="+mn-lt"/>
                <a:cs typeface="+mn-lt"/>
              </a:rPr>
              <a:t> </a:t>
            </a:r>
            <a:r>
              <a:rPr lang="ar-AE" sz="1400" err="1">
                <a:ea typeface="+mn-lt"/>
                <a:cs typeface="+mn-lt"/>
              </a:rPr>
              <a:t>in</a:t>
            </a:r>
            <a:r>
              <a:rPr lang="ar-AE" sz="1400" dirty="0">
                <a:ea typeface="+mn-lt"/>
                <a:cs typeface="+mn-lt"/>
              </a:rPr>
              <a:t> </a:t>
            </a:r>
            <a:r>
              <a:rPr lang="ar-AE" sz="1400" err="1">
                <a:ea typeface="+mn-lt"/>
                <a:cs typeface="+mn-lt"/>
              </a:rPr>
              <a:t>Abu</a:t>
            </a:r>
            <a:r>
              <a:rPr lang="ar-AE" sz="1400" dirty="0">
                <a:ea typeface="+mn-lt"/>
                <a:cs typeface="+mn-lt"/>
              </a:rPr>
              <a:t> </a:t>
            </a:r>
            <a:r>
              <a:rPr lang="ar-AE" sz="1400" err="1">
                <a:ea typeface="+mn-lt"/>
                <a:cs typeface="+mn-lt"/>
              </a:rPr>
              <a:t>Dhabi</a:t>
            </a:r>
            <a:r>
              <a:rPr lang="ar-AE" sz="1400" dirty="0">
                <a:ea typeface="+mn-lt"/>
                <a:cs typeface="+mn-lt"/>
              </a:rPr>
              <a:t> </a:t>
            </a:r>
            <a:r>
              <a:rPr lang="ar-AE" sz="1400" err="1">
                <a:ea typeface="+mn-lt"/>
                <a:cs typeface="+mn-lt"/>
              </a:rPr>
              <a:t>and</a:t>
            </a:r>
            <a:r>
              <a:rPr lang="ar-AE" sz="1400" dirty="0">
                <a:ea typeface="+mn-lt"/>
                <a:cs typeface="+mn-lt"/>
              </a:rPr>
              <a:t> </a:t>
            </a:r>
            <a:r>
              <a:rPr lang="ar-AE" sz="1400" err="1">
                <a:ea typeface="+mn-lt"/>
                <a:cs typeface="+mn-lt"/>
              </a:rPr>
              <a:t>travel</a:t>
            </a:r>
            <a:r>
              <a:rPr lang="ar-AE" sz="1400" dirty="0">
                <a:ea typeface="+mn-lt"/>
                <a:cs typeface="+mn-lt"/>
              </a:rPr>
              <a:t> </a:t>
            </a:r>
            <a:r>
              <a:rPr lang="ar-AE" sz="1400" err="1">
                <a:ea typeface="+mn-lt"/>
                <a:cs typeface="+mn-lt"/>
              </a:rPr>
              <a:t>along</a:t>
            </a:r>
            <a:r>
              <a:rPr lang="ar-AE" sz="1400" dirty="0">
                <a:ea typeface="+mn-lt"/>
                <a:cs typeface="+mn-lt"/>
              </a:rPr>
              <a:t> </a:t>
            </a:r>
            <a:r>
              <a:rPr lang="ar-AE" sz="1400" err="1">
                <a:ea typeface="+mn-lt"/>
                <a:cs typeface="+mn-lt"/>
              </a:rPr>
              <a:t>the</a:t>
            </a:r>
            <a:r>
              <a:rPr lang="ar-AE" sz="1400" dirty="0">
                <a:ea typeface="+mn-lt"/>
                <a:cs typeface="+mn-lt"/>
              </a:rPr>
              <a:t> </a:t>
            </a:r>
            <a:r>
              <a:rPr lang="ar-AE" sz="1400" err="1">
                <a:ea typeface="+mn-lt"/>
                <a:cs typeface="+mn-lt"/>
              </a:rPr>
              <a:t>highway</a:t>
            </a:r>
            <a:r>
              <a:rPr lang="ar-AE" sz="1400" dirty="0">
                <a:ea typeface="+mn-lt"/>
                <a:cs typeface="+mn-lt"/>
              </a:rPr>
              <a:t> </a:t>
            </a:r>
            <a:r>
              <a:rPr lang="ar-AE" sz="1400" err="1">
                <a:ea typeface="+mn-lt"/>
                <a:cs typeface="+mn-lt"/>
              </a:rPr>
              <a:t>to</a:t>
            </a:r>
            <a:r>
              <a:rPr lang="ar-AE" sz="1400" dirty="0">
                <a:ea typeface="+mn-lt"/>
                <a:cs typeface="+mn-lt"/>
              </a:rPr>
              <a:t> </a:t>
            </a:r>
            <a:r>
              <a:rPr lang="ar-AE" sz="1400" err="1">
                <a:ea typeface="+mn-lt"/>
                <a:cs typeface="+mn-lt"/>
              </a:rPr>
              <a:t>Dubai</a:t>
            </a:r>
            <a:r>
              <a:rPr lang="ar-AE" sz="1400" dirty="0">
                <a:ea typeface="+mn-lt"/>
                <a:cs typeface="+mn-lt"/>
              </a:rPr>
              <a:t>. 50 </a:t>
            </a:r>
            <a:r>
              <a:rPr lang="ar-AE" sz="1400" err="1">
                <a:ea typeface="+mn-lt"/>
                <a:cs typeface="+mn-lt"/>
              </a:rPr>
              <a:t>km</a:t>
            </a:r>
            <a:r>
              <a:rPr lang="ar-AE" sz="1400" dirty="0">
                <a:ea typeface="+mn-lt"/>
                <a:cs typeface="+mn-lt"/>
              </a:rPr>
              <a:t> </a:t>
            </a:r>
            <a:r>
              <a:rPr lang="ar-AE" sz="1400" err="1">
                <a:ea typeface="+mn-lt"/>
                <a:cs typeface="+mn-lt"/>
              </a:rPr>
              <a:t>along</a:t>
            </a:r>
            <a:r>
              <a:rPr lang="ar-AE" sz="1400" dirty="0">
                <a:ea typeface="+mn-lt"/>
                <a:cs typeface="+mn-lt"/>
              </a:rPr>
              <a:t> </a:t>
            </a:r>
            <a:r>
              <a:rPr lang="ar-AE" sz="1400" err="1">
                <a:ea typeface="+mn-lt"/>
                <a:cs typeface="+mn-lt"/>
              </a:rPr>
              <a:t>the</a:t>
            </a:r>
            <a:r>
              <a:rPr lang="ar-AE" sz="1400" dirty="0">
                <a:ea typeface="+mn-lt"/>
                <a:cs typeface="+mn-lt"/>
              </a:rPr>
              <a:t> </a:t>
            </a:r>
            <a:r>
              <a:rPr lang="ar-AE" sz="1400" err="1">
                <a:ea typeface="+mn-lt"/>
                <a:cs typeface="+mn-lt"/>
              </a:rPr>
              <a:t>way</a:t>
            </a:r>
            <a:r>
              <a:rPr lang="ar-AE" sz="1400" dirty="0">
                <a:ea typeface="+mn-lt"/>
                <a:cs typeface="+mn-lt"/>
              </a:rPr>
              <a:t>, </a:t>
            </a:r>
            <a:r>
              <a:rPr lang="ar-AE" sz="1400" err="1">
                <a:ea typeface="+mn-lt"/>
                <a:cs typeface="+mn-lt"/>
              </a:rPr>
              <a:t>you</a:t>
            </a:r>
            <a:r>
              <a:rPr lang="ar-AE" sz="1400" dirty="0">
                <a:ea typeface="+mn-lt"/>
                <a:cs typeface="+mn-lt"/>
              </a:rPr>
              <a:t> </a:t>
            </a:r>
            <a:r>
              <a:rPr lang="ar-AE" sz="1400" err="1">
                <a:ea typeface="+mn-lt"/>
                <a:cs typeface="+mn-lt"/>
              </a:rPr>
              <a:t>stop</a:t>
            </a:r>
            <a:r>
              <a:rPr lang="ar-AE" sz="1400" dirty="0">
                <a:ea typeface="+mn-lt"/>
                <a:cs typeface="+mn-lt"/>
              </a:rPr>
              <a:t> </a:t>
            </a:r>
            <a:r>
              <a:rPr lang="ar-AE" sz="1400" err="1">
                <a:ea typeface="+mn-lt"/>
                <a:cs typeface="+mn-lt"/>
              </a:rPr>
              <a:t>at</a:t>
            </a:r>
            <a:r>
              <a:rPr lang="ar-AE" sz="1400" dirty="0">
                <a:ea typeface="+mn-lt"/>
                <a:cs typeface="+mn-lt"/>
              </a:rPr>
              <a:t> </a:t>
            </a:r>
            <a:r>
              <a:rPr lang="ar-AE" sz="1400" i="0" dirty="0">
                <a:effectLst/>
                <a:ea typeface="+mn-lt"/>
                <a:cs typeface="+mn-lt"/>
              </a:rPr>
              <a:t>a </a:t>
            </a:r>
            <a:r>
              <a:rPr lang="ar-AE" sz="1400" err="1">
                <a:ea typeface="+mn-lt"/>
                <a:cs typeface="+mn-lt"/>
              </a:rPr>
              <a:t>petrol</a:t>
            </a:r>
            <a:r>
              <a:rPr lang="ar-AE" sz="1400" dirty="0">
                <a:ea typeface="+mn-lt"/>
                <a:cs typeface="+mn-lt"/>
              </a:rPr>
              <a:t> </a:t>
            </a:r>
            <a:r>
              <a:rPr lang="ar-AE" sz="1400" err="1">
                <a:ea typeface="+mn-lt"/>
                <a:cs typeface="+mn-lt"/>
              </a:rPr>
              <a:t>station</a:t>
            </a:r>
            <a:r>
              <a:rPr lang="ar-AE" sz="1400" dirty="0">
                <a:ea typeface="+mn-lt"/>
                <a:cs typeface="+mn-lt"/>
              </a:rPr>
              <a:t>. </a:t>
            </a:r>
            <a:r>
              <a:rPr lang="ar-AE" sz="1400" err="1">
                <a:ea typeface="+mn-lt"/>
                <a:cs typeface="+mn-lt"/>
              </a:rPr>
              <a:t>Then</a:t>
            </a:r>
            <a:r>
              <a:rPr lang="ar-AE" sz="1400" dirty="0">
                <a:ea typeface="+mn-lt"/>
                <a:cs typeface="+mn-lt"/>
              </a:rPr>
              <a:t> </a:t>
            </a:r>
            <a:r>
              <a:rPr lang="ar-AE" sz="1400" err="1">
                <a:ea typeface="+mn-lt"/>
                <a:cs typeface="+mn-lt"/>
              </a:rPr>
              <a:t>you</a:t>
            </a:r>
            <a:r>
              <a:rPr lang="ar-AE" sz="1400" dirty="0">
                <a:ea typeface="+mn-lt"/>
                <a:cs typeface="+mn-lt"/>
              </a:rPr>
              <a:t> </a:t>
            </a:r>
            <a:r>
              <a:rPr lang="ar-AE" sz="1400" err="1">
                <a:ea typeface="+mn-lt"/>
                <a:cs typeface="+mn-lt"/>
              </a:rPr>
              <a:t>travel</a:t>
            </a:r>
            <a:r>
              <a:rPr lang="ar-AE" sz="1400" dirty="0">
                <a:ea typeface="+mn-lt"/>
                <a:cs typeface="+mn-lt"/>
              </a:rPr>
              <a:t> </a:t>
            </a:r>
            <a:r>
              <a:rPr lang="ar-AE" sz="1400" err="1">
                <a:ea typeface="+mn-lt"/>
                <a:cs typeface="+mn-lt"/>
              </a:rPr>
              <a:t>for</a:t>
            </a:r>
            <a:r>
              <a:rPr lang="ar-AE" sz="1400" dirty="0">
                <a:ea typeface="+mn-lt"/>
                <a:cs typeface="+mn-lt"/>
              </a:rPr>
              <a:t> 70 </a:t>
            </a:r>
            <a:r>
              <a:rPr lang="ar-AE" sz="1400" err="1">
                <a:ea typeface="+mn-lt"/>
                <a:cs typeface="+mn-lt"/>
              </a:rPr>
              <a:t>more</a:t>
            </a:r>
            <a:r>
              <a:rPr lang="ar-AE" sz="1400" dirty="0">
                <a:ea typeface="+mn-lt"/>
                <a:cs typeface="+mn-lt"/>
              </a:rPr>
              <a:t> </a:t>
            </a:r>
            <a:r>
              <a:rPr lang="ar-AE" sz="1400" err="1">
                <a:ea typeface="+mn-lt"/>
                <a:cs typeface="+mn-lt"/>
              </a:rPr>
              <a:t>km</a:t>
            </a:r>
            <a:r>
              <a:rPr lang="ar-AE" sz="1400" dirty="0">
                <a:ea typeface="+mn-lt"/>
                <a:cs typeface="+mn-lt"/>
              </a:rPr>
              <a:t> </a:t>
            </a:r>
            <a:r>
              <a:rPr lang="ar-AE" sz="1400" err="1">
                <a:ea typeface="+mn-lt"/>
                <a:cs typeface="+mn-lt"/>
              </a:rPr>
              <a:t>to</a:t>
            </a:r>
            <a:r>
              <a:rPr lang="ar-AE" sz="1400" dirty="0">
                <a:ea typeface="+mn-lt"/>
                <a:cs typeface="+mn-lt"/>
              </a:rPr>
              <a:t> </a:t>
            </a:r>
            <a:r>
              <a:rPr lang="ar-AE" sz="1400" err="1">
                <a:ea typeface="+mn-lt"/>
                <a:cs typeface="+mn-lt"/>
              </a:rPr>
              <a:t>reach</a:t>
            </a:r>
            <a:r>
              <a:rPr lang="ar-AE" sz="1400" dirty="0">
                <a:ea typeface="+mn-lt"/>
                <a:cs typeface="+mn-lt"/>
              </a:rPr>
              <a:t> </a:t>
            </a:r>
            <a:r>
              <a:rPr lang="ar-AE" sz="1400" err="1">
                <a:ea typeface="+mn-lt"/>
                <a:cs typeface="+mn-lt"/>
              </a:rPr>
              <a:t>Dubai</a:t>
            </a:r>
            <a:r>
              <a:rPr lang="ar-AE" sz="1400" dirty="0">
                <a:ea typeface="+mn-lt"/>
                <a:cs typeface="+mn-lt"/>
              </a:rPr>
              <a:t>. </a:t>
            </a:r>
            <a:r>
              <a:rPr lang="ar-AE" sz="1400" err="1">
                <a:ea typeface="+mn-lt"/>
                <a:cs typeface="+mn-lt"/>
              </a:rPr>
              <a:t>What</a:t>
            </a:r>
            <a:r>
              <a:rPr lang="ar-AE" sz="1400" dirty="0">
                <a:ea typeface="+mn-lt"/>
                <a:cs typeface="+mn-lt"/>
              </a:rPr>
              <a:t> </a:t>
            </a:r>
            <a:r>
              <a:rPr lang="ar-AE" sz="1400" i="0" err="1">
                <a:effectLst/>
                <a:ea typeface="+mn-lt"/>
                <a:cs typeface="+mn-lt"/>
              </a:rPr>
              <a:t>is</a:t>
            </a:r>
            <a:r>
              <a:rPr lang="ar-AE" sz="1400" i="0" dirty="0">
                <a:effectLst/>
                <a:ea typeface="+mn-lt"/>
                <a:cs typeface="+mn-lt"/>
              </a:rPr>
              <a:t> </a:t>
            </a:r>
            <a:r>
              <a:rPr lang="ar-AE" sz="1400" err="1">
                <a:ea typeface="+mn-lt"/>
                <a:cs typeface="+mn-lt"/>
              </a:rPr>
              <a:t>your</a:t>
            </a:r>
            <a:r>
              <a:rPr lang="ar-AE" sz="1400" dirty="0">
                <a:ea typeface="+mn-lt"/>
                <a:cs typeface="+mn-lt"/>
              </a:rPr>
              <a:t> </a:t>
            </a:r>
            <a:r>
              <a:rPr lang="ar-AE" sz="1400" err="1">
                <a:ea typeface="+mn-lt"/>
                <a:cs typeface="+mn-lt"/>
              </a:rPr>
              <a:t>displacement</a:t>
            </a:r>
            <a:r>
              <a:rPr lang="ar-AE" sz="1400" dirty="0">
                <a:ea typeface="+mn-lt"/>
                <a:cs typeface="+mn-lt"/>
              </a:rPr>
              <a:t>?</a:t>
            </a:r>
            <a:br>
              <a:rPr lang="ar-AE" sz="1400" dirty="0">
                <a:ea typeface="+mn-lt"/>
                <a:cs typeface="+mn-lt"/>
              </a:rPr>
            </a:br>
            <a:br>
              <a:rPr lang="ar-AE" sz="1400" dirty="0">
                <a:ea typeface="+mn-lt"/>
                <a:cs typeface="+mn-lt"/>
              </a:rPr>
            </a:br>
            <a:r>
              <a:rPr lang="ar-AE" sz="1400" err="1">
                <a:ea typeface="+mn-lt"/>
                <a:cs typeface="+mn-lt"/>
              </a:rPr>
              <a:t>If</a:t>
            </a:r>
            <a:r>
              <a:rPr lang="ar-AE" sz="1400" dirty="0">
                <a:ea typeface="+mn-lt"/>
                <a:cs typeface="+mn-lt"/>
              </a:rPr>
              <a:t> </a:t>
            </a:r>
            <a:r>
              <a:rPr lang="ar-AE" sz="1400" err="1">
                <a:ea typeface="+mn-lt"/>
                <a:cs typeface="+mn-lt"/>
              </a:rPr>
              <a:t>you</a:t>
            </a:r>
            <a:r>
              <a:rPr lang="ar-AE" sz="1400" dirty="0">
                <a:ea typeface="+mn-lt"/>
                <a:cs typeface="+mn-lt"/>
              </a:rPr>
              <a:t> </a:t>
            </a:r>
            <a:r>
              <a:rPr lang="ar-AE" sz="1400" err="1">
                <a:ea typeface="+mn-lt"/>
                <a:cs typeface="+mn-lt"/>
              </a:rPr>
              <a:t>draw</a:t>
            </a:r>
            <a:r>
              <a:rPr lang="ar-AE" sz="1400" dirty="0">
                <a:ea typeface="+mn-lt"/>
                <a:cs typeface="+mn-lt"/>
              </a:rPr>
              <a:t> </a:t>
            </a:r>
            <a:r>
              <a:rPr lang="ar-AE" sz="1400" i="0" err="1">
                <a:effectLst/>
                <a:ea typeface="+mn-lt"/>
                <a:cs typeface="+mn-lt"/>
              </a:rPr>
              <a:t>the</a:t>
            </a:r>
            <a:r>
              <a:rPr lang="ar-AE" sz="1400" dirty="0">
                <a:ea typeface="+mn-lt"/>
                <a:cs typeface="+mn-lt"/>
              </a:rPr>
              <a:t> </a:t>
            </a:r>
            <a:r>
              <a:rPr lang="ar-AE" sz="1400" err="1">
                <a:ea typeface="+mn-lt"/>
                <a:cs typeface="+mn-lt"/>
              </a:rPr>
              <a:t>two</a:t>
            </a:r>
            <a:r>
              <a:rPr lang="ar-AE" sz="1400" dirty="0">
                <a:ea typeface="+mn-lt"/>
                <a:cs typeface="+mn-lt"/>
              </a:rPr>
              <a:t> </a:t>
            </a:r>
            <a:r>
              <a:rPr lang="ar-AE" sz="1400" err="1">
                <a:ea typeface="+mn-lt"/>
                <a:cs typeface="+mn-lt"/>
              </a:rPr>
              <a:t>position</a:t>
            </a:r>
            <a:r>
              <a:rPr lang="ar-AE" sz="1400" dirty="0">
                <a:ea typeface="+mn-lt"/>
                <a:cs typeface="+mn-lt"/>
              </a:rPr>
              <a:t> </a:t>
            </a:r>
            <a:r>
              <a:rPr lang="ar-AE" sz="1400" err="1">
                <a:ea typeface="+mn-lt"/>
                <a:cs typeface="+mn-lt"/>
              </a:rPr>
              <a:t>vectors</a:t>
            </a:r>
            <a:r>
              <a:rPr lang="ar-AE" sz="1400" dirty="0">
                <a:ea typeface="+mn-lt"/>
                <a:cs typeface="+mn-lt"/>
              </a:rPr>
              <a:t> </a:t>
            </a:r>
            <a:r>
              <a:rPr lang="ar-AE" sz="1400" err="1">
                <a:ea typeface="+mn-lt"/>
                <a:cs typeface="+mn-lt"/>
              </a:rPr>
              <a:t>to</a:t>
            </a:r>
            <a:r>
              <a:rPr lang="ar-AE" sz="1400" dirty="0">
                <a:ea typeface="+mn-lt"/>
                <a:cs typeface="+mn-lt"/>
              </a:rPr>
              <a:t> </a:t>
            </a:r>
            <a:r>
              <a:rPr lang="ar-AE" sz="1400" err="1">
                <a:ea typeface="+mn-lt"/>
                <a:cs typeface="+mn-lt"/>
              </a:rPr>
              <a:t>scale</a:t>
            </a:r>
            <a:r>
              <a:rPr lang="ar-AE" sz="1400" i="0" dirty="0">
                <a:effectLst/>
                <a:ea typeface="+mn-lt"/>
                <a:cs typeface="+mn-lt"/>
              </a:rPr>
              <a:t>, </a:t>
            </a:r>
            <a:r>
              <a:rPr lang="ar-AE" sz="1400" err="1">
                <a:ea typeface="+mn-lt"/>
                <a:cs typeface="+mn-lt"/>
              </a:rPr>
              <a:t>the</a:t>
            </a:r>
            <a:r>
              <a:rPr lang="ar-AE" sz="1400" dirty="0">
                <a:ea typeface="+mn-lt"/>
                <a:cs typeface="+mn-lt"/>
              </a:rPr>
              <a:t> </a:t>
            </a:r>
            <a:r>
              <a:rPr lang="ar-AE" sz="1400" err="1">
                <a:ea typeface="+mn-lt"/>
                <a:cs typeface="+mn-lt"/>
              </a:rPr>
              <a:t>length</a:t>
            </a:r>
            <a:r>
              <a:rPr lang="ar-AE" sz="1400" dirty="0">
                <a:ea typeface="+mn-lt"/>
                <a:cs typeface="+mn-lt"/>
              </a:rPr>
              <a:t> </a:t>
            </a:r>
            <a:r>
              <a:rPr lang="ar-AE" sz="1400" err="1">
                <a:ea typeface="+mn-lt"/>
                <a:cs typeface="+mn-lt"/>
              </a:rPr>
              <a:t>of</a:t>
            </a:r>
            <a:r>
              <a:rPr lang="ar-AE" sz="1400" dirty="0">
                <a:ea typeface="+mn-lt"/>
                <a:cs typeface="+mn-lt"/>
              </a:rPr>
              <a:t> </a:t>
            </a:r>
            <a:r>
              <a:rPr lang="ar-AE" sz="1400" err="1">
                <a:ea typeface="+mn-lt"/>
                <a:cs typeface="+mn-lt"/>
              </a:rPr>
              <a:t>the</a:t>
            </a:r>
            <a:r>
              <a:rPr lang="ar-AE" sz="1400" dirty="0">
                <a:ea typeface="+mn-lt"/>
                <a:cs typeface="+mn-lt"/>
              </a:rPr>
              <a:t> </a:t>
            </a:r>
            <a:r>
              <a:rPr lang="ar-AE" sz="1400" err="1">
                <a:ea typeface="+mn-lt"/>
                <a:cs typeface="+mn-lt"/>
              </a:rPr>
              <a:t>resultant</a:t>
            </a:r>
            <a:r>
              <a:rPr lang="ar-AE" sz="1400" dirty="0">
                <a:ea typeface="+mn-lt"/>
                <a:cs typeface="+mn-lt"/>
              </a:rPr>
              <a:t> </a:t>
            </a:r>
            <a:r>
              <a:rPr lang="ar-AE" sz="1400" err="1">
                <a:ea typeface="+mn-lt"/>
                <a:cs typeface="+mn-lt"/>
              </a:rPr>
              <a:t>displacement</a:t>
            </a:r>
            <a:r>
              <a:rPr lang="ar-AE" sz="1400" dirty="0">
                <a:ea typeface="+mn-lt"/>
                <a:cs typeface="+mn-lt"/>
              </a:rPr>
              <a:t> </a:t>
            </a:r>
            <a:r>
              <a:rPr lang="ar-AE" sz="1400" err="1">
                <a:ea typeface="+mn-lt"/>
                <a:cs typeface="+mn-lt"/>
              </a:rPr>
              <a:t>vector</a:t>
            </a:r>
            <a:r>
              <a:rPr lang="ar-AE" sz="1400" dirty="0">
                <a:ea typeface="+mn-lt"/>
                <a:cs typeface="+mn-lt"/>
              </a:rPr>
              <a:t> </a:t>
            </a:r>
            <a:r>
              <a:rPr lang="ar-AE" sz="1400" err="1">
                <a:ea typeface="+mn-lt"/>
                <a:cs typeface="+mn-lt"/>
              </a:rPr>
              <a:t>can</a:t>
            </a:r>
            <a:r>
              <a:rPr lang="ar-AE" sz="1400" dirty="0">
                <a:ea typeface="+mn-lt"/>
                <a:cs typeface="+mn-lt"/>
              </a:rPr>
              <a:t> </a:t>
            </a:r>
            <a:r>
              <a:rPr lang="ar-AE" sz="1400" err="1">
                <a:ea typeface="+mn-lt"/>
                <a:cs typeface="+mn-lt"/>
              </a:rPr>
              <a:t>be</a:t>
            </a:r>
            <a:r>
              <a:rPr lang="ar-AE" sz="1400" dirty="0">
                <a:ea typeface="+mn-lt"/>
                <a:cs typeface="+mn-lt"/>
              </a:rPr>
              <a:t> </a:t>
            </a:r>
            <a:r>
              <a:rPr lang="ar-AE" sz="1400" err="1">
                <a:ea typeface="+mn-lt"/>
                <a:cs typeface="+mn-lt"/>
              </a:rPr>
              <a:t>measured</a:t>
            </a:r>
            <a:r>
              <a:rPr lang="ar-AE" sz="1400" dirty="0">
                <a:ea typeface="+mn-lt"/>
                <a:cs typeface="+mn-lt"/>
              </a:rPr>
              <a:t> </a:t>
            </a:r>
            <a:r>
              <a:rPr lang="ar-AE" sz="1400" i="0" err="1">
                <a:effectLst/>
                <a:ea typeface="+mn-lt"/>
                <a:cs typeface="+mn-lt"/>
              </a:rPr>
              <a:t>by</a:t>
            </a:r>
            <a:r>
              <a:rPr lang="ar-AE" sz="1400" i="0" dirty="0">
                <a:effectLst/>
                <a:ea typeface="+mn-lt"/>
                <a:cs typeface="+mn-lt"/>
              </a:rPr>
              <a:t> </a:t>
            </a:r>
            <a:r>
              <a:rPr lang="ar-AE" sz="1400" err="1">
                <a:ea typeface="+mn-lt"/>
                <a:cs typeface="+mn-lt"/>
              </a:rPr>
              <a:t>placing</a:t>
            </a:r>
            <a:r>
              <a:rPr lang="ar-AE" sz="1400" i="0" dirty="0">
                <a:effectLst/>
                <a:ea typeface="+mn-lt"/>
                <a:cs typeface="+mn-lt"/>
              </a:rPr>
              <a:t> </a:t>
            </a:r>
            <a:r>
              <a:rPr lang="ar-AE" sz="1400" i="0" err="1">
                <a:effectLst/>
                <a:ea typeface="+mn-lt"/>
                <a:cs typeface="+mn-lt"/>
              </a:rPr>
              <a:t>the</a:t>
            </a:r>
            <a:r>
              <a:rPr lang="ar-AE" sz="1400" i="0" dirty="0">
                <a:effectLst/>
                <a:ea typeface="+mn-lt"/>
                <a:cs typeface="+mn-lt"/>
              </a:rPr>
              <a:t> </a:t>
            </a:r>
            <a:r>
              <a:rPr lang="ar-AE" sz="1400" err="1">
                <a:ea typeface="+mn-lt"/>
                <a:cs typeface="+mn-lt"/>
              </a:rPr>
              <a:t>vectors</a:t>
            </a:r>
            <a:r>
              <a:rPr lang="ar-AE" sz="1400" dirty="0">
                <a:ea typeface="+mn-lt"/>
                <a:cs typeface="+mn-lt"/>
              </a:rPr>
              <a:t> </a:t>
            </a:r>
            <a:r>
              <a:rPr lang="ar-AE" sz="1400" err="1">
                <a:ea typeface="+mn-lt"/>
                <a:cs typeface="+mn-lt"/>
              </a:rPr>
              <a:t>tip</a:t>
            </a:r>
            <a:r>
              <a:rPr lang="ar-AE" sz="1400" dirty="0">
                <a:ea typeface="+mn-lt"/>
                <a:cs typeface="+mn-lt"/>
              </a:rPr>
              <a:t> </a:t>
            </a:r>
            <a:r>
              <a:rPr lang="ar-AE" sz="1400" err="1">
                <a:ea typeface="+mn-lt"/>
                <a:cs typeface="+mn-lt"/>
              </a:rPr>
              <a:t>to</a:t>
            </a:r>
            <a:r>
              <a:rPr lang="ar-AE" sz="1400" dirty="0">
                <a:ea typeface="+mn-lt"/>
                <a:cs typeface="+mn-lt"/>
              </a:rPr>
              <a:t> </a:t>
            </a:r>
            <a:r>
              <a:rPr lang="ar-AE" sz="1400" err="1">
                <a:ea typeface="+mn-lt"/>
                <a:cs typeface="+mn-lt"/>
              </a:rPr>
              <a:t>tail</a:t>
            </a:r>
            <a:r>
              <a:rPr lang="ar-AE" sz="1400" dirty="0">
                <a:ea typeface="+mn-lt"/>
                <a:cs typeface="+mn-lt"/>
              </a:rPr>
              <a:t> </a:t>
            </a:r>
            <a:r>
              <a:rPr lang="ar-AE" sz="1400" err="1">
                <a:ea typeface="+mn-lt"/>
                <a:cs typeface="+mn-lt"/>
              </a:rPr>
              <a:t>as</a:t>
            </a:r>
            <a:r>
              <a:rPr lang="ar-AE" sz="1400" dirty="0">
                <a:ea typeface="+mn-lt"/>
                <a:cs typeface="+mn-lt"/>
              </a:rPr>
              <a:t> </a:t>
            </a:r>
            <a:r>
              <a:rPr lang="ar-AE" sz="1400" err="1">
                <a:ea typeface="+mn-lt"/>
                <a:cs typeface="+mn-lt"/>
              </a:rPr>
              <a:t>shown</a:t>
            </a:r>
            <a:r>
              <a:rPr lang="ar-AE" sz="1400" dirty="0">
                <a:ea typeface="+mn-lt"/>
                <a:cs typeface="+mn-lt"/>
              </a:rPr>
              <a:t> </a:t>
            </a:r>
            <a:r>
              <a:rPr lang="ar-AE" sz="1400" err="1">
                <a:ea typeface="+mn-lt"/>
                <a:cs typeface="+mn-lt"/>
              </a:rPr>
              <a:t>here</a:t>
            </a:r>
            <a:r>
              <a:rPr lang="ar-AE" sz="1400" i="0" dirty="0">
                <a:effectLst/>
                <a:ea typeface="+mn-lt"/>
                <a:cs typeface="+mn-lt"/>
              </a:rPr>
              <a:t>.</a:t>
            </a:r>
            <a:endParaRPr lang="ar-AE" sz="1400" dirty="0">
              <a:ea typeface="+mn-lt"/>
              <a:cs typeface="+mn-lt"/>
            </a:endParaRPr>
          </a:p>
          <a:p>
            <a:r>
              <a:rPr lang="ar-AE" sz="1400" dirty="0"/>
              <a:t>.</a:t>
            </a:r>
            <a:endParaRPr lang="en-AE" sz="1400"/>
          </a:p>
        </p:txBody>
      </p:sp>
      <p:sp>
        <p:nvSpPr>
          <p:cNvPr id="4" name="TextBox 3">
            <a:extLst>
              <a:ext uri="{FF2B5EF4-FFF2-40B4-BE49-F238E27FC236}">
                <a16:creationId xmlns:a16="http://schemas.microsoft.com/office/drawing/2014/main" id="{2D231EAB-7E36-4841-87A2-39D454CC2F35}"/>
              </a:ext>
            </a:extLst>
          </p:cNvPr>
          <p:cNvSpPr txBox="1"/>
          <p:nvPr/>
        </p:nvSpPr>
        <p:spPr>
          <a:xfrm>
            <a:off x="1230351" y="3627864"/>
            <a:ext cx="1095793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t>لقد</a:t>
            </a:r>
            <a:r>
              <a:rPr lang="en-US" sz="1400" dirty="0"/>
              <a:t> </a:t>
            </a:r>
            <a:r>
              <a:rPr lang="en-US" sz="1400" err="1"/>
              <a:t>نظرت</a:t>
            </a:r>
            <a:r>
              <a:rPr lang="en-US" sz="1400" dirty="0"/>
              <a:t> </a:t>
            </a:r>
            <a:r>
              <a:rPr lang="en-US" sz="1400" err="1"/>
              <a:t>للتو</a:t>
            </a:r>
            <a:r>
              <a:rPr lang="en-US" sz="1400" dirty="0"/>
              <a:t> </a:t>
            </a:r>
            <a:r>
              <a:rPr lang="en-US" sz="1400" err="1"/>
              <a:t>في</a:t>
            </a:r>
            <a:r>
              <a:rPr lang="en-US" sz="1400" dirty="0"/>
              <a:t> </a:t>
            </a:r>
            <a:r>
              <a:rPr lang="en-US" sz="1400" err="1"/>
              <a:t>أمثلة</a:t>
            </a:r>
            <a:r>
              <a:rPr lang="en-US" sz="1400" dirty="0"/>
              <a:t> </a:t>
            </a:r>
            <a:r>
              <a:rPr lang="en-US" sz="1400" err="1"/>
              <a:t>لقوى</a:t>
            </a:r>
            <a:r>
              <a:rPr lang="en-US" sz="1400" dirty="0"/>
              <a:t> </a:t>
            </a:r>
            <a:r>
              <a:rPr lang="en-US" sz="1400" err="1"/>
              <a:t>الشبكة</a:t>
            </a:r>
            <a:r>
              <a:rPr lang="en-US" sz="1400" dirty="0"/>
              <a:t>. </a:t>
            </a:r>
            <a:r>
              <a:rPr lang="en-US" sz="1400" err="1"/>
              <a:t>القوة</a:t>
            </a:r>
            <a:r>
              <a:rPr lang="en-US" sz="1400" dirty="0"/>
              <a:t> </a:t>
            </a:r>
            <a:r>
              <a:rPr lang="en-US" sz="1400" err="1"/>
              <a:t>الكلية</a:t>
            </a:r>
            <a:r>
              <a:rPr lang="en-US" sz="1400" dirty="0"/>
              <a:t> </a:t>
            </a:r>
            <a:r>
              <a:rPr lang="en-US" sz="1400" err="1"/>
              <a:t>هي</a:t>
            </a:r>
            <a:r>
              <a:rPr lang="en-US" sz="1400" dirty="0"/>
              <a:t> </a:t>
            </a:r>
            <a:r>
              <a:rPr lang="en-US" sz="1400" err="1"/>
              <a:t>مثال</a:t>
            </a:r>
            <a:r>
              <a:rPr lang="en-US" sz="1400" dirty="0"/>
              <a:t> </a:t>
            </a:r>
            <a:r>
              <a:rPr lang="en-US" sz="1400" err="1"/>
              <a:t>على</a:t>
            </a:r>
            <a:r>
              <a:rPr lang="en-US" sz="1400" dirty="0"/>
              <a:t> </a:t>
            </a:r>
            <a:r>
              <a:rPr lang="en-US" sz="1400" err="1"/>
              <a:t>المتجه</a:t>
            </a:r>
            <a:r>
              <a:rPr lang="en-US" sz="1400" dirty="0"/>
              <a:t> </a:t>
            </a:r>
            <a:r>
              <a:rPr lang="en-US" sz="1400" err="1"/>
              <a:t>الناتج</a:t>
            </a:r>
            <a:r>
              <a:rPr lang="en-US" sz="1400" dirty="0"/>
              <a:t>. </a:t>
            </a:r>
            <a:r>
              <a:rPr lang="en-US" sz="1400" err="1"/>
              <a:t>اعد</a:t>
            </a:r>
            <a:r>
              <a:rPr lang="en-US" sz="1400" dirty="0"/>
              <a:t> </a:t>
            </a:r>
            <a:r>
              <a:rPr lang="en-US" sz="1400" err="1"/>
              <a:t>الاتصال</a:t>
            </a:r>
            <a:r>
              <a:rPr lang="en-US" sz="1400" dirty="0"/>
              <a:t> </a:t>
            </a:r>
            <a:r>
              <a:rPr lang="en-US" sz="1400" err="1"/>
              <a:t>المتجه</a:t>
            </a:r>
            <a:r>
              <a:rPr lang="en-US" sz="1400" dirty="0"/>
              <a:t> </a:t>
            </a:r>
            <a:r>
              <a:rPr lang="en-US" sz="1400" err="1"/>
              <a:t>الناتج</a:t>
            </a:r>
            <a:r>
              <a:rPr lang="en-US" sz="1400" dirty="0"/>
              <a:t> </a:t>
            </a:r>
            <a:r>
              <a:rPr lang="en-US" sz="1400" err="1"/>
              <a:t>تذكر</a:t>
            </a:r>
            <a:r>
              <a:rPr lang="en-US" sz="1400" dirty="0"/>
              <a:t> </a:t>
            </a:r>
            <a:r>
              <a:rPr lang="en-US" sz="1400" err="1"/>
              <a:t>أن</a:t>
            </a:r>
            <a:r>
              <a:rPr lang="en-US" sz="1400" dirty="0"/>
              <a:t> </a:t>
            </a:r>
            <a:r>
              <a:rPr lang="en-US" sz="1400" err="1"/>
              <a:t>المتجه</a:t>
            </a:r>
            <a:r>
              <a:rPr lang="en-US" sz="1400" dirty="0"/>
              <a:t> </a:t>
            </a:r>
            <a:r>
              <a:rPr lang="en-US" sz="1400" err="1"/>
              <a:t>هو</a:t>
            </a:r>
            <a:r>
              <a:rPr lang="en-US" sz="1400" dirty="0"/>
              <a:t> </a:t>
            </a:r>
            <a:r>
              <a:rPr lang="en-US" sz="1400" err="1"/>
              <a:t>كمية</a:t>
            </a:r>
            <a:r>
              <a:rPr lang="en-US" sz="1400" dirty="0"/>
              <a:t> </a:t>
            </a:r>
            <a:r>
              <a:rPr lang="en-US" sz="1400" err="1"/>
              <a:t>لها</a:t>
            </a:r>
            <a:r>
              <a:rPr lang="en-US" sz="1400" dirty="0"/>
              <a:t> </a:t>
            </a:r>
            <a:r>
              <a:rPr lang="en-US" sz="1400" err="1"/>
              <a:t>مقدار</a:t>
            </a:r>
            <a:r>
              <a:rPr lang="en-US" sz="1400" dirty="0"/>
              <a:t> </a:t>
            </a:r>
            <a:r>
              <a:rPr lang="en-US" sz="1400" err="1"/>
              <a:t>واتجاه</a:t>
            </a:r>
            <a:r>
              <a:rPr lang="en-US" sz="1400" dirty="0"/>
              <a:t>. </a:t>
            </a:r>
            <a:r>
              <a:rPr lang="en-US" sz="1400" err="1"/>
              <a:t>المتجه</a:t>
            </a:r>
            <a:r>
              <a:rPr lang="en-US" sz="1400" dirty="0"/>
              <a:t> </a:t>
            </a:r>
            <a:r>
              <a:rPr lang="en-US" sz="1400" err="1"/>
              <a:t>الناتج</a:t>
            </a:r>
            <a:r>
              <a:rPr lang="en-US" sz="1400" dirty="0"/>
              <a:t> (R) </a:t>
            </a:r>
            <a:r>
              <a:rPr lang="en-US" sz="1400" err="1"/>
              <a:t>هو</a:t>
            </a:r>
            <a:r>
              <a:rPr lang="en-US" sz="1400" dirty="0"/>
              <a:t> </a:t>
            </a:r>
            <a:r>
              <a:rPr lang="en-US" sz="1400" err="1"/>
              <a:t>مزيج</a:t>
            </a:r>
            <a:r>
              <a:rPr lang="en-US" sz="1400" dirty="0"/>
              <a:t> </a:t>
            </a:r>
            <a:r>
              <a:rPr lang="en-US" sz="1400" err="1"/>
              <a:t>من</a:t>
            </a:r>
            <a:r>
              <a:rPr lang="en-US" sz="1400" dirty="0"/>
              <a:t> </a:t>
            </a:r>
            <a:r>
              <a:rPr lang="en-US" sz="1400" err="1"/>
              <a:t>متجهين</a:t>
            </a:r>
            <a:r>
              <a:rPr lang="en-US" sz="1400" dirty="0"/>
              <a:t> </a:t>
            </a:r>
            <a:r>
              <a:rPr lang="en-US" sz="1400" err="1"/>
              <a:t>أو</a:t>
            </a:r>
            <a:r>
              <a:rPr lang="en-US" sz="1400" dirty="0"/>
              <a:t> </a:t>
            </a:r>
            <a:r>
              <a:rPr lang="en-US" sz="1400" err="1"/>
              <a:t>أكثر</a:t>
            </a:r>
            <a:r>
              <a:rPr lang="en-US" sz="1400" dirty="0"/>
              <a:t>. </a:t>
            </a:r>
            <a:r>
              <a:rPr lang="en-US" sz="1400" err="1"/>
              <a:t>مثال</a:t>
            </a:r>
            <a:r>
              <a:rPr lang="en-US" sz="1400" dirty="0"/>
              <a:t> </a:t>
            </a:r>
            <a:r>
              <a:rPr lang="en-US" sz="1400" err="1"/>
              <a:t>تبدأ</a:t>
            </a:r>
            <a:r>
              <a:rPr lang="en-US" sz="1400" dirty="0"/>
              <a:t> </a:t>
            </a:r>
            <a:r>
              <a:rPr lang="en-US" sz="1400" err="1"/>
              <a:t>رحلتك</a:t>
            </a:r>
            <a:r>
              <a:rPr lang="en-US" sz="1400" dirty="0"/>
              <a:t> </a:t>
            </a:r>
            <a:r>
              <a:rPr lang="en-US" sz="1400" err="1"/>
              <a:t>في</a:t>
            </a:r>
            <a:r>
              <a:rPr lang="en-US" sz="1400" dirty="0"/>
              <a:t> </a:t>
            </a:r>
            <a:r>
              <a:rPr lang="en-US" sz="1400" err="1"/>
              <a:t>أبو</a:t>
            </a:r>
            <a:r>
              <a:rPr lang="en-US" sz="1400" dirty="0"/>
              <a:t> </a:t>
            </a:r>
            <a:r>
              <a:rPr lang="en-US" sz="1400" err="1"/>
              <a:t>ظبي</a:t>
            </a:r>
            <a:r>
              <a:rPr lang="en-US" sz="1400" dirty="0"/>
              <a:t> </a:t>
            </a:r>
            <a:r>
              <a:rPr lang="en-US" sz="1400" err="1"/>
              <a:t>وتسافر</a:t>
            </a:r>
            <a:r>
              <a:rPr lang="en-US" sz="1400" dirty="0"/>
              <a:t> </a:t>
            </a:r>
            <a:r>
              <a:rPr lang="en-US" sz="1400" err="1"/>
              <a:t>على</a:t>
            </a:r>
            <a:r>
              <a:rPr lang="en-US" sz="1400" dirty="0"/>
              <a:t> </a:t>
            </a:r>
            <a:r>
              <a:rPr lang="en-US" sz="1400" err="1"/>
              <a:t>طول</a:t>
            </a:r>
            <a:r>
              <a:rPr lang="en-US" sz="1400" dirty="0"/>
              <a:t> </a:t>
            </a:r>
            <a:r>
              <a:rPr lang="en-US" sz="1400" err="1"/>
              <a:t>الطريق</a:t>
            </a:r>
            <a:r>
              <a:rPr lang="en-US" sz="1400" dirty="0"/>
              <a:t> </a:t>
            </a:r>
            <a:r>
              <a:rPr lang="en-US" sz="1400" err="1"/>
              <a:t>السريع</a:t>
            </a:r>
            <a:r>
              <a:rPr lang="en-US" sz="1400" dirty="0"/>
              <a:t> </a:t>
            </a:r>
            <a:r>
              <a:rPr lang="en-US" sz="1400" err="1"/>
              <a:t>إلى</a:t>
            </a:r>
            <a:r>
              <a:rPr lang="en-US" sz="1400" dirty="0"/>
              <a:t> </a:t>
            </a:r>
            <a:r>
              <a:rPr lang="en-US" sz="1400" err="1"/>
              <a:t>دبي</a:t>
            </a:r>
            <a:r>
              <a:rPr lang="en-US" sz="1400" dirty="0"/>
              <a:t>. 50 </a:t>
            </a:r>
            <a:r>
              <a:rPr lang="en-US" sz="1400" err="1"/>
              <a:t>كم</a:t>
            </a:r>
            <a:r>
              <a:rPr lang="en-US" sz="1400" dirty="0"/>
              <a:t> </a:t>
            </a:r>
            <a:r>
              <a:rPr lang="en-US" sz="1400" err="1"/>
              <a:t>على</a:t>
            </a:r>
            <a:r>
              <a:rPr lang="en-US" sz="1400" dirty="0"/>
              <a:t> </a:t>
            </a:r>
            <a:r>
              <a:rPr lang="en-US" sz="1400" err="1"/>
              <a:t>طول</a:t>
            </a:r>
            <a:r>
              <a:rPr lang="en-US" sz="1400" dirty="0"/>
              <a:t> </a:t>
            </a:r>
            <a:r>
              <a:rPr lang="en-US" sz="1400" err="1"/>
              <a:t>الطريق</a:t>
            </a:r>
            <a:r>
              <a:rPr lang="en-US" sz="1400" dirty="0"/>
              <a:t> ، </a:t>
            </a:r>
            <a:r>
              <a:rPr lang="en-US" sz="1400" err="1"/>
              <a:t>تتوقف</a:t>
            </a:r>
            <a:r>
              <a:rPr lang="en-US" sz="1400" dirty="0"/>
              <a:t> </a:t>
            </a:r>
            <a:r>
              <a:rPr lang="en-US" sz="1400" err="1"/>
              <a:t>عند</a:t>
            </a:r>
            <a:r>
              <a:rPr lang="en-US" sz="1400" dirty="0"/>
              <a:t> </a:t>
            </a:r>
            <a:r>
              <a:rPr lang="en-US" sz="1400" err="1"/>
              <a:t>محطة</a:t>
            </a:r>
            <a:r>
              <a:rPr lang="en-US" sz="1400" dirty="0"/>
              <a:t> </a:t>
            </a:r>
            <a:r>
              <a:rPr lang="en-US" sz="1400" err="1"/>
              <a:t>بنزين</a:t>
            </a:r>
            <a:r>
              <a:rPr lang="en-US" sz="1400" dirty="0"/>
              <a:t>. </a:t>
            </a:r>
            <a:r>
              <a:rPr lang="en-US" sz="1400" err="1"/>
              <a:t>ثم</a:t>
            </a:r>
            <a:r>
              <a:rPr lang="en-US" sz="1400" dirty="0"/>
              <a:t> </a:t>
            </a:r>
            <a:r>
              <a:rPr lang="en-US" sz="1400" err="1"/>
              <a:t>تسافر</a:t>
            </a:r>
            <a:r>
              <a:rPr lang="en-US" sz="1400" dirty="0"/>
              <a:t> </a:t>
            </a:r>
            <a:r>
              <a:rPr lang="en-US" sz="1400" err="1"/>
              <a:t>لمسافة</a:t>
            </a:r>
            <a:r>
              <a:rPr lang="en-US" sz="1400" dirty="0"/>
              <a:t> 70 </a:t>
            </a:r>
            <a:r>
              <a:rPr lang="en-US" sz="1400" err="1"/>
              <a:t>كم</a:t>
            </a:r>
            <a:r>
              <a:rPr lang="en-US" sz="1400" dirty="0"/>
              <a:t> </a:t>
            </a:r>
            <a:r>
              <a:rPr lang="en-US" sz="1400" err="1"/>
              <a:t>إضافية</a:t>
            </a:r>
            <a:r>
              <a:rPr lang="en-US" sz="1400" dirty="0"/>
              <a:t> </a:t>
            </a:r>
            <a:r>
              <a:rPr lang="en-US" sz="1400" err="1"/>
              <a:t>للوصول</a:t>
            </a:r>
            <a:r>
              <a:rPr lang="en-US" sz="1400" dirty="0"/>
              <a:t> </a:t>
            </a:r>
            <a:r>
              <a:rPr lang="en-US" sz="1400" err="1"/>
              <a:t>إلى</a:t>
            </a:r>
            <a:r>
              <a:rPr lang="en-US" sz="1400" dirty="0"/>
              <a:t> </a:t>
            </a:r>
            <a:r>
              <a:rPr lang="en-US" sz="1400" err="1"/>
              <a:t>دبي</a:t>
            </a:r>
            <a:r>
              <a:rPr lang="en-US" sz="1400" dirty="0"/>
              <a:t>. </a:t>
            </a:r>
            <a:r>
              <a:rPr lang="en-US" sz="1400" err="1"/>
              <a:t>ما</a:t>
            </a:r>
            <a:r>
              <a:rPr lang="en-US" sz="1400" dirty="0"/>
              <a:t> </a:t>
            </a:r>
            <a:r>
              <a:rPr lang="en-US" sz="1400" err="1"/>
              <a:t>هو</a:t>
            </a:r>
            <a:r>
              <a:rPr lang="en-US" sz="1400" dirty="0"/>
              <a:t> </a:t>
            </a:r>
            <a:r>
              <a:rPr lang="en-US" sz="1400" err="1"/>
              <a:t>إزاحتك</a:t>
            </a:r>
            <a:r>
              <a:rPr lang="en-US" sz="1400" dirty="0"/>
              <a:t>؟ </a:t>
            </a:r>
            <a:r>
              <a:rPr lang="en-US" sz="1400" err="1"/>
              <a:t>إذا</a:t>
            </a:r>
            <a:r>
              <a:rPr lang="en-US" sz="1400" dirty="0"/>
              <a:t> </a:t>
            </a:r>
            <a:r>
              <a:rPr lang="en-US" sz="1400" err="1"/>
              <a:t>قمت</a:t>
            </a:r>
            <a:r>
              <a:rPr lang="en-US" sz="1400" dirty="0"/>
              <a:t> </a:t>
            </a:r>
            <a:r>
              <a:rPr lang="en-US" sz="1400" err="1"/>
              <a:t>برسم</a:t>
            </a:r>
            <a:r>
              <a:rPr lang="en-US" sz="1400" dirty="0"/>
              <a:t> </a:t>
            </a:r>
            <a:r>
              <a:rPr lang="en-US" sz="1400" err="1"/>
              <a:t>متجهي</a:t>
            </a:r>
            <a:r>
              <a:rPr lang="en-US" sz="1400" dirty="0"/>
              <a:t> </a:t>
            </a:r>
            <a:r>
              <a:rPr lang="en-US" sz="1400" err="1"/>
              <a:t>الموضعين</a:t>
            </a:r>
            <a:r>
              <a:rPr lang="en-US" sz="1400" dirty="0"/>
              <a:t> </a:t>
            </a:r>
            <a:r>
              <a:rPr lang="en-US" sz="1400" err="1"/>
              <a:t>للقياس</a:t>
            </a:r>
            <a:r>
              <a:rPr lang="en-US" sz="1400" dirty="0"/>
              <a:t> ، </a:t>
            </a:r>
            <a:r>
              <a:rPr lang="en-US" sz="1400" err="1"/>
              <a:t>فيمكن</a:t>
            </a:r>
            <a:r>
              <a:rPr lang="en-US" sz="1400" dirty="0"/>
              <a:t> </a:t>
            </a:r>
            <a:r>
              <a:rPr lang="en-US" sz="1400" err="1"/>
              <a:t>قياس</a:t>
            </a:r>
            <a:r>
              <a:rPr lang="en-US" sz="1400" dirty="0"/>
              <a:t> </a:t>
            </a:r>
            <a:r>
              <a:rPr lang="en-US" sz="1400" err="1"/>
              <a:t>طول</a:t>
            </a:r>
            <a:r>
              <a:rPr lang="en-US" sz="1400" dirty="0"/>
              <a:t> </a:t>
            </a:r>
            <a:r>
              <a:rPr lang="en-US" sz="1400" err="1"/>
              <a:t>متجه</a:t>
            </a:r>
            <a:r>
              <a:rPr lang="en-US" sz="1400" dirty="0"/>
              <a:t> </a:t>
            </a:r>
            <a:r>
              <a:rPr lang="en-US" sz="1400" err="1"/>
              <a:t>الإزاحة</a:t>
            </a:r>
            <a:r>
              <a:rPr lang="en-US" sz="1400" dirty="0"/>
              <a:t> </a:t>
            </a:r>
            <a:r>
              <a:rPr lang="en-US" sz="1400" err="1"/>
              <a:t>الناتج</a:t>
            </a:r>
            <a:r>
              <a:rPr lang="en-US" sz="1400" dirty="0"/>
              <a:t> </a:t>
            </a:r>
            <a:r>
              <a:rPr lang="en-US" sz="1400" err="1"/>
              <a:t>عن</a:t>
            </a:r>
            <a:r>
              <a:rPr lang="en-US" sz="1400" dirty="0"/>
              <a:t> </a:t>
            </a:r>
            <a:r>
              <a:rPr lang="en-US" sz="1400" err="1"/>
              <a:t>طريق</a:t>
            </a:r>
            <a:r>
              <a:rPr lang="en-US" sz="1400" dirty="0"/>
              <a:t> </a:t>
            </a:r>
            <a:r>
              <a:rPr lang="en-US" sz="1400" err="1"/>
              <a:t>وضع</a:t>
            </a:r>
            <a:r>
              <a:rPr lang="en-US" sz="1400" dirty="0"/>
              <a:t> </a:t>
            </a:r>
            <a:r>
              <a:rPr lang="en-US" sz="1400" err="1"/>
              <a:t>طرف</a:t>
            </a:r>
            <a:r>
              <a:rPr lang="en-US" sz="1400" dirty="0"/>
              <a:t> </a:t>
            </a:r>
            <a:r>
              <a:rPr lang="en-US" sz="1400" err="1"/>
              <a:t>المتجهات</a:t>
            </a:r>
            <a:r>
              <a:rPr lang="en-US" sz="1400" dirty="0"/>
              <a:t> </a:t>
            </a:r>
            <a:r>
              <a:rPr lang="en-US" sz="1400" err="1"/>
              <a:t>على</a:t>
            </a:r>
            <a:r>
              <a:rPr lang="en-US" sz="1400" dirty="0"/>
              <a:t> </a:t>
            </a:r>
            <a:r>
              <a:rPr lang="en-US" sz="1400" err="1"/>
              <a:t>الذيل</a:t>
            </a:r>
            <a:r>
              <a:rPr lang="en-US" sz="1400" dirty="0"/>
              <a:t> </a:t>
            </a:r>
            <a:r>
              <a:rPr lang="en-US" sz="1400" err="1"/>
              <a:t>كما</a:t>
            </a:r>
            <a:r>
              <a:rPr lang="en-US" sz="1400" dirty="0"/>
              <a:t> </a:t>
            </a:r>
            <a:r>
              <a:rPr lang="en-US" sz="1400" err="1"/>
              <a:t>هو</a:t>
            </a:r>
            <a:r>
              <a:rPr lang="en-US" sz="1400" dirty="0"/>
              <a:t> </a:t>
            </a:r>
            <a:r>
              <a:rPr lang="en-US" sz="1400" err="1"/>
              <a:t>موضح</a:t>
            </a:r>
            <a:r>
              <a:rPr lang="en-US" sz="1400" dirty="0"/>
              <a:t> </a:t>
            </a:r>
            <a:r>
              <a:rPr lang="en-US" sz="1400" err="1"/>
              <a:t>هنا</a:t>
            </a:r>
            <a:r>
              <a:rPr lang="en-US" sz="1400" dirty="0"/>
              <a:t>.</a:t>
            </a:r>
          </a:p>
        </p:txBody>
      </p:sp>
      <p:pic>
        <p:nvPicPr>
          <p:cNvPr id="5" name="Picture 5">
            <a:extLst>
              <a:ext uri="{FF2B5EF4-FFF2-40B4-BE49-F238E27FC236}">
                <a16:creationId xmlns:a16="http://schemas.microsoft.com/office/drawing/2014/main" id="{A665346A-6AB9-4CEB-ACA4-4115C99C542C}"/>
              </a:ext>
            </a:extLst>
          </p:cNvPr>
          <p:cNvPicPr>
            <a:picLocks noChangeAspect="1"/>
          </p:cNvPicPr>
          <p:nvPr/>
        </p:nvPicPr>
        <p:blipFill>
          <a:blip r:embed="rId2"/>
          <a:stretch>
            <a:fillRect/>
          </a:stretch>
        </p:blipFill>
        <p:spPr>
          <a:xfrm>
            <a:off x="1230351" y="4949115"/>
            <a:ext cx="4926980" cy="1029965"/>
          </a:xfrm>
          <a:prstGeom prst="rect">
            <a:avLst/>
          </a:prstGeom>
        </p:spPr>
      </p:pic>
      <p:pic>
        <p:nvPicPr>
          <p:cNvPr id="6" name="Picture 6">
            <a:extLst>
              <a:ext uri="{FF2B5EF4-FFF2-40B4-BE49-F238E27FC236}">
                <a16:creationId xmlns:a16="http://schemas.microsoft.com/office/drawing/2014/main" id="{BFC4B449-C603-40A6-9D51-A0C37DC2E0C1}"/>
              </a:ext>
            </a:extLst>
          </p:cNvPr>
          <p:cNvPicPr>
            <a:picLocks noChangeAspect="1"/>
          </p:cNvPicPr>
          <p:nvPr/>
        </p:nvPicPr>
        <p:blipFill>
          <a:blip r:embed="rId3"/>
          <a:stretch>
            <a:fillRect/>
          </a:stretch>
        </p:blipFill>
        <p:spPr>
          <a:xfrm>
            <a:off x="263912" y="4483275"/>
            <a:ext cx="7807712" cy="1803669"/>
          </a:xfrm>
          <a:prstGeom prst="rect">
            <a:avLst/>
          </a:prstGeom>
        </p:spPr>
      </p:pic>
    </p:spTree>
    <p:extLst>
      <p:ext uri="{BB962C8B-B14F-4D97-AF65-F5344CB8AC3E}">
        <p14:creationId xmlns:p14="http://schemas.microsoft.com/office/powerpoint/2010/main" val="262839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439C69-24BF-45DC-B7DD-B8002907D996}"/>
              </a:ext>
            </a:extLst>
          </p:cNvPr>
          <p:cNvSpPr txBox="1"/>
          <p:nvPr/>
        </p:nvSpPr>
        <p:spPr>
          <a:xfrm>
            <a:off x="2368420" y="2640564"/>
            <a:ext cx="7455160" cy="1323439"/>
          </a:xfrm>
          <a:prstGeom prst="rect">
            <a:avLst/>
          </a:prstGeom>
          <a:noFill/>
        </p:spPr>
        <p:txBody>
          <a:bodyPr wrap="square" rtlCol="0">
            <a:spAutoFit/>
          </a:bodyPr>
          <a:lstStyle/>
          <a:p>
            <a:pPr algn="ctr"/>
            <a:r>
              <a:rPr lang="en-US" sz="8000" dirty="0">
                <a:solidFill>
                  <a:srgbClr val="FFC000"/>
                </a:solidFill>
                <a:latin typeface="Cooper Black" panose="0208090404030B020404" pitchFamily="18" charset="0"/>
              </a:rPr>
              <a:t>THANK YOU </a:t>
            </a:r>
            <a:endParaRPr lang="en-AE" sz="8000" dirty="0">
              <a:solidFill>
                <a:srgbClr val="FFC000"/>
              </a:solidFill>
              <a:latin typeface="Cooper Black" panose="0208090404030B020404" pitchFamily="18" charset="0"/>
            </a:endParaRPr>
          </a:p>
        </p:txBody>
      </p:sp>
    </p:spTree>
    <p:extLst>
      <p:ext uri="{BB962C8B-B14F-4D97-AF65-F5344CB8AC3E}">
        <p14:creationId xmlns:p14="http://schemas.microsoft.com/office/powerpoint/2010/main" val="1448484772"/>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72441"/>
      </a:dk2>
      <a:lt2>
        <a:srgbClr val="E3E2E8"/>
      </a:lt2>
      <a:accent1>
        <a:srgbClr val="9CA57B"/>
      </a:accent1>
      <a:accent2>
        <a:srgbClr val="86A971"/>
      </a:accent2>
      <a:accent3>
        <a:srgbClr val="7DAA7F"/>
      </a:accent3>
      <a:accent4>
        <a:srgbClr val="73AC8E"/>
      </a:accent4>
      <a:accent5>
        <a:srgbClr val="7CA7A2"/>
      </a:accent5>
      <a:accent6>
        <a:srgbClr val="79A6B9"/>
      </a:accent6>
      <a:hlink>
        <a:srgbClr val="7869AE"/>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0BE282347E6428AD35CDBDE691A31" ma:contentTypeVersion="10" ma:contentTypeDescription="Create a new document." ma:contentTypeScope="" ma:versionID="00b20d1ded1e44267de69440963ac066">
  <xsd:schema xmlns:xsd="http://www.w3.org/2001/XMLSchema" xmlns:xs="http://www.w3.org/2001/XMLSchema" xmlns:p="http://schemas.microsoft.com/office/2006/metadata/properties" xmlns:ns2="ad322399-e21b-4be2-a902-8004f0554c95" xmlns:ns3="b17d52fb-9810-4cfc-a41c-884456943914" targetNamespace="http://schemas.microsoft.com/office/2006/metadata/properties" ma:root="true" ma:fieldsID="1ec58c8dae55af37617a06bf07bd79a7" ns2:_="" ns3:_="">
    <xsd:import namespace="ad322399-e21b-4be2-a902-8004f0554c95"/>
    <xsd:import namespace="b17d52fb-9810-4cfc-a41c-88445694391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322399-e21b-4be2-a902-8004f0554c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7d52fb-9810-4cfc-a41c-88445694391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1AB511-66EB-468A-A04A-046A8A7589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322399-e21b-4be2-a902-8004f0554c95"/>
    <ds:schemaRef ds:uri="b17d52fb-9810-4cfc-a41c-8844569439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8C51D8-99EC-4836-B9A4-A84FE551C6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260E7EB-AA4B-4527-94D9-D34223B273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TotalTime>
  <Words>809</Words>
  <Application>Microsoft Office PowerPoint</Application>
  <PresentationFormat>Widescreen</PresentationFormat>
  <Paragraphs>62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GradientRiseVTI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ᗰOᑌᗰᗴᑎ ❤︎ مؤمن</dc:creator>
  <cp:lastModifiedBy>ᗰOᑌᗰᗴᑎ ❤︎ مؤمن</cp:lastModifiedBy>
  <cp:revision>176</cp:revision>
  <dcterms:created xsi:type="dcterms:W3CDTF">2022-02-22T15:42:52Z</dcterms:created>
  <dcterms:modified xsi:type="dcterms:W3CDTF">2022-03-01T18:02:53Z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0x01010038E0BE282347E6428AD35CDBDE691A31</vt:lpwstr>
  </property>
</Properties>
</file>