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8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AAF"/>
    <a:srgbClr val="4754D5"/>
    <a:srgbClr val="5C73E7"/>
    <a:srgbClr val="3238AA"/>
    <a:srgbClr val="4957D1"/>
    <a:srgbClr val="677AE8"/>
    <a:srgbClr val="8199F1"/>
    <a:srgbClr val="F66218"/>
    <a:srgbClr val="9DCAAD"/>
    <a:srgbClr val="FFF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1" d="100"/>
          <a:sy n="71" d="100"/>
        </p:scale>
        <p:origin x="696" y="168"/>
      </p:cViewPr>
      <p:guideLst>
        <p:guide orient="horz" pos="2177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11300" y="1503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73300" y="3932238"/>
            <a:ext cx="76327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37E-057F-490F-90A2-B87AB8FB8F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6400-144F-4930-A314-33A28FA73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37E-057F-490F-90A2-B87AB8FB8F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6400-144F-4930-A314-33A28FA73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63164"/>
            <a:ext cx="10539558" cy="2852737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3542889"/>
            <a:ext cx="10539558" cy="150018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37E-057F-490F-90A2-B87AB8FB8F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6400-144F-4930-A314-33A28FA73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37E-057F-490F-90A2-B87AB8FB8F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6400-144F-4930-A314-33A28FA73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37E-057F-490F-90A2-B87AB8FB8F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6400-144F-4930-A314-33A28FA73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E137E-057F-490F-90A2-B87AB8FB8F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F6400-144F-4930-A314-33A28FA73F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/>
          <p:cNvSpPr/>
          <p:nvPr/>
        </p:nvSpPr>
        <p:spPr>
          <a:xfrm>
            <a:off x="1330960" y="4287520"/>
            <a:ext cx="1422400" cy="84328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STOP</a:t>
            </a:r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1233805" y="725170"/>
            <a:ext cx="1422400" cy="84328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START</a:t>
            </a:r>
            <a:endParaRPr lang="en-US"/>
          </a:p>
        </p:txBody>
      </p:sp>
      <p:sp>
        <p:nvSpPr>
          <p:cNvPr id="10" name="Flowchart: Data 9"/>
          <p:cNvSpPr/>
          <p:nvPr/>
        </p:nvSpPr>
        <p:spPr>
          <a:xfrm>
            <a:off x="153035" y="2383155"/>
            <a:ext cx="3778885" cy="859155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PRINT Simple Interest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Flowchart: Data 11"/>
              <p:cNvSpPr/>
              <p:nvPr/>
            </p:nvSpPr>
            <p:spPr>
              <a:xfrm>
                <a:off x="3820160" y="2516505"/>
                <a:ext cx="3778885" cy="859155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GB" b="0" i="1" smtClean="0">
                          <a:latin typeface="Cambria Math" panose="02040503050406030204" pitchFamily="18" charset="0"/>
                        </a:rPr>
                        <m:t>𝑆𝐼𝑀𝑃𝐿𝐸</m:t>
                      </m:r>
                      <m:r>
                        <a:rPr lang="en-US" altLang="en-GB" b="0" i="1" smtClean="0">
                          <a:latin typeface="Cambria Math" panose="02040503050406030204" pitchFamily="18" charset="0"/>
                        </a:rPr>
                        <m:t> </m:t>
                      </m:r>
                      <m:r>
                        <a:rPr lang="en-US" altLang="en-GB" b="0" i="1" smtClean="0">
                          <a:latin typeface="Cambria Math" panose="02040503050406030204" pitchFamily="18" charset="0"/>
                        </a:rPr>
                        <m:t>𝐼𝑁𝑇𝐸𝑅𝐸𝑆𝑇</m:t>
                      </m:r>
                      <m:r>
                        <a:rPr lang="en-US" altLang="en-GB" b="0" i="1" smtClean="0">
                          <a:latin typeface="Cambria Math" panose="02040503050406030204" pitchFamily="18" charset="0"/>
                        </a:rPr>
                        <m:t> 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Flowchart: Data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160" y="2516505"/>
                <a:ext cx="3778885" cy="859155"/>
              </a:xfrm>
              <a:prstGeom prst="flowChartInputOutput">
                <a:avLst/>
              </a:prstGeom>
              <a:blipFill rotWithShape="1">
                <a:blip r:embed="rId1"/>
                <a:stretch>
                  <a:fillRect l="-386" t="-739" r="-370" b="-739"/>
                </a:stretch>
              </a:blip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s 12"/>
          <p:cNvSpPr/>
          <p:nvPr/>
        </p:nvSpPr>
        <p:spPr>
          <a:xfrm>
            <a:off x="4225925" y="643890"/>
            <a:ext cx="3281680" cy="924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THE VALUE OF PRINCIPAL(P)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8482330" y="2451100"/>
            <a:ext cx="3171190" cy="9245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THE VALUE OF TIME(T)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8270240" y="643890"/>
            <a:ext cx="3281680" cy="924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INPUT THE VALUE FOR RATE(R)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4973320" y="4541520"/>
            <a:ext cx="4114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FLOWCHART TO CALCULATE SIMPLE INTEREST </a:t>
            </a:r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17800" y="1127760"/>
            <a:ext cx="14528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</p:cNvCxnSpPr>
          <p:nvPr/>
        </p:nvCxnSpPr>
        <p:spPr>
          <a:xfrm>
            <a:off x="7507605" y="1106170"/>
            <a:ext cx="6762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033000" y="1574800"/>
            <a:ext cx="0" cy="772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" idx="5"/>
          </p:cNvCxnSpPr>
          <p:nvPr/>
        </p:nvCxnSpPr>
        <p:spPr>
          <a:xfrm flipH="1" flipV="1">
            <a:off x="7221220" y="2946400"/>
            <a:ext cx="1196340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662680" y="2783840"/>
            <a:ext cx="6502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4"/>
          </p:cNvCxnSpPr>
          <p:nvPr/>
        </p:nvCxnSpPr>
        <p:spPr>
          <a:xfrm>
            <a:off x="2042795" y="3242310"/>
            <a:ext cx="0" cy="9740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1361440" y="711200"/>
            <a:ext cx="1493520" cy="78232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START</a:t>
            </a:r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5135880" y="4814570"/>
            <a:ext cx="1290320" cy="70104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STOP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8813800" y="614045"/>
            <a:ext cx="2387600" cy="9245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TIME(T)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8813800" y="2580005"/>
            <a:ext cx="2387600" cy="9245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RATE(R)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4587240" y="568960"/>
            <a:ext cx="2387600" cy="9245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PRINCIPAL(P)</a:t>
            </a:r>
            <a:endParaRPr lang="en-US"/>
          </a:p>
        </p:txBody>
      </p:sp>
      <p:sp>
        <p:nvSpPr>
          <p:cNvPr id="23" name="Flowchart: Data 22"/>
          <p:cNvSpPr/>
          <p:nvPr/>
        </p:nvSpPr>
        <p:spPr>
          <a:xfrm>
            <a:off x="650240" y="4712970"/>
            <a:ext cx="2915920" cy="904240"/>
          </a:xfrm>
          <a:prstGeom prst="flowChartInputOutp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PRINT Compound Interest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Flowchart: Data 24"/>
              <p:cNvSpPr/>
              <p:nvPr/>
            </p:nvSpPr>
            <p:spPr>
              <a:xfrm>
                <a:off x="386715" y="2651125"/>
                <a:ext cx="3443605" cy="904240"/>
              </a:xfrm>
              <a:prstGeom prst="flowChartInputOutpu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GB" b="0" i="1" smtClean="0">
                          <a:latin typeface="Cambria Math" panose="02040503050406030204" pitchFamily="18" charset="0"/>
                        </a:rPr>
                        <m:t>𝐶𝑂𝑀𝑃𝑂𝑈𝑁𝐷</m:t>
                      </m:r>
                      <m:r>
                        <a:rPr lang="en-US" altLang="en-GB" b="0" i="1" smtClean="0">
                          <a:latin typeface="Cambria Math" panose="02040503050406030204" pitchFamily="18" charset="0"/>
                        </a:rPr>
                        <m:t> </m:t>
                      </m:r>
                      <m:r>
                        <a:rPr lang="en-US" altLang="en-GB" b="0" i="1" smtClean="0">
                          <a:latin typeface="Cambria Math" panose="02040503050406030204" pitchFamily="18" charset="0"/>
                        </a:rPr>
                        <m:t>𝐼𝑁𝑇𝐸𝑅𝐸𝑆𝑇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baseline="82000" smtClean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5" name="Flowchart: Data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15" y="2651125"/>
                <a:ext cx="3443605" cy="904240"/>
              </a:xfrm>
              <a:prstGeom prst="flowChartInputOutput">
                <a:avLst/>
              </a:prstGeom>
              <a:blipFill rotWithShape="1">
                <a:blip r:embed="rId1"/>
                <a:stretch>
                  <a:fillRect l="-387" t="-702" r="-369" b="-702"/>
                </a:stretch>
              </a:blip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s 27"/>
          <p:cNvSpPr/>
          <p:nvPr/>
        </p:nvSpPr>
        <p:spPr>
          <a:xfrm>
            <a:off x="4866640" y="2529205"/>
            <a:ext cx="2326640" cy="1026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THE NUMBER OF TIMES PER YEAR(n)</a:t>
            </a:r>
            <a:endParaRPr lang="en-US"/>
          </a:p>
        </p:txBody>
      </p:sp>
      <p:cxnSp>
        <p:nvCxnSpPr>
          <p:cNvPr id="29" name="Straight Arrow Connector 28"/>
          <p:cNvCxnSpPr>
            <a:stCxn id="3" idx="3"/>
          </p:cNvCxnSpPr>
          <p:nvPr/>
        </p:nvCxnSpPr>
        <p:spPr>
          <a:xfrm>
            <a:off x="2854960" y="1102360"/>
            <a:ext cx="16764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3"/>
          </p:cNvCxnSpPr>
          <p:nvPr/>
        </p:nvCxnSpPr>
        <p:spPr>
          <a:xfrm>
            <a:off x="6974840" y="1031240"/>
            <a:ext cx="16814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2"/>
          </p:cNvCxnSpPr>
          <p:nvPr/>
        </p:nvCxnSpPr>
        <p:spPr>
          <a:xfrm>
            <a:off x="10007600" y="1538605"/>
            <a:ext cx="0" cy="9709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1"/>
          </p:cNvCxnSpPr>
          <p:nvPr/>
        </p:nvCxnSpPr>
        <p:spPr>
          <a:xfrm flipH="1">
            <a:off x="7325360" y="3042285"/>
            <a:ext cx="14884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566160" y="3119120"/>
            <a:ext cx="13208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4"/>
          </p:cNvCxnSpPr>
          <p:nvPr/>
        </p:nvCxnSpPr>
        <p:spPr>
          <a:xfrm>
            <a:off x="2108835" y="3555365"/>
            <a:ext cx="0" cy="1087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5"/>
            <a:endCxn id="5" idx="1"/>
          </p:cNvCxnSpPr>
          <p:nvPr/>
        </p:nvCxnSpPr>
        <p:spPr>
          <a:xfrm>
            <a:off x="3274695" y="5165090"/>
            <a:ext cx="18611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8615680" y="4704080"/>
            <a:ext cx="23876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FLOWCHART TO COMPUTE THE COMPOUND INTERESTS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873760" y="955040"/>
            <a:ext cx="1310640" cy="72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START</a:t>
            </a:r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288280" y="5466080"/>
            <a:ext cx="1310640" cy="7213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STOP</a:t>
            </a:r>
            <a:endParaRPr lang="en-US"/>
          </a:p>
        </p:txBody>
      </p:sp>
      <p:sp>
        <p:nvSpPr>
          <p:cNvPr id="30" name="Rectangles 29"/>
          <p:cNvSpPr/>
          <p:nvPr/>
        </p:nvSpPr>
        <p:spPr>
          <a:xfrm>
            <a:off x="9474200" y="2733040"/>
            <a:ext cx="2214880" cy="9753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Time(t)</a:t>
            </a:r>
            <a:endParaRPr lang="en-US"/>
          </a:p>
        </p:txBody>
      </p:sp>
      <p:sp>
        <p:nvSpPr>
          <p:cNvPr id="35" name="Rectangles 34"/>
          <p:cNvSpPr/>
          <p:nvPr/>
        </p:nvSpPr>
        <p:spPr>
          <a:xfrm>
            <a:off x="3992880" y="955040"/>
            <a:ext cx="2214880" cy="9753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Principal(P)</a:t>
            </a:r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5151120" y="2733040"/>
            <a:ext cx="2214880" cy="97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the number of times in a year(n)</a:t>
            </a:r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8834120" y="767080"/>
            <a:ext cx="2214880" cy="9753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Rate(R)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Flowchart: Data 40"/>
              <p:cNvSpPr/>
              <p:nvPr/>
            </p:nvSpPr>
            <p:spPr>
              <a:xfrm>
                <a:off x="355600" y="2611755"/>
                <a:ext cx="3768725" cy="1376045"/>
              </a:xfrm>
              <a:prstGeom prst="flowChartInputOutput">
                <a:avLst/>
              </a:prstGeom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𝐴𝑛𝑛𝑢𝑖𝑡𝑦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 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𝑃𝑀𝑇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baseline="70000" smtClean="0">
                                  <a:latin typeface="Cambria Math" panose="02040503050406030204" pitchFamily="18" charset="0"/>
                                </a:rPr>
                                <m:t>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1" name="Flowchart: Data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2611755"/>
                <a:ext cx="3768725" cy="1376045"/>
              </a:xfrm>
              <a:prstGeom prst="flowChartInputOutput">
                <a:avLst/>
              </a:prstGeom>
              <a:blipFill rotWithShape="1">
                <a:blip r:embed="rId1"/>
                <a:stretch>
                  <a:fillRect l="-286" t="-461" r="-270" b="-461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lowchart: Data 42"/>
          <p:cNvSpPr/>
          <p:nvPr/>
        </p:nvSpPr>
        <p:spPr>
          <a:xfrm>
            <a:off x="355600" y="5374640"/>
            <a:ext cx="3342640" cy="8128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PRINT annuity value </a:t>
            </a:r>
            <a:endParaRPr lang="en-US"/>
          </a:p>
        </p:txBody>
      </p:sp>
      <p:cxnSp>
        <p:nvCxnSpPr>
          <p:cNvPr id="45" name="Straight Arrow Connector 44"/>
          <p:cNvCxnSpPr>
            <a:stCxn id="28" idx="3"/>
          </p:cNvCxnSpPr>
          <p:nvPr/>
        </p:nvCxnSpPr>
        <p:spPr>
          <a:xfrm>
            <a:off x="2184400" y="1315720"/>
            <a:ext cx="17068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248400" y="1330960"/>
            <a:ext cx="25095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0149840" y="1747520"/>
            <a:ext cx="0" cy="9144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0" idx="1"/>
          </p:cNvCxnSpPr>
          <p:nvPr/>
        </p:nvCxnSpPr>
        <p:spPr>
          <a:xfrm flipH="1">
            <a:off x="7416800" y="3220720"/>
            <a:ext cx="20574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1"/>
          </p:cNvCxnSpPr>
          <p:nvPr/>
        </p:nvCxnSpPr>
        <p:spPr>
          <a:xfrm flipH="1">
            <a:off x="3698240" y="3220720"/>
            <a:ext cx="14528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153920" y="3992880"/>
            <a:ext cx="0" cy="12192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373120" y="5862320"/>
            <a:ext cx="18999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 Box 51"/>
          <p:cNvSpPr txBox="1"/>
          <p:nvPr/>
        </p:nvSpPr>
        <p:spPr>
          <a:xfrm>
            <a:off x="7335520" y="4561840"/>
            <a:ext cx="3586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FLOWCHART TO CALCULATE THE ANNUITY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细字体">
      <a:majorFont>
        <a:latin typeface="Segoe UI Light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WPS Presentation</Application>
  <PresentationFormat>宽屏</PresentationFormat>
  <Paragraphs>52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Segoe UI Light</vt:lpstr>
      <vt:lpstr>Segoe UI</vt:lpstr>
      <vt:lpstr>Microsoft YaHei</vt:lpstr>
      <vt:lpstr>Arial Unicode MS</vt:lpstr>
      <vt:lpstr>Calibri</vt:lpstr>
      <vt:lpstr>Cambria Math</vt:lpstr>
      <vt:lpstr>Office Theme</vt:lpstr>
      <vt:lpstr>iOS 8 Style PPT TEMPLATE</vt:lpstr>
      <vt:lpstr>CONTENTS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mimis</cp:lastModifiedBy>
  <cp:revision>64</cp:revision>
  <dcterms:created xsi:type="dcterms:W3CDTF">2014-12-02T08:58:00Z</dcterms:created>
  <dcterms:modified xsi:type="dcterms:W3CDTF">2023-04-14T17:47:36Z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1033-11.2.0.11516</vt:lpwstr>
  </property>
  <property fmtid="{D5CDD505-2E9C-101B-9397-08002B2CF9AE}" pid="3" name="ICV">
    <vt:lpwstr>6E40DA99F4A54DE181B3634102E0C7FA</vt:lpwstr>
  </property>
</Properties>
</file>