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6858000" cx="12192000"/>
  <p:notesSz cx="7772400" cy="10058400"/>
  <p:embeddedFontLst>
    <p:embeddedFont>
      <p:font typeface="Fira Sans Extra Condense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hRXsYVU7rZX6wiXzN1ZHAH5rih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465E9B-C3CF-4299-99B6-8AEB9154EF66}">
  <a:tblStyle styleId="{A7465E9B-C3CF-4299-99B6-8AEB9154EF6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FiraSansExtraCondensed-regular.fntdata"/><Relationship Id="rId21" Type="http://schemas.openxmlformats.org/officeDocument/2006/relationships/slide" Target="slides/slide14.xml"/><Relationship Id="rId24" Type="http://schemas.openxmlformats.org/officeDocument/2006/relationships/font" Target="fonts/FiraSansExtraCondensed-italic.fntdata"/><Relationship Id="rId23" Type="http://schemas.openxmlformats.org/officeDocument/2006/relationships/font" Target="fonts/FiraSansExtraCondense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customschemas.google.com/relationships/presentationmetadata" Target="metadata"/><Relationship Id="rId25" Type="http://schemas.openxmlformats.org/officeDocument/2006/relationships/font" Target="fonts/FiraSansExtraCondensed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9" name="Google Shape;449;p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066244c191_0_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479" name="Google Shape;479;g1066244c191_0_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066244c191_0_13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544" name="Google Shape;544;g1066244c191_0_13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9" name="Google Shape;609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add317ae2b_0_117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600" lIns="102600" spcFirstLastPara="1" rIns="102600" wrap="square" tIns="102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634" name="Google Shape;634;gadd317ae2b_0_117:notes"/>
          <p:cNvSpPr/>
          <p:nvPr>
            <p:ph idx="2" type="sldImg"/>
          </p:nvPr>
        </p:nvSpPr>
        <p:spPr>
          <a:xfrm>
            <a:off x="1295655" y="754380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5e9140ba5_0_3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g105e9140ba5_0_3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5e9140ba5_0_9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g105e9140ba5_0_9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9" name="Google Shape;369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3" name="Google Shape;393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dd317ae2b_0_20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5" name="Google Shape;415;gadd317ae2b_0_20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05e9140ba5_0_16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2" name="Google Shape;432;g105e9140ba5_0_16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9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9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1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1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1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1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1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9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0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0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0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0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0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add317ae2b_0_1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add317ae2b_0_13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add317ae2b_0_13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add317ae2b_0_1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add317ae2b_0_12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5" name="Google Shape;125;gadd317ae2b_0_12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add317ae2b_0_1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add317ae2b_0_1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add317ae2b_0_14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1" name="Google Shape;131;gadd317ae2b_0_14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add317ae2b_0_1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add317ae2b_0_1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add317ae2b_0_14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gadd317ae2b_0_14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gadd317ae2b_0_1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add317ae2b_0_14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add317ae2b_0_1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add317ae2b_0_154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4" name="Google Shape;144;gadd317ae2b_0_154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gadd317ae2b_0_154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6" name="Google Shape;146;gadd317ae2b_0_154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gadd317ae2b_0_15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add317ae2b_0_1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add317ae2b_0_1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add317ae2b_0_16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add317ae2b_0_16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add317ae2b_0_16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add317ae2b_0_16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add317ae2b_0_1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gadd317ae2b_0_172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62" name="Google Shape;162;gadd317ae2b_0_172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3" name="Google Shape;163;gadd317ae2b_0_17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add317ae2b_0_17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add317ae2b_0_17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gadd317ae2b_0_179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gadd317ae2b_0_179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0" name="Google Shape;170;gadd317ae2b_0_17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gadd317ae2b_0_17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gadd317ae2b_0_17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gadd317ae2b_0_186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gadd317ae2b_0_18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add317ae2b_0_18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gadd317ae2b_0_18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gadd317ae2b_0_19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gadd317ae2b_0_19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gadd317ae2b_0_19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gadd317ae2b_0_19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7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gadd317ae2b_0_1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gadd317ae2b_0_1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gadd317ae2b_0_1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gadd317ae2b_0_1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18.png"/><Relationship Id="rId8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2.jpg"/><Relationship Id="rId5" Type="http://schemas.openxmlformats.org/officeDocument/2006/relationships/image" Target="../media/image2.png"/><Relationship Id="rId6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301989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64775" y="-1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b="0" l="0" r="0"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45720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800"/>
              <a:t>ACOSO SEXUAL Y CALLEJERO: CONTEXTO Y PREVENCION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9"/>
          <p:cNvSpPr/>
          <p:nvPr/>
        </p:nvSpPr>
        <p:spPr>
          <a:xfrm>
            <a:off x="265320" y="376920"/>
            <a:ext cx="5402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Tiempos de ejecución del algoritmo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9"/>
          <p:cNvSpPr/>
          <p:nvPr/>
        </p:nvSpPr>
        <p:spPr>
          <a:xfrm flipH="1" rot="10800000">
            <a:off x="5276528" y="514742"/>
            <a:ext cx="826794" cy="457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54" name="Google Shape;454;p9"/>
          <p:cNvSpPr/>
          <p:nvPr/>
        </p:nvSpPr>
        <p:spPr>
          <a:xfrm>
            <a:off x="57337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9"/>
          <p:cNvSpPr/>
          <p:nvPr/>
        </p:nvSpPr>
        <p:spPr>
          <a:xfrm>
            <a:off x="8716975" y="1630200"/>
            <a:ext cx="3425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Tiempos de ejecución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" name="Google Shape;45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1617970"/>
            <a:ext cx="526680" cy="52668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9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9"/>
          <p:cNvSpPr/>
          <p:nvPr/>
        </p:nvSpPr>
        <p:spPr>
          <a:xfrm flipH="1">
            <a:off x="9302807" y="5400825"/>
            <a:ext cx="752058" cy="64665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60" name="Google Shape;460;p9"/>
          <p:cNvSpPr/>
          <p:nvPr/>
        </p:nvSpPr>
        <p:spPr>
          <a:xfrm>
            <a:off x="73846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incluya las unidades de medida, por ejemplo, minutos, horas...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9"/>
          <p:cNvPicPr preferRelativeResize="0"/>
          <p:nvPr/>
        </p:nvPicPr>
        <p:blipFill rotWithShape="1">
          <a:blip r:embed="rId5">
            <a:alphaModFix/>
          </a:blip>
          <a:srcRect b="27894" l="0" r="0" t="28562"/>
          <a:stretch/>
        </p:blipFill>
        <p:spPr>
          <a:xfrm>
            <a:off x="867925" y="2391275"/>
            <a:ext cx="2329000" cy="10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9"/>
          <p:cNvPicPr preferRelativeResize="0"/>
          <p:nvPr/>
        </p:nvPicPr>
        <p:blipFill rotWithShape="1">
          <a:blip r:embed="rId6">
            <a:alphaModFix/>
          </a:blip>
          <a:srcRect b="27036" l="0" r="0" t="25645"/>
          <a:stretch/>
        </p:blipFill>
        <p:spPr>
          <a:xfrm>
            <a:off x="4940125" y="2391274"/>
            <a:ext cx="2143125" cy="10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9"/>
          <p:cNvPicPr preferRelativeResize="0"/>
          <p:nvPr/>
        </p:nvPicPr>
        <p:blipFill rotWithShape="1">
          <a:blip r:embed="rId7">
            <a:alphaModFix/>
          </a:blip>
          <a:srcRect b="21147" l="10870" r="11312" t="31531"/>
          <a:stretch/>
        </p:blipFill>
        <p:spPr>
          <a:xfrm>
            <a:off x="588275" y="3649400"/>
            <a:ext cx="2940000" cy="9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22725" y="3519225"/>
            <a:ext cx="2329000" cy="119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63675" y="4645100"/>
            <a:ext cx="2329000" cy="119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737200" y="4659289"/>
            <a:ext cx="2607000" cy="121678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9"/>
          <p:cNvSpPr/>
          <p:nvPr/>
        </p:nvSpPr>
        <p:spPr>
          <a:xfrm>
            <a:off x="8669750" y="2593850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2 horas 51 minutos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9"/>
          <p:cNvSpPr/>
          <p:nvPr/>
        </p:nvSpPr>
        <p:spPr>
          <a:xfrm>
            <a:off x="8745950" y="3840425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6 horas 51 minutos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9"/>
          <p:cNvSpPr/>
          <p:nvPr/>
        </p:nvSpPr>
        <p:spPr>
          <a:xfrm>
            <a:off x="8745950" y="4956050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8 horas 51 minutos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9"/>
          <p:cNvSpPr/>
          <p:nvPr/>
        </p:nvSpPr>
        <p:spPr>
          <a:xfrm>
            <a:off x="3568425" y="2822650"/>
            <a:ext cx="920700" cy="19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00AADB"/>
          </a:solidFill>
          <a:ln cap="flat" cmpd="sng" w="28575">
            <a:solidFill>
              <a:srgbClr val="001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9"/>
          <p:cNvSpPr/>
          <p:nvPr/>
        </p:nvSpPr>
        <p:spPr>
          <a:xfrm>
            <a:off x="3720825" y="3965650"/>
            <a:ext cx="920700" cy="19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00AADB"/>
          </a:solidFill>
          <a:ln cap="flat" cmpd="sng" w="28575">
            <a:solidFill>
              <a:srgbClr val="001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9"/>
          <p:cNvSpPr/>
          <p:nvPr/>
        </p:nvSpPr>
        <p:spPr>
          <a:xfrm>
            <a:off x="3568425" y="5108650"/>
            <a:ext cx="920700" cy="19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00AADB"/>
          </a:solidFill>
          <a:ln cap="flat" cmpd="sng" w="28575">
            <a:solidFill>
              <a:srgbClr val="001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9"/>
          <p:cNvSpPr/>
          <p:nvPr/>
        </p:nvSpPr>
        <p:spPr>
          <a:xfrm>
            <a:off x="7454625" y="2746450"/>
            <a:ext cx="920700" cy="19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00AADB"/>
          </a:solidFill>
          <a:ln cap="flat" cmpd="sng" w="28575">
            <a:solidFill>
              <a:srgbClr val="001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9"/>
          <p:cNvSpPr/>
          <p:nvPr/>
        </p:nvSpPr>
        <p:spPr>
          <a:xfrm>
            <a:off x="7530825" y="3965650"/>
            <a:ext cx="920700" cy="19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00AADB"/>
          </a:solidFill>
          <a:ln cap="flat" cmpd="sng" w="28575">
            <a:solidFill>
              <a:srgbClr val="001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9"/>
          <p:cNvSpPr/>
          <p:nvPr/>
        </p:nvSpPr>
        <p:spPr>
          <a:xfrm>
            <a:off x="7454625" y="5108650"/>
            <a:ext cx="920700" cy="19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00AADB"/>
          </a:solidFill>
          <a:ln cap="flat" cmpd="sng" w="28575">
            <a:solidFill>
              <a:srgbClr val="001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9"/>
          <p:cNvSpPr txBox="1"/>
          <p:nvPr/>
        </p:nvSpPr>
        <p:spPr>
          <a:xfrm>
            <a:off x="2745075" y="6052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g1066244c191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g1066244c191_0_1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Direcciones de trabajo futuras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1066244c191_0_1"/>
          <p:cNvSpPr/>
          <p:nvPr/>
        </p:nvSpPr>
        <p:spPr>
          <a:xfrm>
            <a:off x="859448" y="1291400"/>
            <a:ext cx="1993200" cy="42300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1066244c191_0_1"/>
          <p:cNvSpPr/>
          <p:nvPr/>
        </p:nvSpPr>
        <p:spPr>
          <a:xfrm>
            <a:off x="9488921" y="1291400"/>
            <a:ext cx="1993200" cy="42300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1066244c191_0_1"/>
          <p:cNvSpPr/>
          <p:nvPr/>
        </p:nvSpPr>
        <p:spPr>
          <a:xfrm>
            <a:off x="3812548" y="1291400"/>
            <a:ext cx="1993200" cy="42300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1066244c191_0_1"/>
          <p:cNvSpPr/>
          <p:nvPr/>
        </p:nvSpPr>
        <p:spPr>
          <a:xfrm>
            <a:off x="6632743" y="1286300"/>
            <a:ext cx="1993200" cy="42300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1066244c191_0_1"/>
          <p:cNvSpPr/>
          <p:nvPr/>
        </p:nvSpPr>
        <p:spPr>
          <a:xfrm>
            <a:off x="9488720" y="1291400"/>
            <a:ext cx="1809900" cy="587400"/>
          </a:xfrm>
          <a:prstGeom prst="homePlate">
            <a:avLst>
              <a:gd fmla="val 40073" name="adj"/>
            </a:avLst>
          </a:prstGeom>
          <a:solidFill>
            <a:srgbClr val="00AA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1066244c191_0_1"/>
          <p:cNvSpPr/>
          <p:nvPr/>
        </p:nvSpPr>
        <p:spPr>
          <a:xfrm>
            <a:off x="6630898" y="1286300"/>
            <a:ext cx="1809900" cy="587400"/>
          </a:xfrm>
          <a:prstGeom prst="homePlate">
            <a:avLst>
              <a:gd fmla="val 40073" name="adj"/>
            </a:avLst>
          </a:prstGeom>
          <a:solidFill>
            <a:srgbClr val="48AC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1066244c191_0_1"/>
          <p:cNvSpPr/>
          <p:nvPr/>
        </p:nvSpPr>
        <p:spPr>
          <a:xfrm>
            <a:off x="3811772" y="1291400"/>
            <a:ext cx="1809900" cy="587400"/>
          </a:xfrm>
          <a:prstGeom prst="homePlate">
            <a:avLst>
              <a:gd fmla="val 40073" name="adj"/>
            </a:avLst>
          </a:prstGeom>
          <a:solidFill>
            <a:srgbClr val="00AA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1066244c191_0_1"/>
          <p:cNvSpPr/>
          <p:nvPr/>
        </p:nvSpPr>
        <p:spPr>
          <a:xfrm>
            <a:off x="859046" y="1291400"/>
            <a:ext cx="1809900" cy="587400"/>
          </a:xfrm>
          <a:prstGeom prst="homePlate">
            <a:avLst>
              <a:gd fmla="val 40073" name="adj"/>
            </a:avLst>
          </a:prstGeom>
          <a:solidFill>
            <a:srgbClr val="48AC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1066244c191_0_1"/>
          <p:cNvSpPr/>
          <p:nvPr/>
        </p:nvSpPr>
        <p:spPr>
          <a:xfrm>
            <a:off x="6649700" y="13286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Estadística 2</a:t>
            </a:r>
            <a:endParaRPr b="1" i="0" sz="22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2" name="Google Shape;492;g1066244c191_0_1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Optimización 1</a:t>
            </a:r>
            <a:endParaRPr b="1" i="0" sz="22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3" name="Google Shape;493;g1066244c191_0_1"/>
          <p:cNvSpPr/>
          <p:nvPr/>
        </p:nvSpPr>
        <p:spPr>
          <a:xfrm>
            <a:off x="810150" y="1333775"/>
            <a:ext cx="1582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Probabilidad</a:t>
            </a:r>
            <a:endParaRPr b="1" i="0" sz="22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4" name="Google Shape;494;g1066244c191_0_1"/>
          <p:cNvSpPr/>
          <p:nvPr/>
        </p:nvSpPr>
        <p:spPr>
          <a:xfrm>
            <a:off x="9495625" y="1333775"/>
            <a:ext cx="16437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 &amp; S 4</a:t>
            </a:r>
            <a:endParaRPr b="1" i="0" sz="22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95" name="Google Shape;495;g1066244c191_0_1"/>
          <p:cNvGrpSpPr/>
          <p:nvPr/>
        </p:nvGrpSpPr>
        <p:grpSpPr>
          <a:xfrm>
            <a:off x="7016850" y="2306088"/>
            <a:ext cx="1088700" cy="830400"/>
            <a:chOff x="368350" y="2234988"/>
            <a:chExt cx="1088700" cy="830400"/>
          </a:xfrm>
        </p:grpSpPr>
        <p:sp>
          <p:nvSpPr>
            <p:cNvPr id="496" name="Google Shape;496;g1066244c191_0_1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Estimaciones de riesgo MV</a:t>
              </a:r>
              <a:endParaRPr b="1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7" name="Google Shape;497;g1066244c191_0_1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8" name="Google Shape;498;g1066244c191_0_1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9" name="Google Shape;499;g1066244c191_0_1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0" name="Google Shape;500;g1066244c191_0_1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1" name="Google Shape;501;g1066244c191_0_1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2" name="Google Shape;502;g1066244c191_0_1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3" name="Google Shape;503;g1066244c191_0_1"/>
          <p:cNvGrpSpPr/>
          <p:nvPr/>
        </p:nvGrpSpPr>
        <p:grpSpPr>
          <a:xfrm>
            <a:off x="4216100" y="2367863"/>
            <a:ext cx="1088700" cy="830400"/>
            <a:chOff x="673150" y="2539788"/>
            <a:chExt cx="1088700" cy="830400"/>
          </a:xfrm>
        </p:grpSpPr>
        <p:sp>
          <p:nvSpPr>
            <p:cNvPr id="504" name="Google Shape;504;g1066244c191_0_1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Otimización </a:t>
              </a:r>
              <a:r>
                <a:rPr b="1" i="0" lang="en-US" sz="14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Bi objetivo</a:t>
              </a:r>
              <a:endParaRPr b="1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5" name="Google Shape;505;g1066244c191_0_1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6" name="Google Shape;506;g1066244c191_0_1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7" name="Google Shape;507;g1066244c191_0_1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8" name="Google Shape;508;g1066244c191_0_1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9" name="Google Shape;509;g1066244c191_0_1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0" name="Google Shape;510;g1066244c191_0_1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11" name="Google Shape;511;g1066244c191_0_1"/>
          <p:cNvGrpSpPr/>
          <p:nvPr/>
        </p:nvGrpSpPr>
        <p:grpSpPr>
          <a:xfrm>
            <a:off x="1242275" y="2378663"/>
            <a:ext cx="1088700" cy="830400"/>
            <a:chOff x="673150" y="2539788"/>
            <a:chExt cx="1088700" cy="830400"/>
          </a:xfrm>
        </p:grpSpPr>
        <p:sp>
          <p:nvSpPr>
            <p:cNvPr id="512" name="Google Shape;512;g1066244c191_0_1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3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Otras estimaciones de riesgo</a:t>
              </a:r>
              <a:endParaRPr b="1" i="0" sz="13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3" name="Google Shape;513;g1066244c191_0_1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4" name="Google Shape;514;g1066244c191_0_1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5" name="Google Shape;515;g1066244c191_0_1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6" name="Google Shape;516;g1066244c191_0_1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7" name="Google Shape;517;g1066244c191_0_1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8" name="Google Shape;518;g1066244c191_0_1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19" name="Google Shape;519;g1066244c191_0_1"/>
          <p:cNvGrpSpPr/>
          <p:nvPr/>
        </p:nvGrpSpPr>
        <p:grpSpPr>
          <a:xfrm>
            <a:off x="9836250" y="2306088"/>
            <a:ext cx="1088700" cy="830400"/>
            <a:chOff x="368350" y="2234988"/>
            <a:chExt cx="1088700" cy="830400"/>
          </a:xfrm>
        </p:grpSpPr>
        <p:sp>
          <p:nvSpPr>
            <p:cNvPr id="520" name="Google Shape;520;g1066244c191_0_1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Estimación de Tráfico</a:t>
              </a:r>
              <a:endParaRPr b="1" i="0" sz="16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1" name="Google Shape;521;g1066244c191_0_1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2" name="Google Shape;522;g1066244c191_0_1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3" name="Google Shape;523;g1066244c191_0_1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4" name="Google Shape;524;g1066244c191_0_1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5" name="Google Shape;525;g1066244c191_0_1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6" name="Google Shape;526;g1066244c191_0_1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27" name="Google Shape;527;g1066244c191_0_1"/>
          <p:cNvSpPr/>
          <p:nvPr/>
        </p:nvSpPr>
        <p:spPr>
          <a:xfrm flipH="1" rot="10800000">
            <a:off x="4819328" y="514742"/>
            <a:ext cx="826794" cy="457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28" name="Google Shape;528;g1066244c191_0_1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1066244c191_0_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1066244c191_0_1"/>
          <p:cNvSpPr/>
          <p:nvPr/>
        </p:nvSpPr>
        <p:spPr>
          <a:xfrm>
            <a:off x="265315" y="80232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1066244c191_0_1"/>
          <p:cNvSpPr txBox="1"/>
          <p:nvPr/>
        </p:nvSpPr>
        <p:spPr>
          <a:xfrm>
            <a:off x="2745075" y="6052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1066244c191_0_1"/>
          <p:cNvSpPr/>
          <p:nvPr/>
        </p:nvSpPr>
        <p:spPr>
          <a:xfrm>
            <a:off x="7457802" y="594958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Puede añadir, eliminar o cambiar algunas direcciones de trabajo futuras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1066244c191_0_1"/>
          <p:cNvSpPr/>
          <p:nvPr/>
        </p:nvSpPr>
        <p:spPr>
          <a:xfrm>
            <a:off x="-141598" y="4099808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Eliminar esto</a:t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estudia </a:t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Ingeniería de</a:t>
            </a:r>
            <a:b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sistemas</a:t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1066244c191_0_1"/>
          <p:cNvSpPr/>
          <p:nvPr/>
        </p:nvSpPr>
        <p:spPr>
          <a:xfrm>
            <a:off x="5646138" y="802325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nombra los cursos en los que podrías seguir trabajando en este proyecto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1066244c191_0_1"/>
          <p:cNvSpPr/>
          <p:nvPr/>
        </p:nvSpPr>
        <p:spPr>
          <a:xfrm flipH="1" rot="10800000">
            <a:off x="5050475" y="1024007"/>
            <a:ext cx="811836" cy="2944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36" name="Google Shape;536;g1066244c191_0_1"/>
          <p:cNvSpPr/>
          <p:nvPr/>
        </p:nvSpPr>
        <p:spPr>
          <a:xfrm rot="10800000">
            <a:off x="10334499" y="947808"/>
            <a:ext cx="806652" cy="43264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37" name="Google Shape;537;g1066244c191_0_1"/>
          <p:cNvSpPr/>
          <p:nvPr/>
        </p:nvSpPr>
        <p:spPr>
          <a:xfrm rot="-3788704">
            <a:off x="8003177" y="1401254"/>
            <a:ext cx="806653" cy="4326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38" name="Google Shape;538;g1066244c191_0_1"/>
          <p:cNvSpPr/>
          <p:nvPr/>
        </p:nvSpPr>
        <p:spPr>
          <a:xfrm>
            <a:off x="4407763" y="3990850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diga qué podría hacer, en los siguientes cursos, para mejorar este proyecto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1066244c191_0_1"/>
          <p:cNvSpPr/>
          <p:nvPr/>
        </p:nvSpPr>
        <p:spPr>
          <a:xfrm flipH="1" rot="5763114">
            <a:off x="4821883" y="3386199"/>
            <a:ext cx="811824" cy="2944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40" name="Google Shape;540;g1066244c191_0_1"/>
          <p:cNvSpPr/>
          <p:nvPr/>
        </p:nvSpPr>
        <p:spPr>
          <a:xfrm flipH="1" rot="5763114">
            <a:off x="7260283" y="3386199"/>
            <a:ext cx="811824" cy="2944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41" name="Google Shape;541;g1066244c191_0_1"/>
          <p:cNvSpPr/>
          <p:nvPr/>
        </p:nvSpPr>
        <p:spPr>
          <a:xfrm flipH="1" rot="9163861">
            <a:off x="8936681" y="3462420"/>
            <a:ext cx="811824" cy="29440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g1066244c191_0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g1066244c191_0_133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Direcciones de trabajo futuras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1066244c191_0_133"/>
          <p:cNvSpPr/>
          <p:nvPr/>
        </p:nvSpPr>
        <p:spPr>
          <a:xfrm>
            <a:off x="859448" y="1291400"/>
            <a:ext cx="1993200" cy="42300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1066244c191_0_133"/>
          <p:cNvSpPr/>
          <p:nvPr/>
        </p:nvSpPr>
        <p:spPr>
          <a:xfrm>
            <a:off x="9488921" y="1291400"/>
            <a:ext cx="1993200" cy="42300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1066244c191_0_133"/>
          <p:cNvSpPr/>
          <p:nvPr/>
        </p:nvSpPr>
        <p:spPr>
          <a:xfrm>
            <a:off x="3812548" y="1291400"/>
            <a:ext cx="1993200" cy="42300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1066244c191_0_133"/>
          <p:cNvSpPr/>
          <p:nvPr/>
        </p:nvSpPr>
        <p:spPr>
          <a:xfrm>
            <a:off x="6632743" y="1286300"/>
            <a:ext cx="1993200" cy="42300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g1066244c191_0_133"/>
          <p:cNvSpPr/>
          <p:nvPr/>
        </p:nvSpPr>
        <p:spPr>
          <a:xfrm>
            <a:off x="9488720" y="1291400"/>
            <a:ext cx="1809900" cy="587400"/>
          </a:xfrm>
          <a:prstGeom prst="homePlate">
            <a:avLst>
              <a:gd fmla="val 40073" name="adj"/>
            </a:avLst>
          </a:prstGeom>
          <a:solidFill>
            <a:srgbClr val="00AA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1066244c191_0_133"/>
          <p:cNvSpPr/>
          <p:nvPr/>
        </p:nvSpPr>
        <p:spPr>
          <a:xfrm>
            <a:off x="6630898" y="1286300"/>
            <a:ext cx="1809900" cy="587400"/>
          </a:xfrm>
          <a:prstGeom prst="homePlate">
            <a:avLst>
              <a:gd fmla="val 40073" name="adj"/>
            </a:avLst>
          </a:prstGeom>
          <a:solidFill>
            <a:srgbClr val="48AC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g1066244c191_0_133"/>
          <p:cNvSpPr/>
          <p:nvPr/>
        </p:nvSpPr>
        <p:spPr>
          <a:xfrm>
            <a:off x="3811772" y="1291400"/>
            <a:ext cx="1809900" cy="587400"/>
          </a:xfrm>
          <a:prstGeom prst="homePlate">
            <a:avLst>
              <a:gd fmla="val 40073" name="adj"/>
            </a:avLst>
          </a:prstGeom>
          <a:solidFill>
            <a:srgbClr val="00AA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1066244c191_0_133"/>
          <p:cNvSpPr/>
          <p:nvPr/>
        </p:nvSpPr>
        <p:spPr>
          <a:xfrm>
            <a:off x="859046" y="1291400"/>
            <a:ext cx="1809900" cy="587400"/>
          </a:xfrm>
          <a:prstGeom prst="homePlate">
            <a:avLst>
              <a:gd fmla="val 40073" name="adj"/>
            </a:avLst>
          </a:prstGeom>
          <a:solidFill>
            <a:srgbClr val="48AC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1066244c191_0_133"/>
          <p:cNvSpPr/>
          <p:nvPr/>
        </p:nvSpPr>
        <p:spPr>
          <a:xfrm>
            <a:off x="6649700" y="13286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Ing. Software </a:t>
            </a:r>
            <a:endParaRPr b="1" i="0" sz="22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7" name="Google Shape;557;g1066244c191_0_133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Proyecto 1</a:t>
            </a:r>
            <a:endParaRPr b="1" i="0" sz="22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8" name="Google Shape;558;g1066244c191_0_133"/>
          <p:cNvSpPr/>
          <p:nvPr/>
        </p:nvSpPr>
        <p:spPr>
          <a:xfrm>
            <a:off x="810150" y="1333775"/>
            <a:ext cx="1582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9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Bases de datos</a:t>
            </a:r>
            <a:endParaRPr b="1" i="0" sz="19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9" name="Google Shape;559;g1066244c191_0_133"/>
          <p:cNvSpPr/>
          <p:nvPr/>
        </p:nvSpPr>
        <p:spPr>
          <a:xfrm>
            <a:off x="9495625" y="1333775"/>
            <a:ext cx="16437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Proyecto 2</a:t>
            </a:r>
            <a:endParaRPr b="1" i="0" sz="22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60" name="Google Shape;560;g1066244c191_0_133"/>
          <p:cNvGrpSpPr/>
          <p:nvPr/>
        </p:nvGrpSpPr>
        <p:grpSpPr>
          <a:xfrm>
            <a:off x="7016850" y="2306088"/>
            <a:ext cx="1088700" cy="830400"/>
            <a:chOff x="368350" y="2234988"/>
            <a:chExt cx="1088700" cy="830400"/>
          </a:xfrm>
        </p:grpSpPr>
        <p:sp>
          <p:nvSpPr>
            <p:cNvPr id="561" name="Google Shape;561;g1066244c191_0_133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Aplicación web</a:t>
              </a:r>
              <a:endParaRPr b="1" i="0" sz="16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2" name="Google Shape;562;g1066244c191_0_133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3" name="Google Shape;563;g1066244c191_0_133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4" name="Google Shape;564;g1066244c191_0_133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5" name="Google Shape;565;g1066244c191_0_133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6" name="Google Shape;566;g1066244c191_0_133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7" name="Google Shape;567;g1066244c191_0_133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68" name="Google Shape;568;g1066244c191_0_133"/>
          <p:cNvGrpSpPr/>
          <p:nvPr/>
        </p:nvGrpSpPr>
        <p:grpSpPr>
          <a:xfrm>
            <a:off x="4216100" y="2367863"/>
            <a:ext cx="1088700" cy="830400"/>
            <a:chOff x="673150" y="2539788"/>
            <a:chExt cx="1088700" cy="830400"/>
          </a:xfrm>
        </p:grpSpPr>
        <p:sp>
          <p:nvSpPr>
            <p:cNvPr id="569" name="Google Shape;569;g1066244c191_0_133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Aplicación web</a:t>
              </a:r>
              <a:endParaRPr b="1" i="0" sz="16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0" name="Google Shape;570;g1066244c191_0_133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1" name="Google Shape;571;g1066244c191_0_133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g1066244c191_0_133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3" name="Google Shape;573;g1066244c191_0_133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4" name="Google Shape;574;g1066244c191_0_133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5" name="Google Shape;575;g1066244c191_0_133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76" name="Google Shape;576;g1066244c191_0_133"/>
          <p:cNvGrpSpPr/>
          <p:nvPr/>
        </p:nvGrpSpPr>
        <p:grpSpPr>
          <a:xfrm>
            <a:off x="1242275" y="2378663"/>
            <a:ext cx="1088700" cy="830400"/>
            <a:chOff x="673150" y="2539788"/>
            <a:chExt cx="1088700" cy="830400"/>
          </a:xfrm>
        </p:grpSpPr>
        <p:sp>
          <p:nvSpPr>
            <p:cNvPr id="577" name="Google Shape;577;g1066244c191_0_133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Otras variables</a:t>
              </a:r>
              <a:endParaRPr b="1" i="0" sz="17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8" name="Google Shape;578;g1066244c191_0_133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9" name="Google Shape;579;g1066244c191_0_133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g1066244c191_0_133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g1066244c191_0_133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2" name="Google Shape;582;g1066244c191_0_133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3" name="Google Shape;583;g1066244c191_0_133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84" name="Google Shape;584;g1066244c191_0_133"/>
          <p:cNvGrpSpPr/>
          <p:nvPr/>
        </p:nvGrpSpPr>
        <p:grpSpPr>
          <a:xfrm>
            <a:off x="9836250" y="2306088"/>
            <a:ext cx="1088700" cy="830400"/>
            <a:chOff x="368350" y="2234988"/>
            <a:chExt cx="1088700" cy="830400"/>
          </a:xfrm>
        </p:grpSpPr>
        <p:sp>
          <p:nvSpPr>
            <p:cNvPr id="585" name="Google Shape;585;g1066244c191_0_133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Incluir ML o VR</a:t>
              </a:r>
              <a:endParaRPr b="1" i="0" sz="18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6" name="Google Shape;586;g1066244c191_0_133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7" name="Google Shape;587;g1066244c191_0_133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8" name="Google Shape;588;g1066244c191_0_133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9" name="Google Shape;589;g1066244c191_0_133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0" name="Google Shape;590;g1066244c191_0_133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1" name="Google Shape;591;g1066244c191_0_133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92" name="Google Shape;592;g1066244c191_0_133"/>
          <p:cNvSpPr/>
          <p:nvPr/>
        </p:nvSpPr>
        <p:spPr>
          <a:xfrm flipH="1" rot="10800000">
            <a:off x="4819328" y="514742"/>
            <a:ext cx="826794" cy="457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93" name="Google Shape;593;g1066244c191_0_133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g1066244c191_0_133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g1066244c191_0_133"/>
          <p:cNvSpPr/>
          <p:nvPr/>
        </p:nvSpPr>
        <p:spPr>
          <a:xfrm>
            <a:off x="265315" y="80232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g1066244c191_0_133"/>
          <p:cNvSpPr txBox="1"/>
          <p:nvPr/>
        </p:nvSpPr>
        <p:spPr>
          <a:xfrm>
            <a:off x="2745075" y="6052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g1066244c191_0_133"/>
          <p:cNvSpPr/>
          <p:nvPr/>
        </p:nvSpPr>
        <p:spPr>
          <a:xfrm>
            <a:off x="7457802" y="594958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Puede añadir, eliminar o cambiar algunas direcciones de trabajo futuras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1066244c191_0_133"/>
          <p:cNvSpPr/>
          <p:nvPr/>
        </p:nvSpPr>
        <p:spPr>
          <a:xfrm>
            <a:off x="69002" y="381273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Eliminar esto</a:t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estudias</a:t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Ingeniería</a:t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Matemática</a:t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1066244c191_0_133"/>
          <p:cNvSpPr/>
          <p:nvPr/>
        </p:nvSpPr>
        <p:spPr>
          <a:xfrm>
            <a:off x="5646138" y="802325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nombra los cursos en los que podrías seguir trabajando en este proyecto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1066244c191_0_133"/>
          <p:cNvSpPr/>
          <p:nvPr/>
        </p:nvSpPr>
        <p:spPr>
          <a:xfrm flipH="1" rot="10800000">
            <a:off x="5050475" y="1024007"/>
            <a:ext cx="811836" cy="2944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01" name="Google Shape;601;g1066244c191_0_133"/>
          <p:cNvSpPr/>
          <p:nvPr/>
        </p:nvSpPr>
        <p:spPr>
          <a:xfrm rot="10800000">
            <a:off x="10334499" y="947808"/>
            <a:ext cx="806652" cy="43264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02" name="Google Shape;602;g1066244c191_0_133"/>
          <p:cNvSpPr/>
          <p:nvPr/>
        </p:nvSpPr>
        <p:spPr>
          <a:xfrm rot="-3788704">
            <a:off x="8003177" y="1401254"/>
            <a:ext cx="806653" cy="4326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03" name="Google Shape;603;g1066244c191_0_133"/>
          <p:cNvSpPr/>
          <p:nvPr/>
        </p:nvSpPr>
        <p:spPr>
          <a:xfrm>
            <a:off x="4407763" y="3990850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diga qué podría hacer, en los siguientes cursos, para mejorar este proyecto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g1066244c191_0_133"/>
          <p:cNvSpPr/>
          <p:nvPr/>
        </p:nvSpPr>
        <p:spPr>
          <a:xfrm flipH="1" rot="5763114">
            <a:off x="4821883" y="3386199"/>
            <a:ext cx="811824" cy="2944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05" name="Google Shape;605;g1066244c191_0_133"/>
          <p:cNvSpPr/>
          <p:nvPr/>
        </p:nvSpPr>
        <p:spPr>
          <a:xfrm flipH="1" rot="5763114">
            <a:off x="7260283" y="3386199"/>
            <a:ext cx="811824" cy="2944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06" name="Google Shape;606;g1066244c191_0_133"/>
          <p:cNvSpPr/>
          <p:nvPr/>
        </p:nvSpPr>
        <p:spPr>
          <a:xfrm flipH="1" rot="9163861">
            <a:off x="8936681" y="3462420"/>
            <a:ext cx="811824" cy="29440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OSF.IO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0"/>
          <p:cNvSpPr/>
          <p:nvPr/>
        </p:nvSpPr>
        <p:spPr>
          <a:xfrm flipH="1" rot="10800000">
            <a:off x="4321521" y="468155"/>
            <a:ext cx="945756" cy="839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14" name="Google Shape;614;p10"/>
          <p:cNvSpPr/>
          <p:nvPr/>
        </p:nvSpPr>
        <p:spPr>
          <a:xfrm>
            <a:off x="49717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0"/>
          <p:cNvSpPr/>
          <p:nvPr/>
        </p:nvSpPr>
        <p:spPr>
          <a:xfrm>
            <a:off x="2623800" y="2240875"/>
            <a:ext cx="3649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OSF PREPRINTS y el enlace. No, no en los OSF projects, pero sí en OSF Preprints.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0"/>
          <p:cNvSpPr/>
          <p:nvPr/>
        </p:nvSpPr>
        <p:spPr>
          <a:xfrm flipH="1" rot="10800000">
            <a:off x="2087873" y="2693743"/>
            <a:ext cx="618840" cy="48951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17" name="Google Shape;617;p10"/>
          <p:cNvSpPr/>
          <p:nvPr/>
        </p:nvSpPr>
        <p:spPr>
          <a:xfrm>
            <a:off x="418325" y="3107875"/>
            <a:ext cx="61260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Julián Ramírez, Andrés Salazar, Simón Marín, Mauricio Toro. Energy and Storage Optimization in Precision Livestock Farming. Informe técnico, Universidad EAFIT, 2021. https://doi.org/10.31219/osf.io/du8yt</a:t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0"/>
          <p:cNvSpPr/>
          <p:nvPr/>
        </p:nvSpPr>
        <p:spPr>
          <a:xfrm>
            <a:off x="2640426" y="5215875"/>
            <a:ext cx="35088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una captura de pantalla de su informe publicado en osf.io y elimine el círculo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0"/>
          <p:cNvSpPr/>
          <p:nvPr/>
        </p:nvSpPr>
        <p:spPr>
          <a:xfrm flipH="1">
            <a:off x="7405536" y="5261857"/>
            <a:ext cx="530658" cy="8330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22" name="Google Shape;622;p10"/>
          <p:cNvSpPr/>
          <p:nvPr/>
        </p:nvSpPr>
        <p:spPr>
          <a:xfrm>
            <a:off x="5509326" y="612875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 los monitores y al profesores entre los autores, por favor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3" name="Google Shape;62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1576" y="1829064"/>
            <a:ext cx="5550945" cy="36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10"/>
          <p:cNvSpPr/>
          <p:nvPr/>
        </p:nvSpPr>
        <p:spPr>
          <a:xfrm flipH="1">
            <a:off x="5920511" y="4581882"/>
            <a:ext cx="530658" cy="8330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25" name="Google Shape;625;p10"/>
          <p:cNvSpPr txBox="1"/>
          <p:nvPr/>
        </p:nvSpPr>
        <p:spPr>
          <a:xfrm>
            <a:off x="926000" y="60463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0"/>
          <p:cNvSpPr/>
          <p:nvPr/>
        </p:nvSpPr>
        <p:spPr>
          <a:xfrm>
            <a:off x="4321529" y="10574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Elimine esta diapositiva si su informe no fue presentado a OSF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0"/>
          <p:cNvSpPr/>
          <p:nvPr/>
        </p:nvSpPr>
        <p:spPr>
          <a:xfrm flipH="1" rot="9395086">
            <a:off x="716280" y="2541321"/>
            <a:ext cx="618825" cy="4895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28" name="Google Shape;628;p10"/>
          <p:cNvSpPr/>
          <p:nvPr/>
        </p:nvSpPr>
        <p:spPr>
          <a:xfrm>
            <a:off x="121679" y="19409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Este es un ejemplo de citación </a:t>
            </a:r>
            <a:b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 un informe anterior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0"/>
          <p:cNvSpPr/>
          <p:nvPr/>
        </p:nvSpPr>
        <p:spPr>
          <a:xfrm flipH="1" rot="9395086">
            <a:off x="8474505" y="1542496"/>
            <a:ext cx="618825" cy="4895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30" name="Google Shape;630;p10"/>
          <p:cNvSpPr/>
          <p:nvPr/>
        </p:nvSpPr>
        <p:spPr>
          <a:xfrm>
            <a:off x="8413304" y="9421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Este es un ejemplo de captura de pantalla </a:t>
            </a:r>
            <a:b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 un informe anterior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0"/>
          <p:cNvSpPr/>
          <p:nvPr/>
        </p:nvSpPr>
        <p:spPr>
          <a:xfrm>
            <a:off x="6751675" y="1710075"/>
            <a:ext cx="1339800" cy="424800"/>
          </a:xfrm>
          <a:prstGeom prst="ellipse">
            <a:avLst/>
          </a:prstGeom>
          <a:noFill/>
          <a:ln cap="flat" cmpd="sng" w="1905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gadd317ae2b_0_117"/>
          <p:cNvPicPr preferRelativeResize="0"/>
          <p:nvPr/>
        </p:nvPicPr>
        <p:blipFill rotWithShape="1">
          <a:blip r:embed="rId3">
            <a:alphaModFix/>
          </a:blip>
          <a:srcRect b="0" l="20134" r="0" t="0"/>
          <a:stretch/>
        </p:blipFill>
        <p:spPr>
          <a:xfrm>
            <a:off x="-47400" y="0"/>
            <a:ext cx="9787201" cy="68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7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¡GRACIAS!</a:t>
            </a: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5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 el apoyo de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fueron apoyados por la beca Sapiencia, financiada por el municipio de Medellín. Todos los autores agradecen a la Vicerrectoría de Descubrimiento y Creación, de la Universidad EAFIT, su apoyo en esta investigación.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olvides los reconocimientos a tu beca (si la tienes) Para los demás, para quien paga tu matrícula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add317ae2b_0_117"/>
          <p:cNvSpPr/>
          <p:nvPr/>
        </p:nvSpPr>
        <p:spPr>
          <a:xfrm rot="10800000">
            <a:off x="6307580" y="3556275"/>
            <a:ext cx="324270" cy="84304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41" name="Google Shape;641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gadd317ae2b_0_117"/>
          <p:cNvSpPr txBox="1"/>
          <p:nvPr/>
        </p:nvSpPr>
        <p:spPr>
          <a:xfrm>
            <a:off x="8236550" y="60702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add317ae2b_0_117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gadd317ae2b_0_117"/>
          <p:cNvSpPr/>
          <p:nvPr/>
        </p:nvSpPr>
        <p:spPr>
          <a:xfrm flipH="1" rot="10800000">
            <a:off x="2539475" y="566310"/>
            <a:ext cx="800658" cy="7638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45" name="Google Shape;645;gadd317ae2b_0_117"/>
          <p:cNvSpPr/>
          <p:nvPr/>
        </p:nvSpPr>
        <p:spPr>
          <a:xfrm>
            <a:off x="2950660" y="11987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Puede cambiar esta fotografía</a:t>
            </a:r>
            <a:endParaRPr b="0" i="0" sz="1400" u="none" cap="none" strike="noStrik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43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0" name="Google Shape;200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2"/>
            <p:cNvSpPr/>
            <p:nvPr/>
          </p:nvSpPr>
          <p:spPr>
            <a:xfrm>
              <a:off x="9052560" y="1645920"/>
              <a:ext cx="2833920" cy="2742480"/>
            </a:xfrm>
            <a:custGeom>
              <a:rect b="b" l="l" r="r" t="t"/>
              <a:pathLst>
                <a:path extrusionOk="0" h="7621" w="7875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2"/>
          <p:cNvSpPr/>
          <p:nvPr/>
        </p:nvSpPr>
        <p:spPr>
          <a:xfrm>
            <a:off x="728640" y="1900800"/>
            <a:ext cx="2102100" cy="21936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"/>
          <p:cNvSpPr/>
          <p:nvPr/>
        </p:nvSpPr>
        <p:spPr>
          <a:xfrm>
            <a:off x="9349125" y="4180675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Preparación </a:t>
            </a:r>
            <a:b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los datos</a:t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"/>
          <p:cNvSpPr/>
          <p:nvPr/>
        </p:nvSpPr>
        <p:spPr>
          <a:xfrm>
            <a:off x="3281075" y="4180675"/>
            <a:ext cx="27429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001E33"/>
                </a:solidFill>
              </a:rPr>
              <a:t>Sebastian Granda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¿qué has hecho?</a:t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"/>
          <p:cNvSpPr/>
          <p:nvPr/>
        </p:nvSpPr>
        <p:spPr>
          <a:xfrm>
            <a:off x="417725" y="4180675"/>
            <a:ext cx="2707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001E33"/>
                </a:solidFill>
              </a:rPr>
              <a:t>Onofre Benjumea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¿qué has hecho?</a:t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"/>
          <p:cNvSpPr/>
          <p:nvPr/>
        </p:nvSpPr>
        <p:spPr>
          <a:xfrm>
            <a:off x="815040" y="6160680"/>
            <a:ext cx="6915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001E33"/>
                </a:solidFill>
              </a:rPr>
              <a:t>https://github.com/OnofreB22/Proyecto-ED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6023825" y="4180675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 Serna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Revisión de </a:t>
            </a:r>
            <a:b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literatura</a:t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2"/>
          <p:cNvGrpSpPr/>
          <p:nvPr/>
        </p:nvGrpSpPr>
        <p:grpSpPr>
          <a:xfrm>
            <a:off x="5971272" y="1633070"/>
            <a:ext cx="3383640" cy="2652120"/>
            <a:chOff x="3165097" y="1342520"/>
            <a:chExt cx="3383640" cy="2652120"/>
          </a:xfrm>
        </p:grpSpPr>
        <p:pic>
          <p:nvPicPr>
            <p:cNvPr id="211" name="Google Shape;211;p2"/>
            <p:cNvPicPr preferRelativeResize="0"/>
            <p:nvPr/>
          </p:nvPicPr>
          <p:blipFill rotWithShape="1">
            <a:blip r:embed="rId6">
              <a:alphaModFix/>
            </a:blip>
            <a:srcRect b="16685" l="0" r="0" t="0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2"/>
            <p:cNvSpPr/>
            <p:nvPr/>
          </p:nvSpPr>
          <p:spPr>
            <a:xfrm>
              <a:off x="3165097" y="1342520"/>
              <a:ext cx="3383640" cy="2652120"/>
            </a:xfrm>
            <a:custGeom>
              <a:rect b="b" l="l" r="r" t="t"/>
              <a:pathLst>
                <a:path extrusionOk="0" h="7367" w="9399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6"/>
          <p:cNvSpPr/>
          <p:nvPr/>
        </p:nvSpPr>
        <p:spPr>
          <a:xfrm>
            <a:off x="265327" y="376925"/>
            <a:ext cx="45300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"/>
          <p:cNvSpPr/>
          <p:nvPr/>
        </p:nvSpPr>
        <p:spPr>
          <a:xfrm flipH="1" rot="10800000">
            <a:off x="4268012" y="544355"/>
            <a:ext cx="1136430" cy="839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20" name="Google Shape;220;p6"/>
          <p:cNvSpPr/>
          <p:nvPr/>
        </p:nvSpPr>
        <p:spPr>
          <a:xfrm>
            <a:off x="51088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"/>
          <p:cNvSpPr/>
          <p:nvPr/>
        </p:nvSpPr>
        <p:spPr>
          <a:xfrm>
            <a:off x="8163950" y="54435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primera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Tal vez no sea necesario</a:t>
            </a:r>
            <a:b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cambiar nada en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6"/>
          <p:cNvSpPr/>
          <p:nvPr/>
        </p:nvSpPr>
        <p:spPr>
          <a:xfrm>
            <a:off x="4435001" y="5216481"/>
            <a:ext cx="1009314" cy="977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25" name="Google Shape;225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fmla="val 25000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del camino más corto restringido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" name="Google Shape;228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9" name="Google Shape;229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0" name="Google Shape;230;p6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1" name="Google Shape;231;p6"/>
          <p:cNvSpPr/>
          <p:nvPr/>
        </p:nvSpPr>
        <p:spPr>
          <a:xfrm>
            <a:off x="7942524" y="4241025"/>
            <a:ext cx="39276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más camino más corto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6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restringido</a:t>
            </a:r>
            <a:endParaRPr b="1" i="0" sz="26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6"/>
          <p:cNvPicPr preferRelativeResize="0"/>
          <p:nvPr/>
        </p:nvPicPr>
        <p:blipFill rotWithShape="1">
          <a:blip r:embed="rId4">
            <a:alphaModFix/>
          </a:blip>
          <a:srcRect b="0" l="6175" r="19325" t="4461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6"/>
          <p:cNvPicPr preferRelativeResize="0"/>
          <p:nvPr/>
        </p:nvPicPr>
        <p:blipFill rotWithShape="1">
          <a:blip r:embed="rId5">
            <a:alphaModFix/>
          </a:blip>
          <a:srcRect b="0" l="6175" r="19325" t="4461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10111689" y="2578900"/>
            <a:ext cx="332475" cy="690550"/>
          </a:xfrm>
          <a:custGeom>
            <a:rect b="b" l="l" r="r" t="t"/>
            <a:pathLst>
              <a:path extrusionOk="0" h="27622" w="13299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105e9140ba5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105e9140ba5_0_3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Primer algoritmo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05e9140ba5_0_31"/>
          <p:cNvSpPr/>
          <p:nvPr/>
        </p:nvSpPr>
        <p:spPr>
          <a:xfrm flipH="1" rot="10800000">
            <a:off x="2744012" y="544355"/>
            <a:ext cx="1136430" cy="839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48" name="Google Shape;248;g105e9140ba5_0_31"/>
          <p:cNvSpPr/>
          <p:nvPr/>
        </p:nvSpPr>
        <p:spPr>
          <a:xfrm>
            <a:off x="35848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105e9140ba5_0_3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segunda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g105e9140ba5_0_31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251" name="Google Shape;251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0" name="Google Shape;260;g105e9140ba5_0_31"/>
            <p:cNvCxnSpPr>
              <a:stCxn id="251" idx="5"/>
              <a:endCxn id="256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1" name="Google Shape;261;g105e9140ba5_0_31"/>
            <p:cNvCxnSpPr>
              <a:stCxn id="252" idx="6"/>
              <a:endCxn id="254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2" name="Google Shape;262;g105e9140ba5_0_31"/>
            <p:cNvCxnSpPr>
              <a:stCxn id="253" idx="6"/>
              <a:endCxn id="255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3" name="Google Shape;263;g105e9140ba5_0_31"/>
            <p:cNvCxnSpPr>
              <a:stCxn id="259" idx="7"/>
              <a:endCxn id="255" idx="3"/>
            </p:cNvCxnSpPr>
            <p:nvPr/>
          </p:nvCxnSpPr>
          <p:spPr>
            <a:xfrm flipH="1" rot="10800000">
              <a:off x="10534475" y="3200029"/>
              <a:ext cx="338400" cy="1671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4" name="Google Shape;264;g105e9140ba5_0_31"/>
            <p:cNvCxnSpPr>
              <a:stCxn id="253" idx="7"/>
              <a:endCxn id="254" idx="2"/>
            </p:cNvCxnSpPr>
            <p:nvPr/>
          </p:nvCxnSpPr>
          <p:spPr>
            <a:xfrm flipH="1" rot="10800000">
              <a:off x="10534475" y="2559829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5" name="Google Shape;265;g105e9140ba5_0_31"/>
            <p:cNvCxnSpPr>
              <a:stCxn id="252" idx="7"/>
              <a:endCxn id="256" idx="3"/>
            </p:cNvCxnSpPr>
            <p:nvPr/>
          </p:nvCxnSpPr>
          <p:spPr>
            <a:xfrm flipH="1" rot="10800000">
              <a:off x="10534475" y="2057029"/>
              <a:ext cx="338400" cy="909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6" name="Google Shape;266;g105e9140ba5_0_31"/>
            <p:cNvCxnSpPr>
              <a:stCxn id="254" idx="7"/>
              <a:endCxn id="258" idx="2"/>
            </p:cNvCxnSpPr>
            <p:nvPr/>
          </p:nvCxnSpPr>
          <p:spPr>
            <a:xfrm flipH="1" rot="10800000">
              <a:off x="11067875" y="2176729"/>
              <a:ext cx="293100" cy="2760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7" name="Google Shape;267;g105e9140ba5_0_31"/>
            <p:cNvCxnSpPr>
              <a:stCxn id="256" idx="5"/>
              <a:endCxn id="257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8" name="Google Shape;268;g105e9140ba5_0_31"/>
            <p:cNvCxnSpPr>
              <a:stCxn id="255" idx="6"/>
              <a:endCxn id="257" idx="2"/>
            </p:cNvCxnSpPr>
            <p:nvPr/>
          </p:nvCxnSpPr>
          <p:spPr>
            <a:xfrm flipH="1" rot="10800000">
              <a:off x="11108250" y="2869650"/>
              <a:ext cx="252900" cy="2235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9" name="Google Shape;269;g105e9140ba5_0_31"/>
            <p:cNvCxnSpPr>
              <a:stCxn id="254" idx="6"/>
              <a:endCxn id="257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0" name="Google Shape;270;g105e9140ba5_0_31"/>
            <p:cNvCxnSpPr>
              <a:stCxn id="255" idx="7"/>
              <a:endCxn id="258" idx="3"/>
            </p:cNvCxnSpPr>
            <p:nvPr/>
          </p:nvCxnSpPr>
          <p:spPr>
            <a:xfrm flipH="1" rot="10800000">
              <a:off x="11067875" y="2283529"/>
              <a:ext cx="333600" cy="702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71" name="Google Shape;271;g105e9140ba5_0_31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05e9140ba5_0_31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Añada el nombre de su</a:t>
            </a:r>
            <a:b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05e9140ba5_0_31"/>
          <p:cNvSpPr/>
          <p:nvPr/>
        </p:nvSpPr>
        <p:spPr>
          <a:xfrm flipH="1">
            <a:off x="5338488" y="4414727"/>
            <a:ext cx="420498" cy="13939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74" name="Google Shape;274;g105e9140ba5_0_31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05e9140ba5_0_31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fmla="val 25000" name="adj"/>
            </a:avLst>
          </a:prstGeom>
          <a:solidFill>
            <a:srgbClr val="ED7D3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Por favor, escriba el nombre de su algoritmo</a:t>
            </a:r>
            <a:endParaRPr b="1" i="0" sz="21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g105e9140ba5_0_31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7" name="Google Shape;277;g105e9140ba5_0_31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8" name="Google Shape;278;g105e9140ba5_0_31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79" name="Google Shape;279;g105e9140ba5_0_31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280" name="Google Shape;280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9" name="Google Shape;289;g105e9140ba5_0_31"/>
            <p:cNvCxnSpPr>
              <a:stCxn id="280" idx="5"/>
              <a:endCxn id="285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0" name="Google Shape;290;g105e9140ba5_0_31"/>
            <p:cNvCxnSpPr>
              <a:stCxn id="281" idx="6"/>
              <a:endCxn id="283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cap="flat" cmpd="sng" w="38100">
              <a:solidFill>
                <a:srgbClr val="ED7D3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1" name="Google Shape;291;g105e9140ba5_0_31"/>
            <p:cNvCxnSpPr>
              <a:stCxn id="282" idx="6"/>
              <a:endCxn id="284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2" name="Google Shape;292;g105e9140ba5_0_31"/>
            <p:cNvCxnSpPr>
              <a:stCxn id="288" idx="7"/>
              <a:endCxn id="284" idx="3"/>
            </p:cNvCxnSpPr>
            <p:nvPr/>
          </p:nvCxnSpPr>
          <p:spPr>
            <a:xfrm flipH="1" rot="10800000">
              <a:off x="10534475" y="3200029"/>
              <a:ext cx="338400" cy="1671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3" name="Google Shape;293;g105e9140ba5_0_31"/>
            <p:cNvCxnSpPr>
              <a:stCxn id="282" idx="7"/>
              <a:endCxn id="283" idx="2"/>
            </p:cNvCxnSpPr>
            <p:nvPr/>
          </p:nvCxnSpPr>
          <p:spPr>
            <a:xfrm flipH="1" rot="10800000">
              <a:off x="10534475" y="2559829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4" name="Google Shape;294;g105e9140ba5_0_31"/>
            <p:cNvCxnSpPr>
              <a:stCxn id="281" idx="7"/>
              <a:endCxn id="285" idx="3"/>
            </p:cNvCxnSpPr>
            <p:nvPr/>
          </p:nvCxnSpPr>
          <p:spPr>
            <a:xfrm flipH="1" rot="10800000">
              <a:off x="10534475" y="2057029"/>
              <a:ext cx="338400" cy="909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5" name="Google Shape;295;g105e9140ba5_0_31"/>
            <p:cNvCxnSpPr>
              <a:stCxn id="283" idx="7"/>
              <a:endCxn id="287" idx="2"/>
            </p:cNvCxnSpPr>
            <p:nvPr/>
          </p:nvCxnSpPr>
          <p:spPr>
            <a:xfrm flipH="1" rot="10800000">
              <a:off x="11067875" y="2176729"/>
              <a:ext cx="293100" cy="2760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6" name="Google Shape;296;g105e9140ba5_0_31"/>
            <p:cNvCxnSpPr>
              <a:stCxn id="285" idx="5"/>
              <a:endCxn id="286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7" name="Google Shape;297;g105e9140ba5_0_31"/>
            <p:cNvCxnSpPr>
              <a:stCxn id="284" idx="6"/>
              <a:endCxn id="286" idx="2"/>
            </p:cNvCxnSpPr>
            <p:nvPr/>
          </p:nvCxnSpPr>
          <p:spPr>
            <a:xfrm flipH="1" rot="10800000">
              <a:off x="11108250" y="2869650"/>
              <a:ext cx="252900" cy="2235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8" name="Google Shape;298;g105e9140ba5_0_31"/>
            <p:cNvCxnSpPr>
              <a:stCxn id="283" idx="6"/>
              <a:endCxn id="286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cap="flat" cmpd="sng" w="38100">
              <a:solidFill>
                <a:srgbClr val="ED7D3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9" name="Google Shape;299;g105e9140ba5_0_31"/>
            <p:cNvCxnSpPr>
              <a:stCxn id="284" idx="7"/>
              <a:endCxn id="287" idx="3"/>
            </p:cNvCxnSpPr>
            <p:nvPr/>
          </p:nvCxnSpPr>
          <p:spPr>
            <a:xfrm flipH="1" rot="10800000">
              <a:off x="11067875" y="2283529"/>
              <a:ext cx="333600" cy="702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cxnSp>
        <p:nvCxnSpPr>
          <p:cNvPr id="300" name="Google Shape;300;g105e9140ba5_0_31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1" name="Google Shape;301;g105e9140ba5_0_31"/>
          <p:cNvSpPr/>
          <p:nvPr/>
        </p:nvSpPr>
        <p:spPr>
          <a:xfrm>
            <a:off x="8325537" y="424102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5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camino más corto sin superar un riesgo medio ponderado de acoso </a:t>
            </a:r>
            <a:r>
              <a:rPr b="1" i="1" lang="en-US" sz="25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1" i="1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1" sz="25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" name="Google Shape;302;g105e9140ba5_0_31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3" name="Google Shape;303;g105e9140ba5_0_31"/>
          <p:cNvSpPr txBox="1"/>
          <p:nvPr/>
        </p:nvSpPr>
        <p:spPr>
          <a:xfrm>
            <a:off x="3521413" y="3588025"/>
            <a:ext cx="475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1" lang="en-US" sz="25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1" i="1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g105e9140ba5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105e9140ba5_0_92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Segundo algoritmo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05e9140ba5_0_92"/>
          <p:cNvSpPr/>
          <p:nvPr/>
        </p:nvSpPr>
        <p:spPr>
          <a:xfrm flipH="1" rot="10800000">
            <a:off x="3201212" y="544355"/>
            <a:ext cx="1136430" cy="839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11" name="Google Shape;311;g105e9140ba5_0_92"/>
          <p:cNvSpPr/>
          <p:nvPr/>
        </p:nvSpPr>
        <p:spPr>
          <a:xfrm>
            <a:off x="4118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05e9140ba5_0_92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segunda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" name="Google Shape;313;g105e9140ba5_0_92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314" name="Google Shape;314;g105e9140ba5_0_92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105e9140ba5_0_92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105e9140ba5_0_92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105e9140ba5_0_92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105e9140ba5_0_92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105e9140ba5_0_92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105e9140ba5_0_92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105e9140ba5_0_92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105e9140ba5_0_92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3" name="Google Shape;323;g105e9140ba5_0_92"/>
            <p:cNvCxnSpPr>
              <a:stCxn id="314" idx="5"/>
              <a:endCxn id="319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4" name="Google Shape;324;g105e9140ba5_0_92"/>
            <p:cNvCxnSpPr>
              <a:stCxn id="315" idx="6"/>
              <a:endCxn id="317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5" name="Google Shape;325;g105e9140ba5_0_92"/>
            <p:cNvCxnSpPr>
              <a:stCxn id="316" idx="6"/>
              <a:endCxn id="318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6" name="Google Shape;326;g105e9140ba5_0_92"/>
            <p:cNvCxnSpPr>
              <a:stCxn id="322" idx="7"/>
              <a:endCxn id="318" idx="3"/>
            </p:cNvCxnSpPr>
            <p:nvPr/>
          </p:nvCxnSpPr>
          <p:spPr>
            <a:xfrm flipH="1" rot="10800000">
              <a:off x="10534475" y="3200029"/>
              <a:ext cx="338400" cy="1671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7" name="Google Shape;327;g105e9140ba5_0_92"/>
            <p:cNvCxnSpPr>
              <a:stCxn id="316" idx="7"/>
              <a:endCxn id="317" idx="2"/>
            </p:cNvCxnSpPr>
            <p:nvPr/>
          </p:nvCxnSpPr>
          <p:spPr>
            <a:xfrm flipH="1" rot="10800000">
              <a:off x="10534475" y="2559829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8" name="Google Shape;328;g105e9140ba5_0_92"/>
            <p:cNvCxnSpPr>
              <a:stCxn id="315" idx="7"/>
              <a:endCxn id="319" idx="3"/>
            </p:cNvCxnSpPr>
            <p:nvPr/>
          </p:nvCxnSpPr>
          <p:spPr>
            <a:xfrm flipH="1" rot="10800000">
              <a:off x="10534475" y="2057029"/>
              <a:ext cx="338400" cy="909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9" name="Google Shape;329;g105e9140ba5_0_92"/>
            <p:cNvCxnSpPr>
              <a:stCxn id="317" idx="7"/>
              <a:endCxn id="321" idx="2"/>
            </p:cNvCxnSpPr>
            <p:nvPr/>
          </p:nvCxnSpPr>
          <p:spPr>
            <a:xfrm flipH="1" rot="10800000">
              <a:off x="11067875" y="2176729"/>
              <a:ext cx="293100" cy="2760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30" name="Google Shape;330;g105e9140ba5_0_92"/>
            <p:cNvCxnSpPr>
              <a:stCxn id="319" idx="5"/>
              <a:endCxn id="320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31" name="Google Shape;331;g105e9140ba5_0_92"/>
            <p:cNvCxnSpPr>
              <a:stCxn id="318" idx="6"/>
              <a:endCxn id="320" idx="2"/>
            </p:cNvCxnSpPr>
            <p:nvPr/>
          </p:nvCxnSpPr>
          <p:spPr>
            <a:xfrm flipH="1" rot="10800000">
              <a:off x="11108250" y="2869650"/>
              <a:ext cx="252900" cy="2235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32" name="Google Shape;332;g105e9140ba5_0_92"/>
            <p:cNvCxnSpPr>
              <a:stCxn id="317" idx="6"/>
              <a:endCxn id="320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33" name="Google Shape;333;g105e9140ba5_0_92"/>
            <p:cNvCxnSpPr>
              <a:stCxn id="318" idx="7"/>
              <a:endCxn id="321" idx="3"/>
            </p:cNvCxnSpPr>
            <p:nvPr/>
          </p:nvCxnSpPr>
          <p:spPr>
            <a:xfrm flipH="1" rot="10800000">
              <a:off x="11067875" y="2283529"/>
              <a:ext cx="333600" cy="702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34" name="Google Shape;334;g105e9140ba5_0_92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05e9140ba5_0_92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Añada el nombre de su</a:t>
            </a:r>
            <a:b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05e9140ba5_0_92"/>
          <p:cNvSpPr/>
          <p:nvPr/>
        </p:nvSpPr>
        <p:spPr>
          <a:xfrm flipH="1">
            <a:off x="5444338" y="3920352"/>
            <a:ext cx="420498" cy="13939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37" name="Google Shape;337;g105e9140ba5_0_92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05e9140ba5_0_92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fmla="val 25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Por favor, escriba el nombre de su algoritmo</a:t>
            </a:r>
            <a:endParaRPr b="1" i="0" sz="21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g105e9140ba5_0_92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0" name="Google Shape;340;g105e9140ba5_0_92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1" name="Google Shape;341;g105e9140ba5_0_92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42" name="Google Shape;342;g105e9140ba5_0_92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343" name="Google Shape;343;g105e9140ba5_0_92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g105e9140ba5_0_92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g105e9140ba5_0_92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g105e9140ba5_0_92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g105e9140ba5_0_92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g105e9140ba5_0_92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g105e9140ba5_0_92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g105e9140ba5_0_92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g105e9140ba5_0_92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2" name="Google Shape;352;g105e9140ba5_0_92"/>
            <p:cNvCxnSpPr>
              <a:stCxn id="343" idx="5"/>
              <a:endCxn id="348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53" name="Google Shape;353;g105e9140ba5_0_92"/>
            <p:cNvCxnSpPr>
              <a:stCxn id="344" idx="6"/>
              <a:endCxn id="346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54" name="Google Shape;354;g105e9140ba5_0_92"/>
            <p:cNvCxnSpPr>
              <a:stCxn id="345" idx="6"/>
              <a:endCxn id="347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55" name="Google Shape;355;g105e9140ba5_0_92"/>
            <p:cNvCxnSpPr>
              <a:stCxn id="351" idx="7"/>
              <a:endCxn id="347" idx="3"/>
            </p:cNvCxnSpPr>
            <p:nvPr/>
          </p:nvCxnSpPr>
          <p:spPr>
            <a:xfrm flipH="1" rot="10800000">
              <a:off x="10534475" y="3200029"/>
              <a:ext cx="338400" cy="1671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56" name="Google Shape;356;g105e9140ba5_0_92"/>
            <p:cNvCxnSpPr>
              <a:stCxn id="345" idx="7"/>
              <a:endCxn id="346" idx="2"/>
            </p:cNvCxnSpPr>
            <p:nvPr/>
          </p:nvCxnSpPr>
          <p:spPr>
            <a:xfrm flipH="1" rot="10800000">
              <a:off x="10534475" y="2559829"/>
              <a:ext cx="298200" cy="1977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57" name="Google Shape;357;g105e9140ba5_0_92"/>
            <p:cNvCxnSpPr>
              <a:stCxn id="344" idx="7"/>
              <a:endCxn id="348" idx="3"/>
            </p:cNvCxnSpPr>
            <p:nvPr/>
          </p:nvCxnSpPr>
          <p:spPr>
            <a:xfrm flipH="1" rot="10800000">
              <a:off x="10534475" y="2057029"/>
              <a:ext cx="338400" cy="909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58" name="Google Shape;358;g105e9140ba5_0_92"/>
            <p:cNvCxnSpPr>
              <a:stCxn id="346" idx="7"/>
              <a:endCxn id="350" idx="2"/>
            </p:cNvCxnSpPr>
            <p:nvPr/>
          </p:nvCxnSpPr>
          <p:spPr>
            <a:xfrm flipH="1" rot="10800000">
              <a:off x="11067875" y="2176729"/>
              <a:ext cx="293100" cy="2760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59" name="Google Shape;359;g105e9140ba5_0_92"/>
            <p:cNvCxnSpPr>
              <a:stCxn id="348" idx="5"/>
              <a:endCxn id="349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60" name="Google Shape;360;g105e9140ba5_0_92"/>
            <p:cNvCxnSpPr>
              <a:stCxn id="347" idx="6"/>
              <a:endCxn id="349" idx="2"/>
            </p:cNvCxnSpPr>
            <p:nvPr/>
          </p:nvCxnSpPr>
          <p:spPr>
            <a:xfrm flipH="1" rot="10800000">
              <a:off x="11108250" y="2869650"/>
              <a:ext cx="252900" cy="2235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61" name="Google Shape;361;g105e9140ba5_0_92"/>
            <p:cNvCxnSpPr>
              <a:stCxn id="346" idx="6"/>
              <a:endCxn id="349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62" name="Google Shape;362;g105e9140ba5_0_92"/>
            <p:cNvCxnSpPr>
              <a:stCxn id="347" idx="7"/>
              <a:endCxn id="350" idx="3"/>
            </p:cNvCxnSpPr>
            <p:nvPr/>
          </p:nvCxnSpPr>
          <p:spPr>
            <a:xfrm flipH="1" rot="10800000">
              <a:off x="11067875" y="2283529"/>
              <a:ext cx="333600" cy="702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cxnSp>
        <p:nvCxnSpPr>
          <p:cNvPr id="363" name="Google Shape;363;g105e9140ba5_0_92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4" name="Google Shape;364;g105e9140ba5_0_92"/>
          <p:cNvSpPr/>
          <p:nvPr/>
        </p:nvSpPr>
        <p:spPr>
          <a:xfrm>
            <a:off x="7848600" y="4241025"/>
            <a:ext cx="40977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5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Ruta con el menor riesgo promedio ponderado de acoso sin superar una distancia </a:t>
            </a:r>
            <a:r>
              <a:rPr b="1" i="1" lang="en-US" sz="25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1" i="1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5" name="Google Shape;365;g105e9140ba5_0_92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6" name="Google Shape;366;g105e9140ba5_0_92"/>
          <p:cNvSpPr txBox="1"/>
          <p:nvPr/>
        </p:nvSpPr>
        <p:spPr>
          <a:xfrm>
            <a:off x="3521413" y="3588025"/>
            <a:ext cx="475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1" lang="en-US" sz="25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1" i="1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Explicación del algoritmo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"/>
          <p:cNvSpPr/>
          <p:nvPr/>
        </p:nvSpPr>
        <p:spPr>
          <a:xfrm>
            <a:off x="162000" y="4973275"/>
            <a:ext cx="69831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Nombre del algoritmo para el camino más corto restringido </a:t>
            </a:r>
            <a:r>
              <a:rPr b="0" i="0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En este semestre, podría ser DFS, BFS, Dijkstra, A*... </a:t>
            </a:r>
            <a:r>
              <a:rPr b="1" i="1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por favor, elija</a:t>
            </a:r>
            <a:r>
              <a:rPr b="0" i="0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"/>
          <p:cNvSpPr/>
          <p:nvPr/>
        </p:nvSpPr>
        <p:spPr>
          <a:xfrm flipH="1" rot="10800000">
            <a:off x="2829600" y="195259"/>
            <a:ext cx="838566" cy="2309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75" name="Google Shape;37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Diseñe sus propias figuras en Lucidchart o equivalente: https://www.lucidchart.com/ 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gráficas en su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"/>
          <p:cNvSpPr/>
          <p:nvPr/>
        </p:nvSpPr>
        <p:spPr>
          <a:xfrm>
            <a:off x="4386257" y="5965671"/>
            <a:ext cx="671004" cy="575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79" name="Google Shape;379;p3"/>
          <p:cNvSpPr/>
          <p:nvPr/>
        </p:nvSpPr>
        <p:spPr>
          <a:xfrm>
            <a:off x="79586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alta definición relacionada con el problema del acoso sexual callejero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"/>
          <p:cNvSpPr/>
          <p:nvPr/>
        </p:nvSpPr>
        <p:spPr>
          <a:xfrm>
            <a:off x="10589366" y="753258"/>
            <a:ext cx="110592" cy="7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81" name="Google Shape;381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 estos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 </a:t>
            </a:r>
            <a:b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las gráficas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segunda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4" name="Google Shape;384;p3"/>
          <p:cNvGrpSpPr/>
          <p:nvPr/>
        </p:nvGrpSpPr>
        <p:grpSpPr>
          <a:xfrm>
            <a:off x="445904" y="1762990"/>
            <a:ext cx="5974004" cy="3227596"/>
            <a:chOff x="2667000" y="1475498"/>
            <a:chExt cx="6858000" cy="3938975"/>
          </a:xfrm>
        </p:grpSpPr>
        <p:pic>
          <p:nvPicPr>
            <p:cNvPr id="385" name="Google Shape;385;p3"/>
            <p:cNvPicPr preferRelativeResize="0"/>
            <p:nvPr/>
          </p:nvPicPr>
          <p:blipFill rotWithShape="1">
            <a:blip r:embed="rId4">
              <a:alphaModFix/>
            </a:blip>
            <a:srcRect b="11401" l="0" r="0" t="12021"/>
            <a:stretch/>
          </p:blipFill>
          <p:spPr>
            <a:xfrm>
              <a:off x="2667000" y="1475498"/>
              <a:ext cx="6858000" cy="3938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6" name="Google Shape;386;p3"/>
            <p:cNvSpPr/>
            <p:nvPr/>
          </p:nvSpPr>
          <p:spPr>
            <a:xfrm>
              <a:off x="2770375" y="1526325"/>
              <a:ext cx="2655300" cy="825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3379975" y="1602525"/>
              <a:ext cx="2655300" cy="575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3"/>
          <p:cNvSpPr/>
          <p:nvPr/>
        </p:nvSpPr>
        <p:spPr>
          <a:xfrm flipH="1" rot="10800000">
            <a:off x="4495000" y="1171452"/>
            <a:ext cx="671004" cy="575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pic>
        <p:nvPicPr>
          <p:cNvPr id="389" name="Google Shape;38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3775" y="2042306"/>
            <a:ext cx="4191000" cy="23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"/>
          <p:cNvSpPr/>
          <p:nvPr/>
        </p:nvSpPr>
        <p:spPr>
          <a:xfrm flipH="1">
            <a:off x="10058881" y="4146423"/>
            <a:ext cx="671004" cy="9589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"/>
          <p:cNvSpPr/>
          <p:nvPr/>
        </p:nvSpPr>
        <p:spPr>
          <a:xfrm>
            <a:off x="584652" y="4173125"/>
            <a:ext cx="6090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Complejidad en tiempo y memoria del nombre del algoritmo. V es...E es... </a:t>
            </a:r>
            <a:r>
              <a:rPr b="0" i="0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(En este semestre, podría ser DFS, BFS, Dijkstra, A*). Por favor, explique qué significan V y E en este problema. </a:t>
            </a:r>
            <a:r>
              <a:rPr b="1" i="0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¡POR FAVOR HÁGALO!</a:t>
            </a:r>
            <a:endParaRPr b="1" i="0" sz="14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"/>
          <p:cNvSpPr/>
          <p:nvPr/>
        </p:nvSpPr>
        <p:spPr>
          <a:xfrm flipH="1" rot="10800000">
            <a:off x="3356267" y="269947"/>
            <a:ext cx="1300860" cy="619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99" name="Google Shape;399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"/>
          <p:cNvSpPr/>
          <p:nvPr/>
        </p:nvSpPr>
        <p:spPr>
          <a:xfrm>
            <a:off x="6812235" y="10645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Cree la tabla en Powerpoint. No copie capturas de pantalla pixeladas del informe técnico, por favor.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"/>
          <p:cNvSpPr/>
          <p:nvPr/>
        </p:nvSpPr>
        <p:spPr>
          <a:xfrm flipH="1" rot="10800000">
            <a:off x="4567200" y="1174620"/>
            <a:ext cx="602262" cy="4607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02" name="Google Shape;402;p5"/>
          <p:cNvSpPr/>
          <p:nvPr/>
        </p:nvSpPr>
        <p:spPr>
          <a:xfrm>
            <a:off x="3742440" y="53608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tablas en su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5"/>
          <p:cNvSpPr/>
          <p:nvPr/>
        </p:nvSpPr>
        <p:spPr>
          <a:xfrm>
            <a:off x="3546805" y="5357025"/>
            <a:ext cx="602262" cy="4607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04" name="Google Shape;404;p5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alta definición relacionada con el problema del acoso sexual callejero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"/>
          <p:cNvSpPr/>
          <p:nvPr/>
        </p:nvSpPr>
        <p:spPr>
          <a:xfrm>
            <a:off x="7257944" y="4937746"/>
            <a:ext cx="602262" cy="5158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graphicFrame>
        <p:nvGraphicFramePr>
          <p:cNvPr id="406" name="Google Shape;406;p5"/>
          <p:cNvGraphicFramePr/>
          <p:nvPr/>
        </p:nvGraphicFramePr>
        <p:xfrm>
          <a:off x="471720" y="1194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{A7465E9B-C3CF-4299-99B6-8AEB9154EF66}</a:tableStyleId>
              </a:tblPr>
              <a:tblGrid>
                <a:gridCol w="2261475"/>
                <a:gridCol w="1902275"/>
                <a:gridCol w="2082750"/>
              </a:tblGrid>
              <a:tr h="109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temporal</a:t>
                      </a:r>
                      <a:endParaRPr b="0" sz="22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b="0" sz="2200" u="none" cap="none" strike="noStrik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Nombre del algoritmo 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 </a:t>
                      </a:r>
                      <a:r>
                        <a:rPr b="0" baseline="3000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*E*2 </a:t>
                      </a:r>
                      <a:r>
                        <a:rPr baseline="30000" lang="en-US" sz="2200" u="none" cap="none" strike="noStrike">
                          <a:solidFill>
                            <a:srgbClr val="FFFFFF"/>
                          </a:solidFill>
                        </a:rPr>
                        <a:t>V</a:t>
                      </a: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V*E*2</a:t>
                      </a:r>
                      <a:r>
                        <a:rPr baseline="30000" lang="en-US" sz="2200" u="none" cap="none" strike="noStrike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  <a:tr h="1097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Nombre del algoritmo </a:t>
                      </a:r>
                      <a:r>
                        <a:rPr lang="en-US" sz="2200" u="none" cap="none" strike="noStrike">
                          <a:solidFill>
                            <a:schemeClr val="accent2"/>
                          </a:solidFill>
                        </a:rPr>
                        <a:t>(si ha probado dos)</a:t>
                      </a:r>
                      <a:endParaRPr b="0" sz="22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V*V</a:t>
                      </a: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</a:tbl>
          </a:graphicData>
        </a:graphic>
      </p:graphicFrame>
      <p:sp>
        <p:nvSpPr>
          <p:cNvPr id="407" name="Google Shape;407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segunda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5"/>
          <p:cNvSpPr/>
          <p:nvPr/>
        </p:nvSpPr>
        <p:spPr>
          <a:xfrm>
            <a:off x="10164765" y="11952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Utilice los superíndices para representar los exponentes. </a:t>
            </a:r>
            <a:r>
              <a:rPr b="1" i="1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NO utilice el símbolo ^.</a:t>
            </a:r>
            <a:endParaRPr b="1" i="0" sz="14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"/>
          <p:cNvSpPr/>
          <p:nvPr/>
        </p:nvSpPr>
        <p:spPr>
          <a:xfrm flipH="1">
            <a:off x="2232538" y="5453601"/>
            <a:ext cx="317358" cy="593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rgbClr val="ED7D31"/>
            </a:solidFill>
            <a:prstDash val="solid"/>
            <a:round/>
            <a:headEnd len="sm" w="sm" type="none"/>
            <a:tailEnd len="med" w="med" type="triangle"/>
          </a:ln>
        </p:spPr>
      </p:sp>
      <p:pic>
        <p:nvPicPr>
          <p:cNvPr id="411" name="Google Shape;41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0250" y="1768400"/>
            <a:ext cx="4157674" cy="31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gadd317ae2b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Resultados del camino más corto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add317ae2b_0_201"/>
          <p:cNvSpPr/>
          <p:nvPr/>
        </p:nvSpPr>
        <p:spPr>
          <a:xfrm>
            <a:off x="356050" y="4858925"/>
            <a:ext cx="111750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Distancia más corta obtenida sin superar un riesgo medio ponderado de acoso </a:t>
            </a:r>
            <a:r>
              <a:rPr b="0" i="1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r.</a:t>
            </a:r>
            <a:endParaRPr b="0" i="1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add317ae2b_0_201"/>
          <p:cNvSpPr/>
          <p:nvPr/>
        </p:nvSpPr>
        <p:spPr>
          <a:xfrm flipH="1" rot="10800000">
            <a:off x="3356267" y="269947"/>
            <a:ext cx="1300860" cy="619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21" name="Google Shape;421;gadd317ae2b_0_201"/>
          <p:cNvSpPr/>
          <p:nvPr/>
        </p:nvSpPr>
        <p:spPr>
          <a:xfrm>
            <a:off x="46062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add317ae2b_0_201"/>
          <p:cNvSpPr/>
          <p:nvPr/>
        </p:nvSpPr>
        <p:spPr>
          <a:xfrm>
            <a:off x="50157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Cree la tabla en Powerpoint. No copie capturas de pantalla pixeladas del informe técnico, por favor.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add317ae2b_0_201"/>
          <p:cNvSpPr/>
          <p:nvPr/>
        </p:nvSpPr>
        <p:spPr>
          <a:xfrm flipH="1" rot="10800000">
            <a:off x="4491000" y="1022220"/>
            <a:ext cx="602262" cy="4607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24" name="Google Shape;424;gadd317ae2b_0_201"/>
          <p:cNvSpPr/>
          <p:nvPr/>
        </p:nvSpPr>
        <p:spPr>
          <a:xfrm>
            <a:off x="3437640" y="5437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tablas en su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add317ae2b_0_201"/>
          <p:cNvSpPr/>
          <p:nvPr/>
        </p:nvSpPr>
        <p:spPr>
          <a:xfrm>
            <a:off x="3356273" y="5266723"/>
            <a:ext cx="455058" cy="7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graphicFrame>
        <p:nvGraphicFramePr>
          <p:cNvPr id="426" name="Google Shape;426;gadd317ae2b_0_201"/>
          <p:cNvGraphicFramePr/>
          <p:nvPr/>
        </p:nvGraphicFramePr>
        <p:xfrm>
          <a:off x="333820" y="1499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{A7465E9B-C3CF-4299-99B6-8AEB9154EF66}</a:tableStyleId>
              </a:tblPr>
              <a:tblGrid>
                <a:gridCol w="2852000"/>
                <a:gridCol w="3225850"/>
                <a:gridCol w="1540850"/>
                <a:gridCol w="3691900"/>
              </a:tblGrid>
              <a:tr h="73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01E33"/>
                          </a:solidFill>
                        </a:rPr>
                        <a:t>Origen</a:t>
                      </a:r>
                      <a:endParaRPr b="1"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b="1"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01E33"/>
                          </a:solidFill>
                        </a:rPr>
                        <a:t>Distancia más corta (metros)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01E33"/>
                          </a:solidFill>
                        </a:rPr>
                        <a:t>Sin superar un riesgo promedio ponderado de acoso</a:t>
                      </a:r>
                      <a:endParaRPr b="1"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Universidad de Medellín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??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0.84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Universidad de Antioquia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???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0.83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Universidad Luis Amigó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0.85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427" name="Google Shape;427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add317ae2b_0_201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g105e9140ba5_0_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75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g105e9140ba5_0_16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Resultados del menor riesgo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105e9140ba5_0_161"/>
          <p:cNvSpPr/>
          <p:nvPr/>
        </p:nvSpPr>
        <p:spPr>
          <a:xfrm>
            <a:off x="356050" y="5163725"/>
            <a:ext cx="109764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Menor riesgo medio ponderado de acoso obtenido sin superar una distancia </a:t>
            </a:r>
            <a:r>
              <a:rPr b="0" i="1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d.</a:t>
            </a:r>
            <a:endParaRPr b="0" i="1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105e9140ba5_0_161"/>
          <p:cNvSpPr/>
          <p:nvPr/>
        </p:nvSpPr>
        <p:spPr>
          <a:xfrm flipH="1" rot="10800000">
            <a:off x="3356267" y="269947"/>
            <a:ext cx="1300860" cy="619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38" name="Google Shape;438;g105e9140ba5_0_161"/>
          <p:cNvSpPr/>
          <p:nvPr/>
        </p:nvSpPr>
        <p:spPr>
          <a:xfrm>
            <a:off x="43776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105e9140ba5_0_16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Cree la tabla en Powerpoint. No copie capturas de pantalla pixeladas del informe técnico, por favor.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105e9140ba5_0_161"/>
          <p:cNvSpPr/>
          <p:nvPr/>
        </p:nvSpPr>
        <p:spPr>
          <a:xfrm flipH="1" rot="10800000">
            <a:off x="4491000" y="1250820"/>
            <a:ext cx="602262" cy="4607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41" name="Google Shape;441;g105e9140ba5_0_161"/>
          <p:cNvSpPr/>
          <p:nvPr/>
        </p:nvSpPr>
        <p:spPr>
          <a:xfrm>
            <a:off x="3437640" y="61228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tablas en su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105e9140ba5_0_161"/>
          <p:cNvSpPr/>
          <p:nvPr/>
        </p:nvSpPr>
        <p:spPr>
          <a:xfrm>
            <a:off x="3356273" y="5647723"/>
            <a:ext cx="455058" cy="7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graphicFrame>
        <p:nvGraphicFramePr>
          <p:cNvPr id="443" name="Google Shape;443;g105e9140ba5_0_161"/>
          <p:cNvGraphicFramePr/>
          <p:nvPr/>
        </p:nvGraphicFramePr>
        <p:xfrm>
          <a:off x="333820" y="1803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{A7465E9B-C3CF-4299-99B6-8AEB9154EF66}</a:tableStyleId>
              </a:tblPr>
              <a:tblGrid>
                <a:gridCol w="2852000"/>
                <a:gridCol w="2716100"/>
                <a:gridCol w="2764725"/>
                <a:gridCol w="2977775"/>
              </a:tblGrid>
              <a:tr h="73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01E33"/>
                          </a:solidFill>
                        </a:rPr>
                        <a:t>Origen</a:t>
                      </a:r>
                      <a:endParaRPr b="1"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b="1"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01E33"/>
                          </a:solidFill>
                        </a:rPr>
                        <a:t>Riesgo promedio ponderado de acoso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01E33"/>
                          </a:solidFill>
                        </a:rPr>
                        <a:t>Sin superar una distancia (metros)</a:t>
                      </a:r>
                      <a:endParaRPr b="1"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ADB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Universidad de Medellín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??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5000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Universidad de Antioquia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???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7000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Universidad Luis Amigó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6500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444" name="Google Shape;444;g105e9140ba5_0_16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105e9140ba5_0_16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105e9140ba5_0_161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2020-06-26T14:36:07Z</dcterms:created>
  <dc:creator>Referee</dc:creator>
</cp:coreProperties>
</file>