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9.png" ContentType="image/png"/>
  <Override PartName="/ppt/media/image27.png" ContentType="image/png"/>
  <Override PartName="/ppt/media/image4.jpeg" ContentType="image/jpeg"/>
  <Override PartName="/ppt/media/image2.png" ContentType="image/png"/>
  <Override PartName="/ppt/media/image25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14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6.jpeg" ContentType="image/jpe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2196201B-BAAC-4FA2-AEA6-205EE811FC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0760" cy="37710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0760" cy="377100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89;p1" descr=""/>
          <p:cNvPicPr/>
          <p:nvPr/>
        </p:nvPicPr>
        <p:blipFill>
          <a:blip r:embed="rId1"/>
          <a:stretch/>
        </p:blipFill>
        <p:spPr>
          <a:xfrm>
            <a:off x="0" y="0"/>
            <a:ext cx="10301040" cy="688032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190;p1"/>
          <p:cNvSpPr/>
          <p:nvPr/>
        </p:nvSpPr>
        <p:spPr>
          <a:xfrm>
            <a:off x="1664640" y="0"/>
            <a:ext cx="10579320" cy="6880320"/>
          </a:xfrm>
          <a:prstGeom prst="rect">
            <a:avLst/>
          </a:prstGeom>
          <a:gradFill rotWithShape="0">
            <a:gsLst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Google Shape;191;p1" descr=""/>
          <p:cNvPicPr/>
          <p:nvPr/>
        </p:nvPicPr>
        <p:blipFill>
          <a:blip r:embed="rId2"/>
          <a:srcRect l="0" t="78334" r="0" b="0"/>
          <a:stretch/>
        </p:blipFill>
        <p:spPr>
          <a:xfrm>
            <a:off x="14760" y="5390280"/>
            <a:ext cx="12191760" cy="148212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92;p1"/>
          <p:cNvSpPr/>
          <p:nvPr/>
        </p:nvSpPr>
        <p:spPr>
          <a:xfrm>
            <a:off x="5556600" y="2250000"/>
            <a:ext cx="6144840" cy="16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  <a:ea typeface="Arial"/>
              </a:rPr>
              <a:t>ACOSO SEXUAL Y CALLEJERO: CONTEXTO Y PREVENCION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451;p9" descr=""/>
          <p:cNvPicPr/>
          <p:nvPr/>
        </p:nvPicPr>
        <p:blipFill>
          <a:blip r:embed="rId1"/>
          <a:stretch/>
        </p:blipFill>
        <p:spPr>
          <a:xfrm>
            <a:off x="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305" name="Google Shape;452;p9"/>
          <p:cNvSpPr/>
          <p:nvPr/>
        </p:nvSpPr>
        <p:spPr>
          <a:xfrm>
            <a:off x="265320" y="376920"/>
            <a:ext cx="54010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Tiempos de ejecución del algoritmo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6" name="Google Shape;453;p9"/>
          <p:cNvSpPr/>
          <p:nvPr/>
        </p:nvSpPr>
        <p:spPr>
          <a:xfrm flipH="1" rot="10800000">
            <a:off x="5276880" y="515880"/>
            <a:ext cx="8258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454;p9"/>
          <p:cNvSpPr/>
          <p:nvPr/>
        </p:nvSpPr>
        <p:spPr>
          <a:xfrm>
            <a:off x="5733720" y="336600"/>
            <a:ext cx="2401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Google Shape;455;p9"/>
          <p:cNvSpPr/>
          <p:nvPr/>
        </p:nvSpPr>
        <p:spPr>
          <a:xfrm>
            <a:off x="8717040" y="1630080"/>
            <a:ext cx="3424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1e33"/>
                </a:solidFill>
                <a:latin typeface="Arial"/>
                <a:ea typeface="Arial"/>
              </a:rPr>
              <a:t>Tiempos de ejecución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9" name="Google Shape;456;p9" descr=""/>
          <p:cNvPicPr/>
          <p:nvPr/>
        </p:nvPicPr>
        <p:blipFill>
          <a:blip r:embed="rId2"/>
          <a:stretch/>
        </p:blipFill>
        <p:spPr>
          <a:xfrm>
            <a:off x="8077320" y="1617840"/>
            <a:ext cx="525600" cy="525600"/>
          </a:xfrm>
          <a:prstGeom prst="rect">
            <a:avLst/>
          </a:prstGeom>
          <a:ln w="0">
            <a:noFill/>
          </a:ln>
        </p:spPr>
      </p:pic>
      <p:sp>
        <p:nvSpPr>
          <p:cNvPr id="310" name="Google Shape;457;p9"/>
          <p:cNvSpPr/>
          <p:nvPr/>
        </p:nvSpPr>
        <p:spPr>
          <a:xfrm>
            <a:off x="8229600" y="124200"/>
            <a:ext cx="21135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Google Shape;458;p9"/>
          <p:cNvSpPr/>
          <p:nvPr/>
        </p:nvSpPr>
        <p:spPr>
          <a:xfrm>
            <a:off x="548280" y="9594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Google Shape;459;p9"/>
          <p:cNvSpPr/>
          <p:nvPr/>
        </p:nvSpPr>
        <p:spPr>
          <a:xfrm flipH="1">
            <a:off x="9302040" y="5400720"/>
            <a:ext cx="75096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460;p9"/>
          <p:cNvSpPr/>
          <p:nvPr/>
        </p:nvSpPr>
        <p:spPr>
          <a:xfrm>
            <a:off x="7384680" y="5995440"/>
            <a:ext cx="342432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Por favor, incluya las unidades de medida, por ejemplo, minutos, horas...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14" name="Google Shape;461;p9" descr=""/>
          <p:cNvPicPr/>
          <p:nvPr/>
        </p:nvPicPr>
        <p:blipFill>
          <a:blip r:embed="rId3"/>
          <a:srcRect l="0" t="28549" r="0" b="27878"/>
          <a:stretch/>
        </p:blipFill>
        <p:spPr>
          <a:xfrm>
            <a:off x="867960" y="2391120"/>
            <a:ext cx="2327760" cy="101304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462;p9" descr=""/>
          <p:cNvPicPr/>
          <p:nvPr/>
        </p:nvPicPr>
        <p:blipFill>
          <a:blip r:embed="rId4"/>
          <a:srcRect l="0" t="25634" r="0" b="27028"/>
          <a:stretch/>
        </p:blipFill>
        <p:spPr>
          <a:xfrm>
            <a:off x="4940280" y="2391120"/>
            <a:ext cx="2142000" cy="1013040"/>
          </a:xfrm>
          <a:prstGeom prst="rect">
            <a:avLst/>
          </a:prstGeom>
          <a:ln w="0">
            <a:noFill/>
          </a:ln>
        </p:spPr>
      </p:pic>
      <p:pic>
        <p:nvPicPr>
          <p:cNvPr id="316" name="Google Shape;463;p9" descr=""/>
          <p:cNvPicPr/>
          <p:nvPr/>
        </p:nvPicPr>
        <p:blipFill>
          <a:blip r:embed="rId5"/>
          <a:srcRect l="10869" t="31528" r="11311" b="21144"/>
          <a:stretch/>
        </p:blipFill>
        <p:spPr>
          <a:xfrm>
            <a:off x="588240" y="3649320"/>
            <a:ext cx="2939040" cy="918360"/>
          </a:xfrm>
          <a:prstGeom prst="rect">
            <a:avLst/>
          </a:prstGeom>
          <a:ln w="0">
            <a:noFill/>
          </a:ln>
        </p:spPr>
      </p:pic>
      <p:pic>
        <p:nvPicPr>
          <p:cNvPr id="317" name="Google Shape;464;p9" descr=""/>
          <p:cNvPicPr/>
          <p:nvPr/>
        </p:nvPicPr>
        <p:blipFill>
          <a:blip r:embed="rId6"/>
          <a:stretch/>
        </p:blipFill>
        <p:spPr>
          <a:xfrm>
            <a:off x="4822560" y="3519360"/>
            <a:ext cx="2327760" cy="1196640"/>
          </a:xfrm>
          <a:prstGeom prst="rect">
            <a:avLst/>
          </a:prstGeom>
          <a:ln w="0">
            <a:noFill/>
          </a:ln>
        </p:spPr>
      </p:pic>
      <p:pic>
        <p:nvPicPr>
          <p:cNvPr id="318" name="Google Shape;465;p9" descr=""/>
          <p:cNvPicPr/>
          <p:nvPr/>
        </p:nvPicPr>
        <p:blipFill>
          <a:blip r:embed="rId7"/>
          <a:stretch/>
        </p:blipFill>
        <p:spPr>
          <a:xfrm>
            <a:off x="963720" y="4645080"/>
            <a:ext cx="2327760" cy="119664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466;p9" descr=""/>
          <p:cNvPicPr/>
          <p:nvPr/>
        </p:nvPicPr>
        <p:blipFill>
          <a:blip r:embed="rId8"/>
          <a:stretch/>
        </p:blipFill>
        <p:spPr>
          <a:xfrm>
            <a:off x="4737240" y="4659120"/>
            <a:ext cx="2606040" cy="1215720"/>
          </a:xfrm>
          <a:prstGeom prst="rect">
            <a:avLst/>
          </a:prstGeom>
          <a:ln w="0">
            <a:noFill/>
          </a:ln>
        </p:spPr>
      </p:pic>
      <p:sp>
        <p:nvSpPr>
          <p:cNvPr id="320" name="Google Shape;467;p9"/>
          <p:cNvSpPr/>
          <p:nvPr/>
        </p:nvSpPr>
        <p:spPr>
          <a:xfrm>
            <a:off x="8669880" y="2593800"/>
            <a:ext cx="29390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2 horas 51 minutos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1" name="Google Shape;468;p9"/>
          <p:cNvSpPr/>
          <p:nvPr/>
        </p:nvSpPr>
        <p:spPr>
          <a:xfrm>
            <a:off x="8745840" y="3840480"/>
            <a:ext cx="29390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6 horas 51 minutos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2" name="Google Shape;469;p9"/>
          <p:cNvSpPr/>
          <p:nvPr/>
        </p:nvSpPr>
        <p:spPr>
          <a:xfrm>
            <a:off x="8745840" y="4956120"/>
            <a:ext cx="29390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8 horas 51 minutos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Google Shape;470;p9"/>
          <p:cNvSpPr/>
          <p:nvPr/>
        </p:nvSpPr>
        <p:spPr>
          <a:xfrm>
            <a:off x="3568320" y="282276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471;p9"/>
          <p:cNvSpPr/>
          <p:nvPr/>
        </p:nvSpPr>
        <p:spPr>
          <a:xfrm>
            <a:off x="3720960" y="396576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Google Shape;472;p9"/>
          <p:cNvSpPr/>
          <p:nvPr/>
        </p:nvSpPr>
        <p:spPr>
          <a:xfrm>
            <a:off x="3568320" y="510876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Google Shape;473;p9"/>
          <p:cNvSpPr/>
          <p:nvPr/>
        </p:nvSpPr>
        <p:spPr>
          <a:xfrm>
            <a:off x="7454520" y="274644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Google Shape;474;p9"/>
          <p:cNvSpPr/>
          <p:nvPr/>
        </p:nvSpPr>
        <p:spPr>
          <a:xfrm>
            <a:off x="7530840" y="396576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Google Shape;475;p9"/>
          <p:cNvSpPr/>
          <p:nvPr/>
        </p:nvSpPr>
        <p:spPr>
          <a:xfrm>
            <a:off x="7454520" y="5108760"/>
            <a:ext cx="919800" cy="1947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>
            <a:solidFill>
              <a:srgbClr val="001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476;p9"/>
          <p:cNvSpPr/>
          <p:nvPr/>
        </p:nvSpPr>
        <p:spPr>
          <a:xfrm>
            <a:off x="2745000" y="605232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481;g1066244c191_0_1" descr=""/>
          <p:cNvPicPr/>
          <p:nvPr/>
        </p:nvPicPr>
        <p:blipFill>
          <a:blip r:embed="rId1"/>
          <a:stretch/>
        </p:blipFill>
        <p:spPr>
          <a:xfrm>
            <a:off x="-2520" y="0"/>
            <a:ext cx="12196080" cy="6855840"/>
          </a:xfrm>
          <a:prstGeom prst="rect">
            <a:avLst/>
          </a:prstGeom>
          <a:ln w="0">
            <a:noFill/>
          </a:ln>
        </p:spPr>
      </p:pic>
      <p:sp>
        <p:nvSpPr>
          <p:cNvPr id="331" name="Google Shape;482;g1066244c191_0_1"/>
          <p:cNvSpPr/>
          <p:nvPr/>
        </p:nvSpPr>
        <p:spPr>
          <a:xfrm>
            <a:off x="265320" y="376920"/>
            <a:ext cx="49446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Direcciones de trabajo futuras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Google Shape;483;g1066244c191_0_1"/>
          <p:cNvSpPr/>
          <p:nvPr/>
        </p:nvSpPr>
        <p:spPr>
          <a:xfrm>
            <a:off x="85932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484;g1066244c191_0_1"/>
          <p:cNvSpPr/>
          <p:nvPr/>
        </p:nvSpPr>
        <p:spPr>
          <a:xfrm>
            <a:off x="948888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485;g1066244c191_0_1"/>
          <p:cNvSpPr/>
          <p:nvPr/>
        </p:nvSpPr>
        <p:spPr>
          <a:xfrm>
            <a:off x="381240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486;g1066244c191_0_1"/>
          <p:cNvSpPr/>
          <p:nvPr/>
        </p:nvSpPr>
        <p:spPr>
          <a:xfrm>
            <a:off x="6632640" y="128628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487;g1066244c191_0_1"/>
          <p:cNvSpPr/>
          <p:nvPr/>
        </p:nvSpPr>
        <p:spPr>
          <a:xfrm>
            <a:off x="948888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488;g1066244c191_0_1"/>
          <p:cNvSpPr/>
          <p:nvPr/>
        </p:nvSpPr>
        <p:spPr>
          <a:xfrm>
            <a:off x="6630840" y="128628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489;g1066244c191_0_1"/>
          <p:cNvSpPr/>
          <p:nvPr/>
        </p:nvSpPr>
        <p:spPr>
          <a:xfrm>
            <a:off x="381168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490;g1066244c191_0_1"/>
          <p:cNvSpPr/>
          <p:nvPr/>
        </p:nvSpPr>
        <p:spPr>
          <a:xfrm>
            <a:off x="85896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491;g1066244c191_0_1"/>
          <p:cNvSpPr/>
          <p:nvPr/>
        </p:nvSpPr>
        <p:spPr>
          <a:xfrm>
            <a:off x="6649560" y="1328760"/>
            <a:ext cx="1809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Estadística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1" name="Google Shape;492;g1066244c191_0_1"/>
          <p:cNvSpPr/>
          <p:nvPr/>
        </p:nvSpPr>
        <p:spPr>
          <a:xfrm>
            <a:off x="3802680" y="1379160"/>
            <a:ext cx="1809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Optimización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Google Shape;493;g1066244c191_0_1"/>
          <p:cNvSpPr/>
          <p:nvPr/>
        </p:nvSpPr>
        <p:spPr>
          <a:xfrm>
            <a:off x="810000" y="1333800"/>
            <a:ext cx="15818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Probabilidad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3" name="Google Shape;494;g1066244c191_0_1"/>
          <p:cNvSpPr/>
          <p:nvPr/>
        </p:nvSpPr>
        <p:spPr>
          <a:xfrm>
            <a:off x="9495720" y="1333800"/>
            <a:ext cx="164268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M &amp; S 4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44" name="Google Shape;495;g1066244c191_0_1"/>
          <p:cNvGrpSpPr/>
          <p:nvPr/>
        </p:nvGrpSpPr>
        <p:grpSpPr>
          <a:xfrm>
            <a:off x="7016760" y="2306160"/>
            <a:ext cx="1087560" cy="829440"/>
            <a:chOff x="7016760" y="2306160"/>
            <a:chExt cx="1087560" cy="829440"/>
          </a:xfrm>
        </p:grpSpPr>
        <p:sp>
          <p:nvSpPr>
            <p:cNvPr id="345" name="Google Shape;496;g1066244c191_0_1"/>
            <p:cNvSpPr/>
            <p:nvPr/>
          </p:nvSpPr>
          <p:spPr>
            <a:xfrm>
              <a:off x="7016760" y="230616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Estimaciones de riesgo MV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6" name="Google Shape;497;g1066244c191_0_1"/>
            <p:cNvSpPr/>
            <p:nvPr/>
          </p:nvSpPr>
          <p:spPr>
            <a:xfrm rot="16200000">
              <a:off x="70934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498;g1066244c191_0_1"/>
            <p:cNvSpPr/>
            <p:nvPr/>
          </p:nvSpPr>
          <p:spPr>
            <a:xfrm rot="16200000">
              <a:off x="727020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499;g1066244c191_0_1"/>
            <p:cNvSpPr/>
            <p:nvPr/>
          </p:nvSpPr>
          <p:spPr>
            <a:xfrm rot="16200000">
              <a:off x="74469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500;g1066244c191_0_1"/>
            <p:cNvSpPr/>
            <p:nvPr/>
          </p:nvSpPr>
          <p:spPr>
            <a:xfrm rot="16200000">
              <a:off x="762372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01;g1066244c191_0_1"/>
            <p:cNvSpPr/>
            <p:nvPr/>
          </p:nvSpPr>
          <p:spPr>
            <a:xfrm rot="16200000">
              <a:off x="780048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02;g1066244c191_0_1"/>
            <p:cNvSpPr/>
            <p:nvPr/>
          </p:nvSpPr>
          <p:spPr>
            <a:xfrm rot="16200000">
              <a:off x="79772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oogle Shape;503;g1066244c191_0_1"/>
          <p:cNvGrpSpPr/>
          <p:nvPr/>
        </p:nvGrpSpPr>
        <p:grpSpPr>
          <a:xfrm>
            <a:off x="4215960" y="2367720"/>
            <a:ext cx="1087560" cy="829440"/>
            <a:chOff x="4215960" y="2367720"/>
            <a:chExt cx="1087560" cy="829440"/>
          </a:xfrm>
        </p:grpSpPr>
        <p:sp>
          <p:nvSpPr>
            <p:cNvPr id="353" name="Google Shape;504;g1066244c191_0_1"/>
            <p:cNvSpPr/>
            <p:nvPr/>
          </p:nvSpPr>
          <p:spPr>
            <a:xfrm>
              <a:off x="4215960" y="236772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Otimización Bi objetivo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4" name="Google Shape;505;g1066244c191_0_1"/>
            <p:cNvSpPr/>
            <p:nvPr/>
          </p:nvSpPr>
          <p:spPr>
            <a:xfrm rot="16200000">
              <a:off x="429300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506;g1066244c191_0_1"/>
            <p:cNvSpPr/>
            <p:nvPr/>
          </p:nvSpPr>
          <p:spPr>
            <a:xfrm rot="16200000">
              <a:off x="446976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507;g1066244c191_0_1"/>
            <p:cNvSpPr/>
            <p:nvPr/>
          </p:nvSpPr>
          <p:spPr>
            <a:xfrm rot="16200000">
              <a:off x="464616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508;g1066244c191_0_1"/>
            <p:cNvSpPr/>
            <p:nvPr/>
          </p:nvSpPr>
          <p:spPr>
            <a:xfrm rot="16200000">
              <a:off x="482292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509;g1066244c191_0_1"/>
            <p:cNvSpPr/>
            <p:nvPr/>
          </p:nvSpPr>
          <p:spPr>
            <a:xfrm rot="16200000">
              <a:off x="499968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510;g1066244c191_0_1"/>
            <p:cNvSpPr/>
            <p:nvPr/>
          </p:nvSpPr>
          <p:spPr>
            <a:xfrm rot="16200000">
              <a:off x="517644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0" name="Google Shape;511;g1066244c191_0_1"/>
          <p:cNvGrpSpPr/>
          <p:nvPr/>
        </p:nvGrpSpPr>
        <p:grpSpPr>
          <a:xfrm>
            <a:off x="1242360" y="2378520"/>
            <a:ext cx="1087560" cy="829440"/>
            <a:chOff x="1242360" y="2378520"/>
            <a:chExt cx="1087560" cy="829440"/>
          </a:xfrm>
        </p:grpSpPr>
        <p:sp>
          <p:nvSpPr>
            <p:cNvPr id="361" name="Google Shape;512;g1066244c191_0_1"/>
            <p:cNvSpPr/>
            <p:nvPr/>
          </p:nvSpPr>
          <p:spPr>
            <a:xfrm>
              <a:off x="1242360" y="237852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3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Otras estimaciones de riesgo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62" name="Google Shape;513;g1066244c191_0_1"/>
            <p:cNvSpPr/>
            <p:nvPr/>
          </p:nvSpPr>
          <p:spPr>
            <a:xfrm rot="16200000">
              <a:off x="131904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514;g1066244c191_0_1"/>
            <p:cNvSpPr/>
            <p:nvPr/>
          </p:nvSpPr>
          <p:spPr>
            <a:xfrm rot="16200000">
              <a:off x="149580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515;g1066244c191_0_1"/>
            <p:cNvSpPr/>
            <p:nvPr/>
          </p:nvSpPr>
          <p:spPr>
            <a:xfrm rot="16200000">
              <a:off x="167256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516;g1066244c191_0_1"/>
            <p:cNvSpPr/>
            <p:nvPr/>
          </p:nvSpPr>
          <p:spPr>
            <a:xfrm rot="16200000">
              <a:off x="184932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517;g1066244c191_0_1"/>
            <p:cNvSpPr/>
            <p:nvPr/>
          </p:nvSpPr>
          <p:spPr>
            <a:xfrm rot="16200000">
              <a:off x="202608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518;g1066244c191_0_1"/>
            <p:cNvSpPr/>
            <p:nvPr/>
          </p:nvSpPr>
          <p:spPr>
            <a:xfrm rot="16200000">
              <a:off x="220284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oogle Shape;519;g1066244c191_0_1"/>
          <p:cNvGrpSpPr/>
          <p:nvPr/>
        </p:nvGrpSpPr>
        <p:grpSpPr>
          <a:xfrm>
            <a:off x="9836280" y="2306160"/>
            <a:ext cx="1087560" cy="829440"/>
            <a:chOff x="9836280" y="2306160"/>
            <a:chExt cx="1087560" cy="829440"/>
          </a:xfrm>
        </p:grpSpPr>
        <p:sp>
          <p:nvSpPr>
            <p:cNvPr id="369" name="Google Shape;520;g1066244c191_0_1"/>
            <p:cNvSpPr/>
            <p:nvPr/>
          </p:nvSpPr>
          <p:spPr>
            <a:xfrm>
              <a:off x="9836280" y="230616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Estimación de Tráfico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0" name="Google Shape;521;g1066244c191_0_1"/>
            <p:cNvSpPr/>
            <p:nvPr/>
          </p:nvSpPr>
          <p:spPr>
            <a:xfrm rot="16200000">
              <a:off x="99129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522;g1066244c191_0_1"/>
            <p:cNvSpPr/>
            <p:nvPr/>
          </p:nvSpPr>
          <p:spPr>
            <a:xfrm rot="16200000">
              <a:off x="1008972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523;g1066244c191_0_1"/>
            <p:cNvSpPr/>
            <p:nvPr/>
          </p:nvSpPr>
          <p:spPr>
            <a:xfrm rot="16200000">
              <a:off x="1026648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524;g1066244c191_0_1"/>
            <p:cNvSpPr/>
            <p:nvPr/>
          </p:nvSpPr>
          <p:spPr>
            <a:xfrm rot="16200000">
              <a:off x="104432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525;g1066244c191_0_1"/>
            <p:cNvSpPr/>
            <p:nvPr/>
          </p:nvSpPr>
          <p:spPr>
            <a:xfrm rot="16200000">
              <a:off x="1062000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526;g1066244c191_0_1"/>
            <p:cNvSpPr/>
            <p:nvPr/>
          </p:nvSpPr>
          <p:spPr>
            <a:xfrm rot="16200000">
              <a:off x="107967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6" name="Google Shape;527;g1066244c191_0_1"/>
          <p:cNvSpPr/>
          <p:nvPr/>
        </p:nvSpPr>
        <p:spPr>
          <a:xfrm flipH="1" rot="10800000">
            <a:off x="4819680" y="515880"/>
            <a:ext cx="8258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Google Shape;528;g1066244c191_0_1"/>
          <p:cNvSpPr/>
          <p:nvPr/>
        </p:nvSpPr>
        <p:spPr>
          <a:xfrm>
            <a:off x="5276520" y="336600"/>
            <a:ext cx="24015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8" name="Google Shape;529;g1066244c191_0_1"/>
          <p:cNvSpPr/>
          <p:nvPr/>
        </p:nvSpPr>
        <p:spPr>
          <a:xfrm>
            <a:off x="8229600" y="1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Google Shape;530;g1066244c191_0_1"/>
          <p:cNvSpPr/>
          <p:nvPr/>
        </p:nvSpPr>
        <p:spPr>
          <a:xfrm>
            <a:off x="265320" y="80244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Google Shape;531;g1066244c191_0_1"/>
          <p:cNvSpPr/>
          <p:nvPr/>
        </p:nvSpPr>
        <p:spPr>
          <a:xfrm>
            <a:off x="2745000" y="605232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Google Shape;532;g1066244c191_0_1"/>
          <p:cNvSpPr/>
          <p:nvPr/>
        </p:nvSpPr>
        <p:spPr>
          <a:xfrm>
            <a:off x="7457760" y="594972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Puede añadir, eliminar o cambiar algunas direcciones de trabajo futuras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Google Shape;533;g1066244c191_0_1"/>
          <p:cNvSpPr/>
          <p:nvPr/>
        </p:nvSpPr>
        <p:spPr>
          <a:xfrm>
            <a:off x="-141480" y="409968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Eliminar esto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si estudia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 </a:t>
            </a: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Ingeniería de</a:t>
            </a:r>
            <a:br/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sistemas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3" name="Google Shape;534;g1066244c191_0_1"/>
          <p:cNvSpPr/>
          <p:nvPr/>
        </p:nvSpPr>
        <p:spPr>
          <a:xfrm>
            <a:off x="5646240" y="802440"/>
            <a:ext cx="48258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Por favor, nombra los cursos en los que podrías seguir trabajando en este proyecto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Google Shape;535;g1066244c191_0_1"/>
          <p:cNvSpPr/>
          <p:nvPr/>
        </p:nvSpPr>
        <p:spPr>
          <a:xfrm flipH="1" rot="10800000">
            <a:off x="5050800" y="1024920"/>
            <a:ext cx="81072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536;g1066244c191_0_1"/>
          <p:cNvSpPr/>
          <p:nvPr/>
        </p:nvSpPr>
        <p:spPr>
          <a:xfrm rot="10800000">
            <a:off x="10335600" y="947880"/>
            <a:ext cx="8056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Google Shape;537;g1066244c191_0_1"/>
          <p:cNvSpPr/>
          <p:nvPr/>
        </p:nvSpPr>
        <p:spPr>
          <a:xfrm rot="17811000">
            <a:off x="8002440" y="1401480"/>
            <a:ext cx="8056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538;g1066244c191_0_1"/>
          <p:cNvSpPr/>
          <p:nvPr/>
        </p:nvSpPr>
        <p:spPr>
          <a:xfrm>
            <a:off x="4407840" y="3990960"/>
            <a:ext cx="48258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Por favor, diga qué podría hacer, en los siguientes cursos, para mejorar este proyecto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Google Shape;539;g1066244c191_0_1"/>
          <p:cNvSpPr/>
          <p:nvPr/>
        </p:nvSpPr>
        <p:spPr>
          <a:xfrm flipH="1" rot="5763000">
            <a:off x="4820400" y="33868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Google Shape;540;g1066244c191_0_1"/>
          <p:cNvSpPr/>
          <p:nvPr/>
        </p:nvSpPr>
        <p:spPr>
          <a:xfrm flipH="1" rot="5763000">
            <a:off x="7258680" y="33868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Google Shape;541;g1066244c191_0_1"/>
          <p:cNvSpPr/>
          <p:nvPr/>
        </p:nvSpPr>
        <p:spPr>
          <a:xfrm flipH="1" rot="9163200">
            <a:off x="8936640" y="34624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546;g1066244c191_0_133" descr=""/>
          <p:cNvPicPr/>
          <p:nvPr/>
        </p:nvPicPr>
        <p:blipFill>
          <a:blip r:embed="rId1"/>
          <a:stretch/>
        </p:blipFill>
        <p:spPr>
          <a:xfrm>
            <a:off x="-2520" y="0"/>
            <a:ext cx="12196080" cy="6855840"/>
          </a:xfrm>
          <a:prstGeom prst="rect">
            <a:avLst/>
          </a:prstGeom>
          <a:ln w="0">
            <a:noFill/>
          </a:ln>
        </p:spPr>
      </p:pic>
      <p:sp>
        <p:nvSpPr>
          <p:cNvPr id="392" name="Google Shape;547;g1066244c191_0_133"/>
          <p:cNvSpPr/>
          <p:nvPr/>
        </p:nvSpPr>
        <p:spPr>
          <a:xfrm>
            <a:off x="265320" y="376920"/>
            <a:ext cx="49446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Direcciones de trabajo futuras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3" name="Google Shape;548;g1066244c191_0_133"/>
          <p:cNvSpPr/>
          <p:nvPr/>
        </p:nvSpPr>
        <p:spPr>
          <a:xfrm>
            <a:off x="85932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Google Shape;549;g1066244c191_0_133"/>
          <p:cNvSpPr/>
          <p:nvPr/>
        </p:nvSpPr>
        <p:spPr>
          <a:xfrm>
            <a:off x="948888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Google Shape;550;g1066244c191_0_133"/>
          <p:cNvSpPr/>
          <p:nvPr/>
        </p:nvSpPr>
        <p:spPr>
          <a:xfrm>
            <a:off x="3812400" y="129132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Google Shape;551;g1066244c191_0_133"/>
          <p:cNvSpPr/>
          <p:nvPr/>
        </p:nvSpPr>
        <p:spPr>
          <a:xfrm>
            <a:off x="6632640" y="1286280"/>
            <a:ext cx="1992240" cy="422892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Google Shape;552;g1066244c191_0_133"/>
          <p:cNvSpPr/>
          <p:nvPr/>
        </p:nvSpPr>
        <p:spPr>
          <a:xfrm>
            <a:off x="948888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Google Shape;553;g1066244c191_0_133"/>
          <p:cNvSpPr/>
          <p:nvPr/>
        </p:nvSpPr>
        <p:spPr>
          <a:xfrm>
            <a:off x="6630840" y="128628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Google Shape;554;g1066244c191_0_133"/>
          <p:cNvSpPr/>
          <p:nvPr/>
        </p:nvSpPr>
        <p:spPr>
          <a:xfrm>
            <a:off x="381168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Google Shape;555;g1066244c191_0_133"/>
          <p:cNvSpPr/>
          <p:nvPr/>
        </p:nvSpPr>
        <p:spPr>
          <a:xfrm>
            <a:off x="858960" y="1291320"/>
            <a:ext cx="1809000" cy="58644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Google Shape;556;g1066244c191_0_133"/>
          <p:cNvSpPr/>
          <p:nvPr/>
        </p:nvSpPr>
        <p:spPr>
          <a:xfrm>
            <a:off x="6649560" y="1328760"/>
            <a:ext cx="1809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Ing. Software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2" name="Google Shape;557;g1066244c191_0_133"/>
          <p:cNvSpPr/>
          <p:nvPr/>
        </p:nvSpPr>
        <p:spPr>
          <a:xfrm>
            <a:off x="3802680" y="1379160"/>
            <a:ext cx="1809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Proyecto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3" name="Google Shape;558;g1066244c191_0_133"/>
          <p:cNvSpPr/>
          <p:nvPr/>
        </p:nvSpPr>
        <p:spPr>
          <a:xfrm>
            <a:off x="810000" y="1333800"/>
            <a:ext cx="15818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Bases de datos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04" name="Google Shape;559;g1066244c191_0_133"/>
          <p:cNvSpPr/>
          <p:nvPr/>
        </p:nvSpPr>
        <p:spPr>
          <a:xfrm>
            <a:off x="9495720" y="1333800"/>
            <a:ext cx="164268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Fira Sans Extra Condensed"/>
                <a:ea typeface="Fira Sans Extra Condensed"/>
              </a:rPr>
              <a:t>Proyecto 2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405" name="Google Shape;560;g1066244c191_0_133"/>
          <p:cNvGrpSpPr/>
          <p:nvPr/>
        </p:nvGrpSpPr>
        <p:grpSpPr>
          <a:xfrm>
            <a:off x="7016760" y="2306160"/>
            <a:ext cx="1087560" cy="829440"/>
            <a:chOff x="7016760" y="2306160"/>
            <a:chExt cx="1087560" cy="829440"/>
          </a:xfrm>
        </p:grpSpPr>
        <p:sp>
          <p:nvSpPr>
            <p:cNvPr id="406" name="Google Shape;561;g1066244c191_0_133"/>
            <p:cNvSpPr/>
            <p:nvPr/>
          </p:nvSpPr>
          <p:spPr>
            <a:xfrm>
              <a:off x="7016760" y="230616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Aplicación web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07" name="Google Shape;562;g1066244c191_0_133"/>
            <p:cNvSpPr/>
            <p:nvPr/>
          </p:nvSpPr>
          <p:spPr>
            <a:xfrm rot="16200000">
              <a:off x="70934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563;g1066244c191_0_133"/>
            <p:cNvSpPr/>
            <p:nvPr/>
          </p:nvSpPr>
          <p:spPr>
            <a:xfrm rot="16200000">
              <a:off x="727020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564;g1066244c191_0_133"/>
            <p:cNvSpPr/>
            <p:nvPr/>
          </p:nvSpPr>
          <p:spPr>
            <a:xfrm rot="16200000">
              <a:off x="74469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565;g1066244c191_0_133"/>
            <p:cNvSpPr/>
            <p:nvPr/>
          </p:nvSpPr>
          <p:spPr>
            <a:xfrm rot="16200000">
              <a:off x="762372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566;g1066244c191_0_133"/>
            <p:cNvSpPr/>
            <p:nvPr/>
          </p:nvSpPr>
          <p:spPr>
            <a:xfrm rot="16200000">
              <a:off x="780048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567;g1066244c191_0_133"/>
            <p:cNvSpPr/>
            <p:nvPr/>
          </p:nvSpPr>
          <p:spPr>
            <a:xfrm rot="16200000">
              <a:off x="79772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oogle Shape;568;g1066244c191_0_133"/>
          <p:cNvGrpSpPr/>
          <p:nvPr/>
        </p:nvGrpSpPr>
        <p:grpSpPr>
          <a:xfrm>
            <a:off x="4215960" y="2367720"/>
            <a:ext cx="1087560" cy="829440"/>
            <a:chOff x="4215960" y="2367720"/>
            <a:chExt cx="1087560" cy="829440"/>
          </a:xfrm>
        </p:grpSpPr>
        <p:sp>
          <p:nvSpPr>
            <p:cNvPr id="414" name="Google Shape;569;g1066244c191_0_133"/>
            <p:cNvSpPr/>
            <p:nvPr/>
          </p:nvSpPr>
          <p:spPr>
            <a:xfrm>
              <a:off x="4215960" y="236772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Aplicación web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5" name="Google Shape;570;g1066244c191_0_133"/>
            <p:cNvSpPr/>
            <p:nvPr/>
          </p:nvSpPr>
          <p:spPr>
            <a:xfrm rot="16200000">
              <a:off x="429300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571;g1066244c191_0_133"/>
            <p:cNvSpPr/>
            <p:nvPr/>
          </p:nvSpPr>
          <p:spPr>
            <a:xfrm rot="16200000">
              <a:off x="446976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572;g1066244c191_0_133"/>
            <p:cNvSpPr/>
            <p:nvPr/>
          </p:nvSpPr>
          <p:spPr>
            <a:xfrm rot="16200000">
              <a:off x="464616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573;g1066244c191_0_133"/>
            <p:cNvSpPr/>
            <p:nvPr/>
          </p:nvSpPr>
          <p:spPr>
            <a:xfrm rot="16200000">
              <a:off x="482292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574;g1066244c191_0_133"/>
            <p:cNvSpPr/>
            <p:nvPr/>
          </p:nvSpPr>
          <p:spPr>
            <a:xfrm rot="16200000">
              <a:off x="499968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575;g1066244c191_0_133"/>
            <p:cNvSpPr/>
            <p:nvPr/>
          </p:nvSpPr>
          <p:spPr>
            <a:xfrm rot="16200000">
              <a:off x="5176440" y="24289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1" name="Google Shape;576;g1066244c191_0_133"/>
          <p:cNvGrpSpPr/>
          <p:nvPr/>
        </p:nvGrpSpPr>
        <p:grpSpPr>
          <a:xfrm>
            <a:off x="1242360" y="2378520"/>
            <a:ext cx="1087560" cy="829440"/>
            <a:chOff x="1242360" y="2378520"/>
            <a:chExt cx="1087560" cy="829440"/>
          </a:xfrm>
        </p:grpSpPr>
        <p:sp>
          <p:nvSpPr>
            <p:cNvPr id="422" name="Google Shape;577;g1066244c191_0_133"/>
            <p:cNvSpPr/>
            <p:nvPr/>
          </p:nvSpPr>
          <p:spPr>
            <a:xfrm>
              <a:off x="1242360" y="237852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7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Otras variables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423" name="Google Shape;578;g1066244c191_0_133"/>
            <p:cNvSpPr/>
            <p:nvPr/>
          </p:nvSpPr>
          <p:spPr>
            <a:xfrm rot="16200000">
              <a:off x="131904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579;g1066244c191_0_133"/>
            <p:cNvSpPr/>
            <p:nvPr/>
          </p:nvSpPr>
          <p:spPr>
            <a:xfrm rot="16200000">
              <a:off x="149580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580;g1066244c191_0_133"/>
            <p:cNvSpPr/>
            <p:nvPr/>
          </p:nvSpPr>
          <p:spPr>
            <a:xfrm rot="16200000">
              <a:off x="167256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581;g1066244c191_0_133"/>
            <p:cNvSpPr/>
            <p:nvPr/>
          </p:nvSpPr>
          <p:spPr>
            <a:xfrm rot="16200000">
              <a:off x="184932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582;g1066244c191_0_133"/>
            <p:cNvSpPr/>
            <p:nvPr/>
          </p:nvSpPr>
          <p:spPr>
            <a:xfrm rot="16200000">
              <a:off x="202608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583;g1066244c191_0_133"/>
            <p:cNvSpPr/>
            <p:nvPr/>
          </p:nvSpPr>
          <p:spPr>
            <a:xfrm rot="16200000">
              <a:off x="2202840" y="243972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9" name="Google Shape;584;g1066244c191_0_133"/>
          <p:cNvGrpSpPr/>
          <p:nvPr/>
        </p:nvGrpSpPr>
        <p:grpSpPr>
          <a:xfrm>
            <a:off x="9836280" y="2306160"/>
            <a:ext cx="1087560" cy="829440"/>
            <a:chOff x="9836280" y="2306160"/>
            <a:chExt cx="1087560" cy="829440"/>
          </a:xfrm>
        </p:grpSpPr>
        <p:sp>
          <p:nvSpPr>
            <p:cNvPr id="430" name="Google Shape;585;g1066244c191_0_133"/>
            <p:cNvSpPr/>
            <p:nvPr/>
          </p:nvSpPr>
          <p:spPr>
            <a:xfrm>
              <a:off x="9836280" y="2306160"/>
              <a:ext cx="1087560" cy="829440"/>
            </a:xfrm>
            <a:prstGeom prst="rect">
              <a:avLst/>
            </a:prstGeom>
            <a:solidFill>
              <a:srgbClr val="666666"/>
            </a:solidFill>
            <a:ln w="0">
              <a:noFill/>
            </a:ln>
            <a:effectLst>
              <a:outerShdw algn="bl" blurRad="85680" dir="7053168" dist="56035" rotWithShape="0">
                <a:srgbClr val="000000">
                  <a:alpha val="1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Incluir ML o VR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1" name="Google Shape;586;g1066244c191_0_133"/>
            <p:cNvSpPr/>
            <p:nvPr/>
          </p:nvSpPr>
          <p:spPr>
            <a:xfrm rot="16200000">
              <a:off x="99129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587;g1066244c191_0_133"/>
            <p:cNvSpPr/>
            <p:nvPr/>
          </p:nvSpPr>
          <p:spPr>
            <a:xfrm rot="16200000">
              <a:off x="1008972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588;g1066244c191_0_133"/>
            <p:cNvSpPr/>
            <p:nvPr/>
          </p:nvSpPr>
          <p:spPr>
            <a:xfrm rot="16200000">
              <a:off x="1026648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589;g1066244c191_0_133"/>
            <p:cNvSpPr/>
            <p:nvPr/>
          </p:nvSpPr>
          <p:spPr>
            <a:xfrm rot="16200000">
              <a:off x="1044324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590;g1066244c191_0_133"/>
            <p:cNvSpPr/>
            <p:nvPr/>
          </p:nvSpPr>
          <p:spPr>
            <a:xfrm rot="16200000">
              <a:off x="1062000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591;g1066244c191_0_133"/>
            <p:cNvSpPr/>
            <p:nvPr/>
          </p:nvSpPr>
          <p:spPr>
            <a:xfrm rot="16200000">
              <a:off x="10796760" y="2367360"/>
              <a:ext cx="72000" cy="720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Google Shape;592;g1066244c191_0_133"/>
          <p:cNvSpPr/>
          <p:nvPr/>
        </p:nvSpPr>
        <p:spPr>
          <a:xfrm flipH="1" rot="10800000">
            <a:off x="4819680" y="515880"/>
            <a:ext cx="8258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593;g1066244c191_0_133"/>
          <p:cNvSpPr/>
          <p:nvPr/>
        </p:nvSpPr>
        <p:spPr>
          <a:xfrm>
            <a:off x="5276520" y="336600"/>
            <a:ext cx="24015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Google Shape;594;g1066244c191_0_133"/>
          <p:cNvSpPr/>
          <p:nvPr/>
        </p:nvSpPr>
        <p:spPr>
          <a:xfrm>
            <a:off x="8229600" y="1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0" name="Google Shape;595;g1066244c191_0_133"/>
          <p:cNvSpPr/>
          <p:nvPr/>
        </p:nvSpPr>
        <p:spPr>
          <a:xfrm>
            <a:off x="265320" y="80244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Google Shape;596;g1066244c191_0_133"/>
          <p:cNvSpPr/>
          <p:nvPr/>
        </p:nvSpPr>
        <p:spPr>
          <a:xfrm>
            <a:off x="2745000" y="605232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Google Shape;597;g1066244c191_0_133"/>
          <p:cNvSpPr/>
          <p:nvPr/>
        </p:nvSpPr>
        <p:spPr>
          <a:xfrm>
            <a:off x="7457760" y="594972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Puede añadir, eliminar o cambiar algunas direcciones de trabajo futuras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Google Shape;598;g1066244c191_0_133"/>
          <p:cNvSpPr/>
          <p:nvPr/>
        </p:nvSpPr>
        <p:spPr>
          <a:xfrm>
            <a:off x="69120" y="381276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Eliminar esto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si estudias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Ingeniería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Matemática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Google Shape;599;g1066244c191_0_133"/>
          <p:cNvSpPr/>
          <p:nvPr/>
        </p:nvSpPr>
        <p:spPr>
          <a:xfrm>
            <a:off x="5646240" y="802440"/>
            <a:ext cx="48258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Por favor, nombra los cursos en los que podrías seguir trabajando en este proyecto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Google Shape;600;g1066244c191_0_133"/>
          <p:cNvSpPr/>
          <p:nvPr/>
        </p:nvSpPr>
        <p:spPr>
          <a:xfrm flipH="1" rot="10800000">
            <a:off x="5050800" y="1024920"/>
            <a:ext cx="81072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Google Shape;601;g1066244c191_0_133"/>
          <p:cNvSpPr/>
          <p:nvPr/>
        </p:nvSpPr>
        <p:spPr>
          <a:xfrm rot="10800000">
            <a:off x="10335600" y="947880"/>
            <a:ext cx="8056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Google Shape;602;g1066244c191_0_133"/>
          <p:cNvSpPr/>
          <p:nvPr/>
        </p:nvSpPr>
        <p:spPr>
          <a:xfrm rot="17811000">
            <a:off x="8002440" y="1401480"/>
            <a:ext cx="8056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Google Shape;603;g1066244c191_0_133"/>
          <p:cNvSpPr/>
          <p:nvPr/>
        </p:nvSpPr>
        <p:spPr>
          <a:xfrm>
            <a:off x="4407840" y="3990960"/>
            <a:ext cx="48258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Por favor, diga qué podría hacer, en los siguientes cursos, para mejorar este proyecto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9" name="Google Shape;604;g1066244c191_0_133"/>
          <p:cNvSpPr/>
          <p:nvPr/>
        </p:nvSpPr>
        <p:spPr>
          <a:xfrm flipH="1" rot="5763000">
            <a:off x="4820400" y="33868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605;g1066244c191_0_133"/>
          <p:cNvSpPr/>
          <p:nvPr/>
        </p:nvSpPr>
        <p:spPr>
          <a:xfrm flipH="1" rot="5763000">
            <a:off x="7258680" y="33868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606;g1066244c191_0_133"/>
          <p:cNvSpPr/>
          <p:nvPr/>
        </p:nvSpPr>
        <p:spPr>
          <a:xfrm flipH="1" rot="9163200">
            <a:off x="8936640" y="3462480"/>
            <a:ext cx="8107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611;p10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453" name="Google Shape;612;p10"/>
          <p:cNvSpPr/>
          <p:nvPr/>
        </p:nvSpPr>
        <p:spPr>
          <a:xfrm>
            <a:off x="265320" y="376920"/>
            <a:ext cx="54010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Informe aceptado en OSF.IO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4" name="Google Shape;613;p10"/>
          <p:cNvSpPr/>
          <p:nvPr/>
        </p:nvSpPr>
        <p:spPr>
          <a:xfrm flipH="1" rot="10800000">
            <a:off x="4321800" y="469440"/>
            <a:ext cx="944640" cy="8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Google Shape;614;p10"/>
          <p:cNvSpPr/>
          <p:nvPr/>
        </p:nvSpPr>
        <p:spPr>
          <a:xfrm>
            <a:off x="4971600" y="336600"/>
            <a:ext cx="2401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Google Shape;615;p10"/>
          <p:cNvSpPr/>
          <p:nvPr/>
        </p:nvSpPr>
        <p:spPr>
          <a:xfrm>
            <a:off x="2623680" y="2241000"/>
            <a:ext cx="36486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Incluya la cita del informe</a:t>
            </a:r>
            <a:br/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en OSF PREPRINTS y el enlace. No, no en los OSF projects, pero sí en OSF Preprints.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7" name="Google Shape;616;p10"/>
          <p:cNvSpPr/>
          <p:nvPr/>
        </p:nvSpPr>
        <p:spPr>
          <a:xfrm flipH="1" rot="10800000">
            <a:off x="2088360" y="2694600"/>
            <a:ext cx="617760" cy="4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Google Shape;617;p10"/>
          <p:cNvSpPr/>
          <p:nvPr/>
        </p:nvSpPr>
        <p:spPr>
          <a:xfrm>
            <a:off x="418320" y="3107880"/>
            <a:ext cx="612504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Julián Ramírez, Andrés Salazar, Simón Marín, Mauricio Toro. Energy and Storage Optimization in Precision Livestock Farming. Informe técnico, Universidad EAFIT, 2021. https://doi.org/10.31219/osf.io/du8yt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9" name="Google Shape;618;p10"/>
          <p:cNvSpPr/>
          <p:nvPr/>
        </p:nvSpPr>
        <p:spPr>
          <a:xfrm>
            <a:off x="2640600" y="5216040"/>
            <a:ext cx="35078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Incluya una captura de pantalla de su informe publicado en osf.io y elimine el círculo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0" name="Google Shape;619;p10"/>
          <p:cNvSpPr/>
          <p:nvPr/>
        </p:nvSpPr>
        <p:spPr>
          <a:xfrm>
            <a:off x="8229600" y="124200"/>
            <a:ext cx="21135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1" name="Google Shape;620;p10"/>
          <p:cNvSpPr/>
          <p:nvPr/>
        </p:nvSpPr>
        <p:spPr>
          <a:xfrm>
            <a:off x="548280" y="9594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2" name="Google Shape;621;p10"/>
          <p:cNvSpPr/>
          <p:nvPr/>
        </p:nvSpPr>
        <p:spPr>
          <a:xfrm flipH="1">
            <a:off x="7404120" y="5261760"/>
            <a:ext cx="529560" cy="83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Google Shape;622;p10"/>
          <p:cNvSpPr/>
          <p:nvPr/>
        </p:nvSpPr>
        <p:spPr>
          <a:xfrm>
            <a:off x="5509440" y="6128640"/>
            <a:ext cx="34243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Incluya a los monitores y al profesores entre los autores, por favor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4" name="Google Shape;623;p10" descr=""/>
          <p:cNvPicPr/>
          <p:nvPr/>
        </p:nvPicPr>
        <p:blipFill>
          <a:blip r:embed="rId2"/>
          <a:stretch/>
        </p:blipFill>
        <p:spPr>
          <a:xfrm>
            <a:off x="6431400" y="1829160"/>
            <a:ext cx="5549760" cy="3614400"/>
          </a:xfrm>
          <a:prstGeom prst="rect">
            <a:avLst/>
          </a:prstGeom>
          <a:ln w="0">
            <a:noFill/>
          </a:ln>
        </p:spPr>
      </p:pic>
      <p:sp>
        <p:nvSpPr>
          <p:cNvPr id="465" name="Google Shape;624;p10"/>
          <p:cNvSpPr/>
          <p:nvPr/>
        </p:nvSpPr>
        <p:spPr>
          <a:xfrm flipH="1">
            <a:off x="5919120" y="4581720"/>
            <a:ext cx="529560" cy="83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Google Shape;625;p10"/>
          <p:cNvSpPr/>
          <p:nvPr/>
        </p:nvSpPr>
        <p:spPr>
          <a:xfrm>
            <a:off x="925920" y="604620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7" name="Google Shape;626;p10"/>
          <p:cNvSpPr/>
          <p:nvPr/>
        </p:nvSpPr>
        <p:spPr>
          <a:xfrm>
            <a:off x="4321440" y="1057320"/>
            <a:ext cx="2931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Elimine esta diapositiva si su informe no fue presentado a OSF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8" name="Google Shape;627;p10"/>
          <p:cNvSpPr/>
          <p:nvPr/>
        </p:nvSpPr>
        <p:spPr>
          <a:xfrm flipH="1" rot="9394800">
            <a:off x="716040" y="2541600"/>
            <a:ext cx="617760" cy="48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628;p10"/>
          <p:cNvSpPr/>
          <p:nvPr/>
        </p:nvSpPr>
        <p:spPr>
          <a:xfrm>
            <a:off x="121680" y="1940760"/>
            <a:ext cx="2931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Este es un ejemplo de citación </a:t>
            </a:r>
            <a:br/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de un informe anterior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0" name="Google Shape;629;p10"/>
          <p:cNvSpPr/>
          <p:nvPr/>
        </p:nvSpPr>
        <p:spPr>
          <a:xfrm flipH="1" rot="9394800">
            <a:off x="8474040" y="1542600"/>
            <a:ext cx="617760" cy="48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630;p10"/>
          <p:cNvSpPr/>
          <p:nvPr/>
        </p:nvSpPr>
        <p:spPr>
          <a:xfrm>
            <a:off x="8413200" y="942120"/>
            <a:ext cx="2931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Este es un ejemplo de captura de pantalla </a:t>
            </a:r>
            <a:br/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de un informe anterior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2" name="Google Shape;631;p10"/>
          <p:cNvSpPr/>
          <p:nvPr/>
        </p:nvSpPr>
        <p:spPr>
          <a:xfrm>
            <a:off x="6751800" y="1710000"/>
            <a:ext cx="1338840" cy="423720"/>
          </a:xfrm>
          <a:prstGeom prst="ellipse">
            <a:avLst/>
          </a:prstGeom>
          <a:noFill/>
          <a:ln w="1905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636;gadd317ae2b_0_117" descr=""/>
          <p:cNvPicPr/>
          <p:nvPr/>
        </p:nvPicPr>
        <p:blipFill>
          <a:blip r:embed="rId1"/>
          <a:srcRect l="20125" t="0" r="0" b="0"/>
          <a:stretch/>
        </p:blipFill>
        <p:spPr>
          <a:xfrm>
            <a:off x="-47520" y="0"/>
            <a:ext cx="9786240" cy="6892200"/>
          </a:xfrm>
          <a:prstGeom prst="rect">
            <a:avLst/>
          </a:prstGeom>
          <a:ln w="0">
            <a:noFill/>
          </a:ln>
        </p:spPr>
      </p:pic>
      <p:sp>
        <p:nvSpPr>
          <p:cNvPr id="474" name="Google Shape;637;gadd317ae2b_0_117"/>
          <p:cNvSpPr/>
          <p:nvPr/>
        </p:nvSpPr>
        <p:spPr>
          <a:xfrm>
            <a:off x="-54000" y="-8640"/>
            <a:ext cx="12253320" cy="6865560"/>
          </a:xfrm>
          <a:prstGeom prst="rect">
            <a:avLst/>
          </a:prstGeom>
          <a:gradFill rotWithShape="0">
            <a:gsLst>
              <a:gs pos="4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1e33"/>
                </a:solidFill>
                <a:latin typeface="Arial"/>
                <a:ea typeface="Arial"/>
              </a:rPr>
              <a:t>¡GRACIAS!</a:t>
            </a: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75" name="Google Shape;638;gadd317ae2b_0_117"/>
          <p:cNvSpPr/>
          <p:nvPr/>
        </p:nvSpPr>
        <p:spPr>
          <a:xfrm>
            <a:off x="5046120" y="4020480"/>
            <a:ext cx="6944400" cy="12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Con el apoyo de </a:t>
            </a:r>
            <a:endParaRPr b="0" lang="en-US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76" name="Google Shape;639;gadd317ae2b_0_117"/>
          <p:cNvSpPr/>
          <p:nvPr/>
        </p:nvSpPr>
        <p:spPr>
          <a:xfrm>
            <a:off x="3546720" y="2762640"/>
            <a:ext cx="342432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olvides los reconocimientos a tu beca (si la tienes) Para los demás, para quien paga tu matrícula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7" name="Google Shape;640;gadd317ae2b_0_117"/>
          <p:cNvSpPr/>
          <p:nvPr/>
        </p:nvSpPr>
        <p:spPr>
          <a:xfrm rot="10800000">
            <a:off x="6308640" y="3557160"/>
            <a:ext cx="32328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oogle Shape;641;gadd317ae2b_0_117"/>
          <p:cNvSpPr/>
          <p:nvPr/>
        </p:nvSpPr>
        <p:spPr>
          <a:xfrm>
            <a:off x="5249880" y="10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9" name="Google Shape;642;gadd317ae2b_0_117"/>
          <p:cNvSpPr/>
          <p:nvPr/>
        </p:nvSpPr>
        <p:spPr>
          <a:xfrm>
            <a:off x="8236440" y="607032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0" name="Google Shape;643;gadd317ae2b_0_117"/>
          <p:cNvSpPr/>
          <p:nvPr/>
        </p:nvSpPr>
        <p:spPr>
          <a:xfrm>
            <a:off x="8229600" y="1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1" name="Google Shape;644;gadd317ae2b_0_117"/>
          <p:cNvSpPr/>
          <p:nvPr/>
        </p:nvSpPr>
        <p:spPr>
          <a:xfrm flipH="1" rot="10800000">
            <a:off x="2539080" y="567360"/>
            <a:ext cx="799560" cy="76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Google Shape;645;gadd317ae2b_0_117"/>
          <p:cNvSpPr/>
          <p:nvPr/>
        </p:nvSpPr>
        <p:spPr>
          <a:xfrm>
            <a:off x="2950560" y="11988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b45f06"/>
                </a:solidFill>
                <a:latin typeface="Arial"/>
                <a:ea typeface="Arial"/>
              </a:rPr>
              <a:t>Puede cambiar esta fotografía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97;p2" descr=""/>
          <p:cNvPicPr/>
          <p:nvPr/>
        </p:nvPicPr>
        <p:blipFill>
          <a:blip r:embed="rId1"/>
          <a:stretch/>
        </p:blipFill>
        <p:spPr>
          <a:xfrm>
            <a:off x="-2160" y="108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98;p2"/>
          <p:cNvSpPr/>
          <p:nvPr/>
        </p:nvSpPr>
        <p:spPr>
          <a:xfrm>
            <a:off x="265320" y="376920"/>
            <a:ext cx="4881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Presentación del equipo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126" name="Google Shape;199;p2"/>
          <p:cNvGrpSpPr/>
          <p:nvPr/>
        </p:nvGrpSpPr>
        <p:grpSpPr>
          <a:xfrm>
            <a:off x="9052560" y="1645920"/>
            <a:ext cx="2832840" cy="2741400"/>
            <a:chOff x="9052560" y="1645920"/>
            <a:chExt cx="2832840" cy="2741400"/>
          </a:xfrm>
        </p:grpSpPr>
        <p:pic>
          <p:nvPicPr>
            <p:cNvPr id="127" name="Google Shape;200;p2" descr=""/>
            <p:cNvPicPr/>
            <p:nvPr/>
          </p:nvPicPr>
          <p:blipFill>
            <a:blip r:embed="rId2"/>
            <a:stretch/>
          </p:blipFill>
          <p:spPr>
            <a:xfrm>
              <a:off x="9219240" y="1757160"/>
              <a:ext cx="2506680" cy="248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8" name="Google Shape;201;p2"/>
            <p:cNvSpPr/>
            <p:nvPr/>
          </p:nvSpPr>
          <p:spPr>
            <a:xfrm>
              <a:off x="9052560" y="1645920"/>
              <a:ext cx="2832840" cy="2741400"/>
            </a:xfrm>
            <a:custGeom>
              <a:avLst/>
              <a:gdLst/>
              <a:ah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Google Shape;202;p2"/>
          <p:cNvSpPr/>
          <p:nvPr/>
        </p:nvSpPr>
        <p:spPr>
          <a:xfrm>
            <a:off x="728640" y="1900800"/>
            <a:ext cx="2100960" cy="2192400"/>
          </a:xfrm>
          <a:prstGeom prst="ellipse">
            <a:avLst/>
          </a:prstGeom>
          <a:solidFill>
            <a:srgbClr val="00aa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203;p2"/>
          <p:cNvSpPr/>
          <p:nvPr/>
        </p:nvSpPr>
        <p:spPr>
          <a:xfrm>
            <a:off x="3599280" y="1903680"/>
            <a:ext cx="2100960" cy="2192400"/>
          </a:xfrm>
          <a:prstGeom prst="ellipse">
            <a:avLst/>
          </a:prstGeom>
          <a:solidFill>
            <a:srgbClr val="00aa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204;p2"/>
          <p:cNvSpPr/>
          <p:nvPr/>
        </p:nvSpPr>
        <p:spPr>
          <a:xfrm>
            <a:off x="9349200" y="4180680"/>
            <a:ext cx="26222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Mauricio Toro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Preparación </a:t>
            </a:r>
            <a:br/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 los datos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Google Shape;205;p2"/>
          <p:cNvSpPr/>
          <p:nvPr/>
        </p:nvSpPr>
        <p:spPr>
          <a:xfrm>
            <a:off x="3281040" y="4180680"/>
            <a:ext cx="2741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Sebastian Granda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Programador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3" name="Google Shape;206;p2"/>
          <p:cNvSpPr/>
          <p:nvPr/>
        </p:nvSpPr>
        <p:spPr>
          <a:xfrm>
            <a:off x="417600" y="4180680"/>
            <a:ext cx="27064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Onofre Benjumea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Programador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4" name="Google Shape;207;p2" descr=""/>
          <p:cNvPicPr/>
          <p:nvPr/>
        </p:nvPicPr>
        <p:blipFill>
          <a:blip r:embed="rId3"/>
          <a:stretch/>
        </p:blipFill>
        <p:spPr>
          <a:xfrm>
            <a:off x="182880" y="6089760"/>
            <a:ext cx="619920" cy="6199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208;p2"/>
          <p:cNvSpPr/>
          <p:nvPr/>
        </p:nvSpPr>
        <p:spPr>
          <a:xfrm>
            <a:off x="815040" y="6160680"/>
            <a:ext cx="69141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https://github.com/OnofreB22/ST0245-002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Google Shape;209;p2"/>
          <p:cNvSpPr/>
          <p:nvPr/>
        </p:nvSpPr>
        <p:spPr>
          <a:xfrm>
            <a:off x="6023880" y="4180680"/>
            <a:ext cx="333000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Andrea Serna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Revisión de </a:t>
            </a:r>
            <a:br/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la literatura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grpSp>
        <p:nvGrpSpPr>
          <p:cNvPr id="137" name="Google Shape;210;p2"/>
          <p:cNvGrpSpPr/>
          <p:nvPr/>
        </p:nvGrpSpPr>
        <p:grpSpPr>
          <a:xfrm>
            <a:off x="5971320" y="1632960"/>
            <a:ext cx="3382560" cy="2651040"/>
            <a:chOff x="5971320" y="1632960"/>
            <a:chExt cx="3382560" cy="2651040"/>
          </a:xfrm>
        </p:grpSpPr>
        <p:pic>
          <p:nvPicPr>
            <p:cNvPr id="138" name="Google Shape;211;p2" descr=""/>
            <p:cNvPicPr/>
            <p:nvPr/>
          </p:nvPicPr>
          <p:blipFill>
            <a:blip r:embed="rId4"/>
            <a:srcRect l="0" t="0" r="0" b="16679"/>
            <a:stretch/>
          </p:blipFill>
          <p:spPr>
            <a:xfrm>
              <a:off x="6634800" y="1936440"/>
              <a:ext cx="2055960" cy="2283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Google Shape;212;p2"/>
            <p:cNvSpPr/>
            <p:nvPr/>
          </p:nvSpPr>
          <p:spPr>
            <a:xfrm>
              <a:off x="5971320" y="1632960"/>
              <a:ext cx="3382560" cy="2651040"/>
            </a:xfrm>
            <a:custGeom>
              <a:avLst/>
              <a:gdLst/>
              <a:ahLst/>
              <a:rect l="l" t="t" r="r" b="b"/>
              <a:pathLst>
                <a:path w="9399" h="7367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17;p6" descr=""/>
          <p:cNvPicPr/>
          <p:nvPr/>
        </p:nvPicPr>
        <p:blipFill>
          <a:blip r:embed="rId1"/>
          <a:stretch/>
        </p:blipFill>
        <p:spPr>
          <a:xfrm>
            <a:off x="0" y="108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218;p6"/>
          <p:cNvSpPr/>
          <p:nvPr/>
        </p:nvSpPr>
        <p:spPr>
          <a:xfrm>
            <a:off x="265320" y="376920"/>
            <a:ext cx="4528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Planteamiento del problema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2" name="Google Shape;222;p6"/>
          <p:cNvSpPr/>
          <p:nvPr/>
        </p:nvSpPr>
        <p:spPr>
          <a:xfrm>
            <a:off x="757800" y="4161960"/>
            <a:ext cx="354348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Calles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 Medellín,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Origen y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Destino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3" name="Google Shape;226;p6"/>
          <p:cNvSpPr/>
          <p:nvPr/>
        </p:nvSpPr>
        <p:spPr>
          <a:xfrm>
            <a:off x="5137560" y="1745640"/>
            <a:ext cx="2401560" cy="228852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Algoritmo del camino más corto restringido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Google Shape;227;p6"/>
          <p:cNvSpPr/>
          <p:nvPr/>
        </p:nvSpPr>
        <p:spPr>
          <a:xfrm>
            <a:off x="3999240" y="26449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228;p6"/>
          <p:cNvSpPr/>
          <p:nvPr/>
        </p:nvSpPr>
        <p:spPr>
          <a:xfrm>
            <a:off x="399924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29;p6"/>
          <p:cNvSpPr/>
          <p:nvPr/>
        </p:nvSpPr>
        <p:spPr>
          <a:xfrm>
            <a:off x="3999240" y="34830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230;p6"/>
          <p:cNvSpPr/>
          <p:nvPr/>
        </p:nvSpPr>
        <p:spPr>
          <a:xfrm>
            <a:off x="758088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231;p6"/>
          <p:cNvSpPr/>
          <p:nvPr/>
        </p:nvSpPr>
        <p:spPr>
          <a:xfrm>
            <a:off x="7942680" y="4241160"/>
            <a:ext cx="392652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El más camino más corto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1e33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001e33"/>
                </a:solidFill>
                <a:latin typeface="Arial"/>
                <a:ea typeface="Arial"/>
              </a:rPr>
              <a:t>restringido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9" name="Google Shape;232;p6" descr=""/>
          <p:cNvPicPr/>
          <p:nvPr/>
        </p:nvPicPr>
        <p:blipFill>
          <a:blip r:embed="rId2"/>
          <a:srcRect l="6172" t="4462" r="19318" b="0"/>
          <a:stretch/>
        </p:blipFill>
        <p:spPr>
          <a:xfrm>
            <a:off x="894960" y="1560600"/>
            <a:ext cx="2931480" cy="25063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33;p6" descr=""/>
          <p:cNvPicPr/>
          <p:nvPr/>
        </p:nvPicPr>
        <p:blipFill>
          <a:blip r:embed="rId3"/>
          <a:srcRect l="6172" t="4462" r="19318" b="0"/>
          <a:stretch/>
        </p:blipFill>
        <p:spPr>
          <a:xfrm>
            <a:off x="8716320" y="1605960"/>
            <a:ext cx="2931480" cy="250632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34;p6"/>
          <p:cNvSpPr/>
          <p:nvPr/>
        </p:nvSpPr>
        <p:spPr>
          <a:xfrm>
            <a:off x="10111680" y="2579040"/>
            <a:ext cx="331560" cy="689400"/>
          </a:xfrm>
          <a:custGeom>
            <a:avLst/>
            <a:gdLst/>
            <a:ahLst/>
            <a:rect l="l" t="t" r="r" b="b"/>
            <a:pathLst>
              <a:path w="13299" h="27622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35;p6"/>
          <p:cNvSpPr/>
          <p:nvPr/>
        </p:nvSpPr>
        <p:spPr>
          <a:xfrm>
            <a:off x="10403640" y="252324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36;p6"/>
          <p:cNvSpPr/>
          <p:nvPr/>
        </p:nvSpPr>
        <p:spPr>
          <a:xfrm>
            <a:off x="10198440" y="324828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37;p6"/>
          <p:cNvSpPr/>
          <p:nvPr/>
        </p:nvSpPr>
        <p:spPr>
          <a:xfrm>
            <a:off x="8619480" y="237060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38;p6"/>
          <p:cNvSpPr/>
          <p:nvPr/>
        </p:nvSpPr>
        <p:spPr>
          <a:xfrm>
            <a:off x="8413920" y="309564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239;p6"/>
          <p:cNvSpPr/>
          <p:nvPr/>
        </p:nvSpPr>
        <p:spPr>
          <a:xfrm>
            <a:off x="2523240" y="252324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240;p6"/>
          <p:cNvSpPr/>
          <p:nvPr/>
        </p:nvSpPr>
        <p:spPr>
          <a:xfrm>
            <a:off x="2318040" y="3248280"/>
            <a:ext cx="79200" cy="82800"/>
          </a:xfrm>
          <a:prstGeom prst="ellipse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245;g105e9140ba5_0_31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246;g105e9140ba5_0_31"/>
          <p:cNvSpPr/>
          <p:nvPr/>
        </p:nvSpPr>
        <p:spPr>
          <a:xfrm>
            <a:off x="265320" y="376920"/>
            <a:ext cx="329796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Primer algoritmo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160" name="Google Shape;250;g105e9140ba5_0_31"/>
          <p:cNvGrpSpPr/>
          <p:nvPr/>
        </p:nvGrpSpPr>
        <p:grpSpPr>
          <a:xfrm>
            <a:off x="1886400" y="2043000"/>
            <a:ext cx="1336680" cy="2130480"/>
            <a:chOff x="1886400" y="2043000"/>
            <a:chExt cx="1336680" cy="2130480"/>
          </a:xfrm>
        </p:grpSpPr>
        <p:sp>
          <p:nvSpPr>
            <p:cNvPr id="161" name="Google Shape;251;g105e9140ba5_0_31"/>
            <p:cNvSpPr/>
            <p:nvPr/>
          </p:nvSpPr>
          <p:spPr>
            <a:xfrm>
              <a:off x="1886400" y="20430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252;g105e9140ba5_0_31"/>
            <p:cNvSpPr/>
            <p:nvPr/>
          </p:nvSpPr>
          <p:spPr>
            <a:xfrm>
              <a:off x="1886400" y="2652480"/>
              <a:ext cx="274680" cy="301680"/>
            </a:xfrm>
            <a:prstGeom prst="ellipse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253;g105e9140ba5_0_31"/>
            <p:cNvSpPr/>
            <p:nvPr/>
          </p:nvSpPr>
          <p:spPr>
            <a:xfrm>
              <a:off x="1886400" y="32623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254;g105e9140ba5_0_31"/>
            <p:cNvSpPr/>
            <p:nvPr/>
          </p:nvSpPr>
          <p:spPr>
            <a:xfrm>
              <a:off x="2419920" y="29574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255;g105e9140ba5_0_31"/>
            <p:cNvSpPr/>
            <p:nvPr/>
          </p:nvSpPr>
          <p:spPr>
            <a:xfrm>
              <a:off x="2419920" y="3490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256;g105e9140ba5_0_31"/>
            <p:cNvSpPr/>
            <p:nvPr/>
          </p:nvSpPr>
          <p:spPr>
            <a:xfrm>
              <a:off x="2419920" y="2347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257;g105e9140ba5_0_31"/>
            <p:cNvSpPr/>
            <p:nvPr/>
          </p:nvSpPr>
          <p:spPr>
            <a:xfrm>
              <a:off x="2948400" y="3267360"/>
              <a:ext cx="274680" cy="301680"/>
            </a:xfrm>
            <a:prstGeom prst="ellipse">
              <a:avLst/>
            </a:prstGeom>
            <a:solidFill>
              <a:srgbClr val="00aa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258;g105e9140ba5_0_31"/>
            <p:cNvSpPr/>
            <p:nvPr/>
          </p:nvSpPr>
          <p:spPr>
            <a:xfrm>
              <a:off x="2948400" y="257436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259;g105e9140ba5_0_31"/>
            <p:cNvSpPr/>
            <p:nvPr/>
          </p:nvSpPr>
          <p:spPr>
            <a:xfrm>
              <a:off x="1886400" y="38718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260;g105e9140ba5_0_31"/>
            <p:cNvSpPr/>
            <p:nvPr/>
          </p:nvSpPr>
          <p:spPr>
            <a:xfrm>
              <a:off x="2121840" y="230148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261;g105e9140ba5_0_31"/>
            <p:cNvSpPr/>
            <p:nvPr/>
          </p:nvSpPr>
          <p:spPr>
            <a:xfrm>
              <a:off x="2162160" y="2804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262;g105e9140ba5_0_31"/>
            <p:cNvSpPr/>
            <p:nvPr/>
          </p:nvSpPr>
          <p:spPr>
            <a:xfrm>
              <a:off x="2162160" y="3413520"/>
              <a:ext cx="25668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263;g105e9140ba5_0_31"/>
            <p:cNvSpPr/>
            <p:nvPr/>
          </p:nvSpPr>
          <p:spPr>
            <a:xfrm flipH="1" rot="10800000">
              <a:off x="2121480" y="3750120"/>
              <a:ext cx="337320" cy="16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264;g105e9140ba5_0_31"/>
            <p:cNvSpPr/>
            <p:nvPr/>
          </p:nvSpPr>
          <p:spPr>
            <a:xfrm flipH="1" rot="10800000">
              <a:off x="2121480" y="3110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265;g105e9140ba5_0_31"/>
            <p:cNvSpPr/>
            <p:nvPr/>
          </p:nvSpPr>
          <p:spPr>
            <a:xfrm flipH="1" rot="10800000">
              <a:off x="2121480" y="2606760"/>
              <a:ext cx="337320" cy="90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266;g105e9140ba5_0_31"/>
            <p:cNvSpPr/>
            <p:nvPr/>
          </p:nvSpPr>
          <p:spPr>
            <a:xfrm flipH="1" rot="10800000">
              <a:off x="2655000" y="2726640"/>
              <a:ext cx="291960" cy="2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267;g105e9140ba5_0_31"/>
            <p:cNvSpPr/>
            <p:nvPr/>
          </p:nvSpPr>
          <p:spPr>
            <a:xfrm>
              <a:off x="2655360" y="2606040"/>
              <a:ext cx="332640" cy="70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268;g105e9140ba5_0_31"/>
            <p:cNvSpPr/>
            <p:nvPr/>
          </p:nvSpPr>
          <p:spPr>
            <a:xfrm flipH="1" rot="10800000">
              <a:off x="2695680" y="3419640"/>
              <a:ext cx="252000" cy="22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269;g105e9140ba5_0_31"/>
            <p:cNvSpPr/>
            <p:nvPr/>
          </p:nvSpPr>
          <p:spPr>
            <a:xfrm>
              <a:off x="2695680" y="3108600"/>
              <a:ext cx="291960" cy="20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270;g105e9140ba5_0_31"/>
            <p:cNvSpPr/>
            <p:nvPr/>
          </p:nvSpPr>
          <p:spPr>
            <a:xfrm flipH="1" rot="10800000">
              <a:off x="2654280" y="2833560"/>
              <a:ext cx="332640" cy="7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Google Shape;271;g105e9140ba5_0_31"/>
          <p:cNvSpPr/>
          <p:nvPr/>
        </p:nvSpPr>
        <p:spPr>
          <a:xfrm>
            <a:off x="757800" y="4161960"/>
            <a:ext cx="354348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Calles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 Medellín,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Origen y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Destino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82" name="Google Shape;275;g105e9140ba5_0_31"/>
          <p:cNvSpPr/>
          <p:nvPr/>
        </p:nvSpPr>
        <p:spPr>
          <a:xfrm>
            <a:off x="5137560" y="1745640"/>
            <a:ext cx="2401560" cy="228852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1e33"/>
                </a:solidFill>
                <a:latin typeface="Arial"/>
                <a:ea typeface="Arial"/>
              </a:rPr>
              <a:t>Algoritmo de Dijkstra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3" name="Google Shape;276;g105e9140ba5_0_31"/>
          <p:cNvSpPr/>
          <p:nvPr/>
        </p:nvSpPr>
        <p:spPr>
          <a:xfrm>
            <a:off x="3999240" y="26449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277;g105e9140ba5_0_31"/>
          <p:cNvSpPr/>
          <p:nvPr/>
        </p:nvSpPr>
        <p:spPr>
          <a:xfrm>
            <a:off x="399924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278;g105e9140ba5_0_31"/>
          <p:cNvSpPr/>
          <p:nvPr/>
        </p:nvSpPr>
        <p:spPr>
          <a:xfrm>
            <a:off x="3999240" y="34830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oogle Shape;279;g105e9140ba5_0_31"/>
          <p:cNvGrpSpPr/>
          <p:nvPr/>
        </p:nvGrpSpPr>
        <p:grpSpPr>
          <a:xfrm>
            <a:off x="9308880" y="2043000"/>
            <a:ext cx="1336680" cy="2130480"/>
            <a:chOff x="9308880" y="2043000"/>
            <a:chExt cx="1336680" cy="2130480"/>
          </a:xfrm>
        </p:grpSpPr>
        <p:sp>
          <p:nvSpPr>
            <p:cNvPr id="187" name="Google Shape;280;g105e9140ba5_0_31"/>
            <p:cNvSpPr/>
            <p:nvPr/>
          </p:nvSpPr>
          <p:spPr>
            <a:xfrm>
              <a:off x="9308880" y="20430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281;g105e9140ba5_0_31"/>
            <p:cNvSpPr/>
            <p:nvPr/>
          </p:nvSpPr>
          <p:spPr>
            <a:xfrm>
              <a:off x="9308880" y="2652480"/>
              <a:ext cx="274680" cy="301680"/>
            </a:xfrm>
            <a:prstGeom prst="ellipse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282;g105e9140ba5_0_31"/>
            <p:cNvSpPr/>
            <p:nvPr/>
          </p:nvSpPr>
          <p:spPr>
            <a:xfrm>
              <a:off x="9308880" y="32623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283;g105e9140ba5_0_31"/>
            <p:cNvSpPr/>
            <p:nvPr/>
          </p:nvSpPr>
          <p:spPr>
            <a:xfrm>
              <a:off x="9842400" y="29574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284;g105e9140ba5_0_31"/>
            <p:cNvSpPr/>
            <p:nvPr/>
          </p:nvSpPr>
          <p:spPr>
            <a:xfrm>
              <a:off x="9842400" y="3490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285;g105e9140ba5_0_31"/>
            <p:cNvSpPr/>
            <p:nvPr/>
          </p:nvSpPr>
          <p:spPr>
            <a:xfrm>
              <a:off x="9842400" y="2347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286;g105e9140ba5_0_31"/>
            <p:cNvSpPr/>
            <p:nvPr/>
          </p:nvSpPr>
          <p:spPr>
            <a:xfrm>
              <a:off x="10370880" y="3267360"/>
              <a:ext cx="274680" cy="301680"/>
            </a:xfrm>
            <a:prstGeom prst="ellipse">
              <a:avLst/>
            </a:prstGeom>
            <a:solidFill>
              <a:srgbClr val="00aa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287;g105e9140ba5_0_31"/>
            <p:cNvSpPr/>
            <p:nvPr/>
          </p:nvSpPr>
          <p:spPr>
            <a:xfrm>
              <a:off x="10370880" y="257436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288;g105e9140ba5_0_31"/>
            <p:cNvSpPr/>
            <p:nvPr/>
          </p:nvSpPr>
          <p:spPr>
            <a:xfrm>
              <a:off x="9308880" y="38718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289;g105e9140ba5_0_31"/>
            <p:cNvSpPr/>
            <p:nvPr/>
          </p:nvSpPr>
          <p:spPr>
            <a:xfrm>
              <a:off x="9544320" y="230148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290;g105e9140ba5_0_31"/>
            <p:cNvSpPr/>
            <p:nvPr/>
          </p:nvSpPr>
          <p:spPr>
            <a:xfrm>
              <a:off x="9584640" y="2804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ed7d31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291;g105e9140ba5_0_31"/>
            <p:cNvSpPr/>
            <p:nvPr/>
          </p:nvSpPr>
          <p:spPr>
            <a:xfrm>
              <a:off x="9584640" y="3413520"/>
              <a:ext cx="25668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292;g105e9140ba5_0_31"/>
            <p:cNvSpPr/>
            <p:nvPr/>
          </p:nvSpPr>
          <p:spPr>
            <a:xfrm flipH="1" rot="10800000">
              <a:off x="9543960" y="3750120"/>
              <a:ext cx="337320" cy="16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293;g105e9140ba5_0_31"/>
            <p:cNvSpPr/>
            <p:nvPr/>
          </p:nvSpPr>
          <p:spPr>
            <a:xfrm flipH="1" rot="10800000">
              <a:off x="9543960" y="3110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294;g105e9140ba5_0_31"/>
            <p:cNvSpPr/>
            <p:nvPr/>
          </p:nvSpPr>
          <p:spPr>
            <a:xfrm flipH="1" rot="10800000">
              <a:off x="9543960" y="2606760"/>
              <a:ext cx="337320" cy="90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295;g105e9140ba5_0_31"/>
            <p:cNvSpPr/>
            <p:nvPr/>
          </p:nvSpPr>
          <p:spPr>
            <a:xfrm flipH="1" rot="10800000">
              <a:off x="10077480" y="2726640"/>
              <a:ext cx="291960" cy="2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296;g105e9140ba5_0_31"/>
            <p:cNvSpPr/>
            <p:nvPr/>
          </p:nvSpPr>
          <p:spPr>
            <a:xfrm>
              <a:off x="10077840" y="2606040"/>
              <a:ext cx="332640" cy="70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297;g105e9140ba5_0_31"/>
            <p:cNvSpPr/>
            <p:nvPr/>
          </p:nvSpPr>
          <p:spPr>
            <a:xfrm flipH="1" rot="10800000">
              <a:off x="10118160" y="3419640"/>
              <a:ext cx="252000" cy="22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298;g105e9140ba5_0_31"/>
            <p:cNvSpPr/>
            <p:nvPr/>
          </p:nvSpPr>
          <p:spPr>
            <a:xfrm>
              <a:off x="10118160" y="3108600"/>
              <a:ext cx="291960" cy="20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ed7d31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299;g105e9140ba5_0_31"/>
            <p:cNvSpPr/>
            <p:nvPr/>
          </p:nvSpPr>
          <p:spPr>
            <a:xfrm flipH="1" rot="10800000">
              <a:off x="10077840" y="2833560"/>
              <a:ext cx="332640" cy="7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Google Shape;300;g105e9140ba5_0_31"/>
          <p:cNvSpPr/>
          <p:nvPr/>
        </p:nvSpPr>
        <p:spPr>
          <a:xfrm>
            <a:off x="758088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301;g105e9140ba5_0_31"/>
          <p:cNvSpPr/>
          <p:nvPr/>
        </p:nvSpPr>
        <p:spPr>
          <a:xfrm>
            <a:off x="8325360" y="4241160"/>
            <a:ext cx="354348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El camino más corto sin superar un riesgo medio ponderado de acoso </a:t>
            </a:r>
            <a:r>
              <a:rPr b="1" i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r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209" name="Google Shape;302;g105e9140ba5_0_31"/>
          <p:cNvSpPr/>
          <p:nvPr/>
        </p:nvSpPr>
        <p:spPr>
          <a:xfrm>
            <a:off x="3999240" y="386424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303;g105e9140ba5_0_31"/>
          <p:cNvSpPr/>
          <p:nvPr/>
        </p:nvSpPr>
        <p:spPr>
          <a:xfrm>
            <a:off x="3521520" y="3588120"/>
            <a:ext cx="4748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r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308;g105e9140ba5_0_92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309;g105e9140ba5_0_92"/>
          <p:cNvSpPr/>
          <p:nvPr/>
        </p:nvSpPr>
        <p:spPr>
          <a:xfrm>
            <a:off x="265320" y="376920"/>
            <a:ext cx="329796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Segundo algoritmo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13" name="Google Shape;313;g105e9140ba5_0_92"/>
          <p:cNvGrpSpPr/>
          <p:nvPr/>
        </p:nvGrpSpPr>
        <p:grpSpPr>
          <a:xfrm>
            <a:off x="1886400" y="2043000"/>
            <a:ext cx="1336680" cy="2130480"/>
            <a:chOff x="1886400" y="2043000"/>
            <a:chExt cx="1336680" cy="2130480"/>
          </a:xfrm>
        </p:grpSpPr>
        <p:sp>
          <p:nvSpPr>
            <p:cNvPr id="214" name="Google Shape;314;g105e9140ba5_0_92"/>
            <p:cNvSpPr/>
            <p:nvPr/>
          </p:nvSpPr>
          <p:spPr>
            <a:xfrm>
              <a:off x="1886400" y="20430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315;g105e9140ba5_0_92"/>
            <p:cNvSpPr/>
            <p:nvPr/>
          </p:nvSpPr>
          <p:spPr>
            <a:xfrm>
              <a:off x="1886400" y="2652480"/>
              <a:ext cx="274680" cy="301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316;g105e9140ba5_0_92"/>
            <p:cNvSpPr/>
            <p:nvPr/>
          </p:nvSpPr>
          <p:spPr>
            <a:xfrm>
              <a:off x="1886400" y="32623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317;g105e9140ba5_0_92"/>
            <p:cNvSpPr/>
            <p:nvPr/>
          </p:nvSpPr>
          <p:spPr>
            <a:xfrm>
              <a:off x="2419920" y="29574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318;g105e9140ba5_0_92"/>
            <p:cNvSpPr/>
            <p:nvPr/>
          </p:nvSpPr>
          <p:spPr>
            <a:xfrm>
              <a:off x="2419920" y="3490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319;g105e9140ba5_0_92"/>
            <p:cNvSpPr/>
            <p:nvPr/>
          </p:nvSpPr>
          <p:spPr>
            <a:xfrm>
              <a:off x="2419920" y="2347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320;g105e9140ba5_0_92"/>
            <p:cNvSpPr/>
            <p:nvPr/>
          </p:nvSpPr>
          <p:spPr>
            <a:xfrm>
              <a:off x="2948400" y="3267360"/>
              <a:ext cx="274680" cy="301680"/>
            </a:xfrm>
            <a:prstGeom prst="ellipse">
              <a:avLst/>
            </a:prstGeom>
            <a:solidFill>
              <a:srgbClr val="00aa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321;g105e9140ba5_0_92"/>
            <p:cNvSpPr/>
            <p:nvPr/>
          </p:nvSpPr>
          <p:spPr>
            <a:xfrm>
              <a:off x="2948400" y="257436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322;g105e9140ba5_0_92"/>
            <p:cNvSpPr/>
            <p:nvPr/>
          </p:nvSpPr>
          <p:spPr>
            <a:xfrm>
              <a:off x="1886400" y="38718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323;g105e9140ba5_0_92"/>
            <p:cNvSpPr/>
            <p:nvPr/>
          </p:nvSpPr>
          <p:spPr>
            <a:xfrm>
              <a:off x="2121840" y="230148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324;g105e9140ba5_0_92"/>
            <p:cNvSpPr/>
            <p:nvPr/>
          </p:nvSpPr>
          <p:spPr>
            <a:xfrm>
              <a:off x="2162160" y="2804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325;g105e9140ba5_0_92"/>
            <p:cNvSpPr/>
            <p:nvPr/>
          </p:nvSpPr>
          <p:spPr>
            <a:xfrm>
              <a:off x="2162160" y="3413520"/>
              <a:ext cx="25668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326;g105e9140ba5_0_92"/>
            <p:cNvSpPr/>
            <p:nvPr/>
          </p:nvSpPr>
          <p:spPr>
            <a:xfrm flipH="1" rot="10800000">
              <a:off x="2121480" y="3750120"/>
              <a:ext cx="337320" cy="16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327;g105e9140ba5_0_92"/>
            <p:cNvSpPr/>
            <p:nvPr/>
          </p:nvSpPr>
          <p:spPr>
            <a:xfrm flipH="1" rot="10800000">
              <a:off x="2121480" y="3110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328;g105e9140ba5_0_92"/>
            <p:cNvSpPr/>
            <p:nvPr/>
          </p:nvSpPr>
          <p:spPr>
            <a:xfrm flipH="1" rot="10800000">
              <a:off x="2121480" y="2606760"/>
              <a:ext cx="337320" cy="90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329;g105e9140ba5_0_92"/>
            <p:cNvSpPr/>
            <p:nvPr/>
          </p:nvSpPr>
          <p:spPr>
            <a:xfrm flipH="1" rot="10800000">
              <a:off x="2655000" y="2726640"/>
              <a:ext cx="291960" cy="2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330;g105e9140ba5_0_92"/>
            <p:cNvSpPr/>
            <p:nvPr/>
          </p:nvSpPr>
          <p:spPr>
            <a:xfrm>
              <a:off x="2655360" y="2606040"/>
              <a:ext cx="332640" cy="70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331;g105e9140ba5_0_92"/>
            <p:cNvSpPr/>
            <p:nvPr/>
          </p:nvSpPr>
          <p:spPr>
            <a:xfrm flipH="1" rot="10800000">
              <a:off x="2695680" y="3419640"/>
              <a:ext cx="252000" cy="22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332;g105e9140ba5_0_92"/>
            <p:cNvSpPr/>
            <p:nvPr/>
          </p:nvSpPr>
          <p:spPr>
            <a:xfrm>
              <a:off x="2695680" y="3108600"/>
              <a:ext cx="291960" cy="20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333;g105e9140ba5_0_92"/>
            <p:cNvSpPr/>
            <p:nvPr/>
          </p:nvSpPr>
          <p:spPr>
            <a:xfrm flipH="1" rot="10800000">
              <a:off x="2654280" y="2833560"/>
              <a:ext cx="332640" cy="7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" name="Google Shape;334;g105e9140ba5_0_92"/>
          <p:cNvSpPr/>
          <p:nvPr/>
        </p:nvSpPr>
        <p:spPr>
          <a:xfrm>
            <a:off x="757800" y="4161960"/>
            <a:ext cx="354348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Calles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 Medellín,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Origen y </a:t>
            </a:r>
            <a:br/>
            <a:r>
              <a:rPr b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Destino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35" name="Google Shape;338;g105e9140ba5_0_92"/>
          <p:cNvSpPr/>
          <p:nvPr/>
        </p:nvSpPr>
        <p:spPr>
          <a:xfrm>
            <a:off x="5137560" y="1745640"/>
            <a:ext cx="2401560" cy="228852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1e33"/>
                </a:solidFill>
                <a:latin typeface="Arial"/>
                <a:ea typeface="Arial"/>
              </a:rPr>
              <a:t>Algoritmo de Dijkstra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6" name="Google Shape;339;g105e9140ba5_0_92"/>
          <p:cNvSpPr/>
          <p:nvPr/>
        </p:nvSpPr>
        <p:spPr>
          <a:xfrm>
            <a:off x="3999240" y="26449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340;g105e9140ba5_0_92"/>
          <p:cNvSpPr/>
          <p:nvPr/>
        </p:nvSpPr>
        <p:spPr>
          <a:xfrm>
            <a:off x="399924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341;g105e9140ba5_0_92"/>
          <p:cNvSpPr/>
          <p:nvPr/>
        </p:nvSpPr>
        <p:spPr>
          <a:xfrm>
            <a:off x="3999240" y="34830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" name="Google Shape;342;g105e9140ba5_0_92"/>
          <p:cNvGrpSpPr/>
          <p:nvPr/>
        </p:nvGrpSpPr>
        <p:grpSpPr>
          <a:xfrm>
            <a:off x="9308880" y="2043000"/>
            <a:ext cx="1336680" cy="2130480"/>
            <a:chOff x="9308880" y="2043000"/>
            <a:chExt cx="1336680" cy="2130480"/>
          </a:xfrm>
        </p:grpSpPr>
        <p:sp>
          <p:nvSpPr>
            <p:cNvPr id="240" name="Google Shape;343;g105e9140ba5_0_92"/>
            <p:cNvSpPr/>
            <p:nvPr/>
          </p:nvSpPr>
          <p:spPr>
            <a:xfrm>
              <a:off x="9308880" y="20430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344;g105e9140ba5_0_92"/>
            <p:cNvSpPr/>
            <p:nvPr/>
          </p:nvSpPr>
          <p:spPr>
            <a:xfrm>
              <a:off x="9308880" y="2652480"/>
              <a:ext cx="274680" cy="301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345;g105e9140ba5_0_92"/>
            <p:cNvSpPr/>
            <p:nvPr/>
          </p:nvSpPr>
          <p:spPr>
            <a:xfrm>
              <a:off x="9308880" y="32623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346;g105e9140ba5_0_92"/>
            <p:cNvSpPr/>
            <p:nvPr/>
          </p:nvSpPr>
          <p:spPr>
            <a:xfrm>
              <a:off x="9842400" y="29574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347;g105e9140ba5_0_92"/>
            <p:cNvSpPr/>
            <p:nvPr/>
          </p:nvSpPr>
          <p:spPr>
            <a:xfrm>
              <a:off x="9842400" y="3490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348;g105e9140ba5_0_92"/>
            <p:cNvSpPr/>
            <p:nvPr/>
          </p:nvSpPr>
          <p:spPr>
            <a:xfrm>
              <a:off x="9842400" y="234792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349;g105e9140ba5_0_92"/>
            <p:cNvSpPr/>
            <p:nvPr/>
          </p:nvSpPr>
          <p:spPr>
            <a:xfrm>
              <a:off x="10370880" y="3267360"/>
              <a:ext cx="274680" cy="301680"/>
            </a:xfrm>
            <a:prstGeom prst="ellipse">
              <a:avLst/>
            </a:prstGeom>
            <a:solidFill>
              <a:srgbClr val="00aa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350;g105e9140ba5_0_92"/>
            <p:cNvSpPr/>
            <p:nvPr/>
          </p:nvSpPr>
          <p:spPr>
            <a:xfrm>
              <a:off x="10370880" y="257436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351;g105e9140ba5_0_92"/>
            <p:cNvSpPr/>
            <p:nvPr/>
          </p:nvSpPr>
          <p:spPr>
            <a:xfrm>
              <a:off x="9308880" y="3871800"/>
              <a:ext cx="274680" cy="301680"/>
            </a:xfrm>
            <a:prstGeom prst="ellipse">
              <a:avLst/>
            </a:prstGeom>
            <a:solidFill>
              <a:srgbClr val="001e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352;g105e9140ba5_0_92"/>
            <p:cNvSpPr/>
            <p:nvPr/>
          </p:nvSpPr>
          <p:spPr>
            <a:xfrm>
              <a:off x="9544320" y="230148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53;g105e9140ba5_0_92"/>
            <p:cNvSpPr/>
            <p:nvPr/>
          </p:nvSpPr>
          <p:spPr>
            <a:xfrm>
              <a:off x="9584640" y="2804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354;g105e9140ba5_0_92"/>
            <p:cNvSpPr/>
            <p:nvPr/>
          </p:nvSpPr>
          <p:spPr>
            <a:xfrm>
              <a:off x="9584640" y="3413520"/>
              <a:ext cx="25668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355;g105e9140ba5_0_92"/>
            <p:cNvSpPr/>
            <p:nvPr/>
          </p:nvSpPr>
          <p:spPr>
            <a:xfrm flipH="1" rot="10800000">
              <a:off x="9543960" y="3750120"/>
              <a:ext cx="337320" cy="16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356;g105e9140ba5_0_92"/>
            <p:cNvSpPr/>
            <p:nvPr/>
          </p:nvSpPr>
          <p:spPr>
            <a:xfrm flipH="1" rot="10800000">
              <a:off x="9543960" y="3110040"/>
              <a:ext cx="297000" cy="19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357;g105e9140ba5_0_92"/>
            <p:cNvSpPr/>
            <p:nvPr/>
          </p:nvSpPr>
          <p:spPr>
            <a:xfrm flipH="1" rot="10800000">
              <a:off x="9543960" y="2606760"/>
              <a:ext cx="337320" cy="90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358;g105e9140ba5_0_92"/>
            <p:cNvSpPr/>
            <p:nvPr/>
          </p:nvSpPr>
          <p:spPr>
            <a:xfrm flipH="1" rot="10800000">
              <a:off x="10077480" y="2726640"/>
              <a:ext cx="291960" cy="2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359;g105e9140ba5_0_92"/>
            <p:cNvSpPr/>
            <p:nvPr/>
          </p:nvSpPr>
          <p:spPr>
            <a:xfrm>
              <a:off x="10077840" y="2606040"/>
              <a:ext cx="332640" cy="70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360;g105e9140ba5_0_92"/>
            <p:cNvSpPr/>
            <p:nvPr/>
          </p:nvSpPr>
          <p:spPr>
            <a:xfrm flipH="1" rot="10800000">
              <a:off x="10118160" y="3419640"/>
              <a:ext cx="252000" cy="22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361;g105e9140ba5_0_92"/>
            <p:cNvSpPr/>
            <p:nvPr/>
          </p:nvSpPr>
          <p:spPr>
            <a:xfrm>
              <a:off x="10118160" y="3108600"/>
              <a:ext cx="291960" cy="20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362;g105e9140ba5_0_92"/>
            <p:cNvSpPr/>
            <p:nvPr/>
          </p:nvSpPr>
          <p:spPr>
            <a:xfrm flipH="1" rot="10800000">
              <a:off x="10077840" y="2833560"/>
              <a:ext cx="332640" cy="7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1e3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Google Shape;363;g105e9140ba5_0_92"/>
          <p:cNvSpPr/>
          <p:nvPr/>
        </p:nvSpPr>
        <p:spPr>
          <a:xfrm>
            <a:off x="7580880" y="302580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364;g105e9140ba5_0_92"/>
          <p:cNvSpPr/>
          <p:nvPr/>
        </p:nvSpPr>
        <p:spPr>
          <a:xfrm>
            <a:off x="7848720" y="4241160"/>
            <a:ext cx="4096800" cy="7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Ruta con el menor riesgo promedio ponderado de acoso sin superar una distancia </a:t>
            </a:r>
            <a:r>
              <a:rPr b="1" i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d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262" name="Google Shape;365;g105e9140ba5_0_92"/>
          <p:cNvSpPr/>
          <p:nvPr/>
        </p:nvSpPr>
        <p:spPr>
          <a:xfrm>
            <a:off x="3999240" y="386424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aad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366;g105e9140ba5_0_92"/>
          <p:cNvSpPr/>
          <p:nvPr/>
        </p:nvSpPr>
        <p:spPr>
          <a:xfrm>
            <a:off x="3521520" y="3588120"/>
            <a:ext cx="4748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500" spc="-1" strike="noStrike">
                <a:solidFill>
                  <a:srgbClr val="001e33"/>
                </a:solidFill>
                <a:latin typeface="Arial"/>
                <a:ea typeface="Arial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371;p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265" name="Google Shape;372;p3"/>
          <p:cNvSpPr/>
          <p:nvPr/>
        </p:nvSpPr>
        <p:spPr>
          <a:xfrm>
            <a:off x="265320" y="376920"/>
            <a:ext cx="48628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Explicación del algoritmo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6" name="Google Shape;373;p3"/>
          <p:cNvSpPr/>
          <p:nvPr/>
        </p:nvSpPr>
        <p:spPr>
          <a:xfrm>
            <a:off x="162000" y="4973400"/>
            <a:ext cx="69822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Algoritmo de Dijkstra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67" name="Google Shape;384;p3"/>
          <p:cNvGrpSpPr/>
          <p:nvPr/>
        </p:nvGrpSpPr>
        <p:grpSpPr>
          <a:xfrm>
            <a:off x="446040" y="1762920"/>
            <a:ext cx="5972760" cy="3226680"/>
            <a:chOff x="446040" y="1762920"/>
            <a:chExt cx="5972760" cy="3226680"/>
          </a:xfrm>
        </p:grpSpPr>
        <p:pic>
          <p:nvPicPr>
            <p:cNvPr id="268" name="Google Shape;385;p3" descr=""/>
            <p:cNvPicPr/>
            <p:nvPr/>
          </p:nvPicPr>
          <p:blipFill>
            <a:blip r:embed="rId2"/>
            <a:srcRect l="0" t="12017" r="0" b="11401"/>
            <a:stretch/>
          </p:blipFill>
          <p:spPr>
            <a:xfrm>
              <a:off x="446040" y="1762920"/>
              <a:ext cx="5972760" cy="3226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9" name="Google Shape;386;p3"/>
            <p:cNvSpPr/>
            <p:nvPr/>
          </p:nvSpPr>
          <p:spPr>
            <a:xfrm>
              <a:off x="536040" y="1804680"/>
              <a:ext cx="2311920" cy="67572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87;p3"/>
            <p:cNvSpPr/>
            <p:nvPr/>
          </p:nvSpPr>
          <p:spPr>
            <a:xfrm>
              <a:off x="1067040" y="1866960"/>
              <a:ext cx="2311920" cy="47052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1" name="Google Shape;389;p3" descr=""/>
          <p:cNvPicPr/>
          <p:nvPr/>
        </p:nvPicPr>
        <p:blipFill>
          <a:blip r:embed="rId3"/>
          <a:stretch/>
        </p:blipFill>
        <p:spPr>
          <a:xfrm>
            <a:off x="6858000" y="2042280"/>
            <a:ext cx="4595760" cy="23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395;p5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273" name="Google Shape;396;p5"/>
          <p:cNvSpPr/>
          <p:nvPr/>
        </p:nvSpPr>
        <p:spPr>
          <a:xfrm>
            <a:off x="265320" y="376920"/>
            <a:ext cx="58824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Complejidad del algoritmo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4" name="Google Shape;397;p5"/>
          <p:cNvSpPr/>
          <p:nvPr/>
        </p:nvSpPr>
        <p:spPr>
          <a:xfrm>
            <a:off x="584640" y="4173120"/>
            <a:ext cx="60894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Complejidad en tiempo y memoria del algoritmo de Dijkstra. V es el numero de vertices o nodos y E es el numero de aristas.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Google Shape;401;p5"/>
          <p:cNvSpPr/>
          <p:nvPr/>
        </p:nvSpPr>
        <p:spPr>
          <a:xfrm flipH="1" rot="10800000">
            <a:off x="4567680" y="1175760"/>
            <a:ext cx="601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6" name="Google Shape;406;p5"/>
          <p:cNvGraphicFramePr/>
          <p:nvPr/>
        </p:nvGraphicFramePr>
        <p:xfrm>
          <a:off x="471600" y="1194120"/>
          <a:ext cx="6245640" cy="2955960"/>
        </p:xfrm>
        <a:graphic>
          <a:graphicData uri="http://schemas.openxmlformats.org/drawingml/2006/table">
            <a:tbl>
              <a:tblPr/>
              <a:tblGrid>
                <a:gridCol w="2261160"/>
                <a:gridCol w="1902240"/>
                <a:gridCol w="2082600"/>
              </a:tblGrid>
              <a:tr h="1096920">
                <a:tc>
                  <a:tcPr anchor="t"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ed7d31"/>
                          </a:solidFill>
                          <a:latin typeface="Arial"/>
                          <a:ea typeface="Arial"/>
                        </a:rPr>
                        <a:t>Complejidad temporal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c000"/>
                          </a:solidFill>
                          <a:latin typeface="Arial"/>
                          <a:ea typeface="Arial"/>
                        </a:rPr>
                        <a:t>Complejidad de la memoria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62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Algoritmo de Dijkstra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O(V+E logV)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O(V+E</a:t>
                      </a: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109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Algoritmo de Dijkstra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O(V+E logV)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O(V+E)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pic>
        <p:nvPicPr>
          <p:cNvPr id="277" name="Google Shape;411;p5" descr=""/>
          <p:cNvPicPr/>
          <p:nvPr/>
        </p:nvPicPr>
        <p:blipFill>
          <a:blip r:embed="rId2"/>
          <a:stretch/>
        </p:blipFill>
        <p:spPr>
          <a:xfrm>
            <a:off x="7150320" y="1768320"/>
            <a:ext cx="4156560" cy="311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417;gadd317ae2b_0_201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418;gadd317ae2b_0_201"/>
          <p:cNvSpPr/>
          <p:nvPr/>
        </p:nvSpPr>
        <p:spPr>
          <a:xfrm>
            <a:off x="265320" y="376920"/>
            <a:ext cx="58824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Resultados del camino más corto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0" name="Google Shape;419;gadd317ae2b_0_201"/>
          <p:cNvSpPr/>
          <p:nvPr/>
        </p:nvSpPr>
        <p:spPr>
          <a:xfrm>
            <a:off x="356040" y="4858920"/>
            <a:ext cx="111740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Distancia más corta obtenida sin superar un riesgo medio ponderado de acoso </a:t>
            </a:r>
            <a:r>
              <a:rPr b="0" i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r.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1" name="Google Shape;420;gadd317ae2b_0_201"/>
          <p:cNvSpPr/>
          <p:nvPr/>
        </p:nvSpPr>
        <p:spPr>
          <a:xfrm flipH="1" rot="10800000">
            <a:off x="3355560" y="271080"/>
            <a:ext cx="129996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421;gadd317ae2b_0_201"/>
          <p:cNvSpPr/>
          <p:nvPr/>
        </p:nvSpPr>
        <p:spPr>
          <a:xfrm>
            <a:off x="4606200" y="70200"/>
            <a:ext cx="24015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Google Shape;422;gadd317ae2b_0_201"/>
          <p:cNvSpPr/>
          <p:nvPr/>
        </p:nvSpPr>
        <p:spPr>
          <a:xfrm>
            <a:off x="5015880" y="762120"/>
            <a:ext cx="342432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Cree la tabla en Powerpoint. No copie capturas de pantalla pixeladas del informe técnico, por favor.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Google Shape;423;gadd317ae2b_0_201"/>
          <p:cNvSpPr/>
          <p:nvPr/>
        </p:nvSpPr>
        <p:spPr>
          <a:xfrm flipH="1" rot="10800000">
            <a:off x="4491360" y="1023120"/>
            <a:ext cx="601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424;gadd317ae2b_0_201"/>
          <p:cNvSpPr/>
          <p:nvPr/>
        </p:nvSpPr>
        <p:spPr>
          <a:xfrm>
            <a:off x="3437640" y="5437080"/>
            <a:ext cx="2931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Explique las tablas en su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palabras propias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Google Shape;425;gadd317ae2b_0_201"/>
          <p:cNvSpPr/>
          <p:nvPr/>
        </p:nvSpPr>
        <p:spPr>
          <a:xfrm>
            <a:off x="3356280" y="5266800"/>
            <a:ext cx="453960" cy="72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7" name="Google Shape;426;gadd317ae2b_0_201"/>
          <p:cNvGraphicFramePr/>
          <p:nvPr/>
        </p:nvGraphicFramePr>
        <p:xfrm>
          <a:off x="333720" y="1499040"/>
          <a:ext cx="11309760" cy="3188520"/>
        </p:xfrm>
        <a:graphic>
          <a:graphicData uri="http://schemas.openxmlformats.org/drawingml/2006/table">
            <a:tbl>
              <a:tblPr/>
              <a:tblGrid>
                <a:gridCol w="2851920"/>
                <a:gridCol w="3225600"/>
                <a:gridCol w="1540800"/>
                <a:gridCol w="3691800"/>
              </a:tblGrid>
              <a:tr h="102924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Origen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Destino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Distancia más corta (metros)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Sin superar un riesgo promedio ponderado de acoso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EAFIT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de Medellín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0.84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de Antioquia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Nacional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0.83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Nacional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Luis Amigó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0.85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427;gadd317ae2b_0_201"/>
          <p:cNvSpPr/>
          <p:nvPr/>
        </p:nvSpPr>
        <p:spPr>
          <a:xfrm>
            <a:off x="8229600" y="1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" name="Google Shape;428;gadd317ae2b_0_201"/>
          <p:cNvSpPr/>
          <p:nvPr/>
        </p:nvSpPr>
        <p:spPr>
          <a:xfrm>
            <a:off x="548280" y="9594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Google Shape;429;gadd317ae2b_0_201"/>
          <p:cNvSpPr/>
          <p:nvPr/>
        </p:nvSpPr>
        <p:spPr>
          <a:xfrm>
            <a:off x="6707160" y="601488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434;g105e9140ba5_0_161" descr=""/>
          <p:cNvPicPr/>
          <p:nvPr/>
        </p:nvPicPr>
        <p:blipFill>
          <a:blip r:embed="rId1"/>
          <a:stretch/>
        </p:blipFill>
        <p:spPr>
          <a:xfrm>
            <a:off x="-2880" y="0"/>
            <a:ext cx="12195000" cy="6854760"/>
          </a:xfrm>
          <a:prstGeom prst="rect">
            <a:avLst/>
          </a:prstGeom>
          <a:ln w="0">
            <a:noFill/>
          </a:ln>
        </p:spPr>
      </p:pic>
      <p:sp>
        <p:nvSpPr>
          <p:cNvPr id="292" name="Google Shape;435;g105e9140ba5_0_161"/>
          <p:cNvSpPr/>
          <p:nvPr/>
        </p:nvSpPr>
        <p:spPr>
          <a:xfrm>
            <a:off x="265320" y="376920"/>
            <a:ext cx="58824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Resultados del menor riesgo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3" name="Google Shape;436;g105e9140ba5_0_161"/>
          <p:cNvSpPr/>
          <p:nvPr/>
        </p:nvSpPr>
        <p:spPr>
          <a:xfrm>
            <a:off x="356040" y="5163840"/>
            <a:ext cx="1097532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Menor riesgo medio ponderado de acoso obtenido sin superar una distancia </a:t>
            </a:r>
            <a:r>
              <a:rPr b="0" i="1" lang="en-US" sz="2200" spc="-1" strike="noStrike">
                <a:solidFill>
                  <a:srgbClr val="001e33"/>
                </a:solidFill>
                <a:latin typeface="Arial"/>
                <a:ea typeface="Arial"/>
              </a:rPr>
              <a:t>d.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4" name="Google Shape;437;g105e9140ba5_0_161"/>
          <p:cNvSpPr/>
          <p:nvPr/>
        </p:nvSpPr>
        <p:spPr>
          <a:xfrm flipH="1" rot="10800000">
            <a:off x="3355560" y="271080"/>
            <a:ext cx="129996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438;g105e9140ba5_0_161"/>
          <p:cNvSpPr/>
          <p:nvPr/>
        </p:nvSpPr>
        <p:spPr>
          <a:xfrm>
            <a:off x="4377600" y="70200"/>
            <a:ext cx="24015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Mantenga este título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Google Shape;439;g105e9140ba5_0_161"/>
          <p:cNvSpPr/>
          <p:nvPr/>
        </p:nvSpPr>
        <p:spPr>
          <a:xfrm>
            <a:off x="5015880" y="838080"/>
            <a:ext cx="342432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Cree la tabla en Powerpoint. No copie capturas de pantalla pixeladas del informe técnico, por favor.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7" name="Google Shape;440;g105e9140ba5_0_161"/>
          <p:cNvSpPr/>
          <p:nvPr/>
        </p:nvSpPr>
        <p:spPr>
          <a:xfrm flipH="1" rot="10800000">
            <a:off x="4491360" y="1251720"/>
            <a:ext cx="601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441;g105e9140ba5_0_161"/>
          <p:cNvSpPr/>
          <p:nvPr/>
        </p:nvSpPr>
        <p:spPr>
          <a:xfrm>
            <a:off x="3437640" y="6122880"/>
            <a:ext cx="2931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Explique las tablas en su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palabras propias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Google Shape;442;g105e9140ba5_0_161"/>
          <p:cNvSpPr/>
          <p:nvPr/>
        </p:nvSpPr>
        <p:spPr>
          <a:xfrm>
            <a:off x="3356280" y="5647680"/>
            <a:ext cx="453960" cy="72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0" name="Google Shape;443;g105e9140ba5_0_161"/>
          <p:cNvGraphicFramePr/>
          <p:nvPr/>
        </p:nvGraphicFramePr>
        <p:xfrm>
          <a:off x="333720" y="1803960"/>
          <a:ext cx="11309760" cy="3188520"/>
        </p:xfrm>
        <a:graphic>
          <a:graphicData uri="http://schemas.openxmlformats.org/drawingml/2006/table">
            <a:tbl>
              <a:tblPr/>
              <a:tblGrid>
                <a:gridCol w="2851920"/>
                <a:gridCol w="2715840"/>
                <a:gridCol w="2764440"/>
                <a:gridCol w="2977920"/>
              </a:tblGrid>
              <a:tr h="102924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Origen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Destino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Riesgo promedio ponderado de acoso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Sin superar una distancia (metros)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EAFIT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de Medellín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5000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de Antioquia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Nacional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7000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Nacional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Universidad Luis Amigó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??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1e33"/>
                          </a:solidFill>
                          <a:latin typeface="Arial"/>
                          <a:ea typeface="Arial"/>
                        </a:rPr>
                        <a:t>6500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1e33"/>
                      </a:solidFill>
                    </a:lnL>
                    <a:lnR w="9360">
                      <a:solidFill>
                        <a:srgbClr val="001e33"/>
                      </a:solidFill>
                    </a:lnR>
                    <a:lnT w="9360">
                      <a:solidFill>
                        <a:srgbClr val="001e33"/>
                      </a:solidFill>
                    </a:lnT>
                    <a:lnB w="9360"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444;g105e9140ba5_0_161"/>
          <p:cNvSpPr/>
          <p:nvPr/>
        </p:nvSpPr>
        <p:spPr>
          <a:xfrm>
            <a:off x="8229600" y="1242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Complete esta diapositiva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Para la tercera entrega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Google Shape;445;g105e9140ba5_0_161"/>
          <p:cNvSpPr/>
          <p:nvPr/>
        </p:nvSpPr>
        <p:spPr>
          <a:xfrm>
            <a:off x="548280" y="959400"/>
            <a:ext cx="2113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NO utilizar el color rojo en las diapositivas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" name="Google Shape;446;g105e9140ba5_0_161"/>
          <p:cNvSpPr/>
          <p:nvPr/>
        </p:nvSpPr>
        <p:spPr>
          <a:xfrm>
            <a:off x="6707160" y="6014880"/>
            <a:ext cx="29988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ed7d31"/>
                </a:solidFill>
                <a:latin typeface="Arial"/>
                <a:ea typeface="Arial"/>
              </a:rPr>
              <a:t>El tamaño de la letra debe ser de al menos 22 puntos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  <dc:description/>
  <dc:language>en-US</dc:language>
  <cp:lastModifiedBy/>
  <dcterms:modified xsi:type="dcterms:W3CDTF">2022-04-22T18:43:16Z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