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62"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A617C-23A9-4EA0-BB39-77C9A6FB324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10832045-1BF9-403F-B92C-166159CDF8B1}">
      <dgm:prSet/>
      <dgm:spPr/>
      <dgm:t>
        <a:bodyPr/>
        <a:lstStyle/>
        <a:p>
          <a:pPr>
            <a:defRPr b="1"/>
          </a:pPr>
          <a:r>
            <a:rPr lang="en-GB" b="1"/>
            <a:t>Recommendations for Next Steps</a:t>
          </a:r>
          <a:endParaRPr lang="en-US"/>
        </a:p>
      </dgm:t>
    </dgm:pt>
    <dgm:pt modelId="{5C18C3F4-C49B-4204-9D22-66CC215A9FA3}" type="parTrans" cxnId="{F2F410E7-DC4B-42FD-85CC-4128C0265A2B}">
      <dgm:prSet/>
      <dgm:spPr/>
      <dgm:t>
        <a:bodyPr/>
        <a:lstStyle/>
        <a:p>
          <a:endParaRPr lang="en-US"/>
        </a:p>
      </dgm:t>
    </dgm:pt>
    <dgm:pt modelId="{F89E5306-A2DD-4F8D-ABB8-4D07DEDDF990}" type="sibTrans" cxnId="{F2F410E7-DC4B-42FD-85CC-4128C0265A2B}">
      <dgm:prSet/>
      <dgm:spPr/>
      <dgm:t>
        <a:bodyPr/>
        <a:lstStyle/>
        <a:p>
          <a:endParaRPr lang="en-US"/>
        </a:p>
      </dgm:t>
    </dgm:pt>
    <dgm:pt modelId="{46FE4312-728E-462C-88BB-C1732FFA5144}">
      <dgm:prSet/>
      <dgm:spPr/>
      <dgm:t>
        <a:bodyPr/>
        <a:lstStyle/>
        <a:p>
          <a:pPr>
            <a:defRPr b="1"/>
          </a:pPr>
          <a:r>
            <a:rPr lang="en-GB" b="1"/>
            <a:t>Push for Increased Inspections &amp; Budget Transparency</a:t>
          </a:r>
          <a:endParaRPr lang="en-US"/>
        </a:p>
      </dgm:t>
    </dgm:pt>
    <dgm:pt modelId="{FB32782F-2CDB-4408-AABF-ACB48846D280}" type="parTrans" cxnId="{2B1E27D7-0E69-4DE9-840A-E13610845E32}">
      <dgm:prSet/>
      <dgm:spPr/>
      <dgm:t>
        <a:bodyPr/>
        <a:lstStyle/>
        <a:p>
          <a:endParaRPr lang="en-US"/>
        </a:p>
      </dgm:t>
    </dgm:pt>
    <dgm:pt modelId="{2F2114A7-50DD-4588-B14F-367F3E334DF3}" type="sibTrans" cxnId="{2B1E27D7-0E69-4DE9-840A-E13610845E32}">
      <dgm:prSet/>
      <dgm:spPr/>
      <dgm:t>
        <a:bodyPr/>
        <a:lstStyle/>
        <a:p>
          <a:endParaRPr lang="en-US"/>
        </a:p>
      </dgm:t>
    </dgm:pt>
    <dgm:pt modelId="{B10BE5CF-5FBA-40D8-B88C-6CD71E66A339}">
      <dgm:prSet/>
      <dgm:spPr/>
      <dgm:t>
        <a:bodyPr/>
        <a:lstStyle/>
        <a:p>
          <a:r>
            <a:rPr lang="en-GB"/>
            <a:t>Advocate for </a:t>
          </a:r>
          <a:r>
            <a:rPr lang="en-GB" b="1"/>
            <a:t>higher inspection rates</a:t>
          </a:r>
          <a:r>
            <a:rPr lang="en-GB"/>
            <a:t> and </a:t>
          </a:r>
          <a:r>
            <a:rPr lang="en-GB" b="1"/>
            <a:t>more funding for the EA</a:t>
          </a:r>
          <a:r>
            <a:rPr lang="en-GB"/>
            <a:t> to ensure farms comply with environmental laws.</a:t>
          </a:r>
          <a:endParaRPr lang="en-US"/>
        </a:p>
      </dgm:t>
    </dgm:pt>
    <dgm:pt modelId="{611294CC-BC6D-484C-B23D-8C4FEBB580E0}" type="parTrans" cxnId="{9B487AD5-9364-4CC1-A800-29FE984F65B5}">
      <dgm:prSet/>
      <dgm:spPr/>
      <dgm:t>
        <a:bodyPr/>
        <a:lstStyle/>
        <a:p>
          <a:endParaRPr lang="en-US"/>
        </a:p>
      </dgm:t>
    </dgm:pt>
    <dgm:pt modelId="{3577D96A-18E9-4FB4-BC3B-0F17E6F3325B}" type="sibTrans" cxnId="{9B487AD5-9364-4CC1-A800-29FE984F65B5}">
      <dgm:prSet/>
      <dgm:spPr/>
      <dgm:t>
        <a:bodyPr/>
        <a:lstStyle/>
        <a:p>
          <a:endParaRPr lang="en-US"/>
        </a:p>
      </dgm:t>
    </dgm:pt>
    <dgm:pt modelId="{39C4299E-5CD7-4963-A62D-8A448AA16E2A}">
      <dgm:prSet/>
      <dgm:spPr/>
      <dgm:t>
        <a:bodyPr/>
        <a:lstStyle/>
        <a:p>
          <a:pPr>
            <a:defRPr b="1"/>
          </a:pPr>
          <a:r>
            <a:rPr lang="en-GB" b="1"/>
            <a:t>Strengthen Enforcement &amp; Penalty Systems</a:t>
          </a:r>
          <a:endParaRPr lang="en-US"/>
        </a:p>
      </dgm:t>
    </dgm:pt>
    <dgm:pt modelId="{1E2AC7B1-143C-4B36-9E0B-4BF6F368BD84}" type="parTrans" cxnId="{2BE655DB-FFE6-42F3-8A89-4A9BCCAE2B26}">
      <dgm:prSet/>
      <dgm:spPr/>
      <dgm:t>
        <a:bodyPr/>
        <a:lstStyle/>
        <a:p>
          <a:endParaRPr lang="en-US"/>
        </a:p>
      </dgm:t>
    </dgm:pt>
    <dgm:pt modelId="{8B7E5C70-C2E9-444C-B53A-A4D8C36ACFCC}" type="sibTrans" cxnId="{2BE655DB-FFE6-42F3-8A89-4A9BCCAE2B26}">
      <dgm:prSet/>
      <dgm:spPr/>
      <dgm:t>
        <a:bodyPr/>
        <a:lstStyle/>
        <a:p>
          <a:endParaRPr lang="en-US"/>
        </a:p>
      </dgm:t>
    </dgm:pt>
    <dgm:pt modelId="{0BB33745-17E9-473F-B80A-ABCA1321C489}">
      <dgm:prSet/>
      <dgm:spPr/>
      <dgm:t>
        <a:bodyPr/>
        <a:lstStyle/>
        <a:p>
          <a:r>
            <a:rPr lang="en-GB"/>
            <a:t>Pressure policymakers to </a:t>
          </a:r>
          <a:r>
            <a:rPr lang="en-GB" b="1"/>
            <a:t>increase fines, enforcement actions, and legal consequences</a:t>
          </a:r>
          <a:r>
            <a:rPr lang="en-GB"/>
            <a:t> for non-compliant farms.</a:t>
          </a:r>
          <a:endParaRPr lang="en-US"/>
        </a:p>
      </dgm:t>
    </dgm:pt>
    <dgm:pt modelId="{1442988F-EA4B-4252-BEAF-25848A742134}" type="parTrans" cxnId="{73F6EF13-5025-43C8-BA82-568AFC322D2A}">
      <dgm:prSet/>
      <dgm:spPr/>
      <dgm:t>
        <a:bodyPr/>
        <a:lstStyle/>
        <a:p>
          <a:endParaRPr lang="en-US"/>
        </a:p>
      </dgm:t>
    </dgm:pt>
    <dgm:pt modelId="{0DC15CF1-1119-44BC-A554-159E8062FA3D}" type="sibTrans" cxnId="{73F6EF13-5025-43C8-BA82-568AFC322D2A}">
      <dgm:prSet/>
      <dgm:spPr/>
      <dgm:t>
        <a:bodyPr/>
        <a:lstStyle/>
        <a:p>
          <a:endParaRPr lang="en-US"/>
        </a:p>
      </dgm:t>
    </dgm:pt>
    <dgm:pt modelId="{D8615D12-16E0-4800-BCA4-83907677C844}">
      <dgm:prSet/>
      <dgm:spPr/>
      <dgm:t>
        <a:bodyPr/>
        <a:lstStyle/>
        <a:p>
          <a:pPr>
            <a:defRPr b="1"/>
          </a:pPr>
          <a:r>
            <a:rPr lang="en-GB" b="1"/>
            <a:t>Expose Weaknesses in Red Tractor Certification</a:t>
          </a:r>
          <a:endParaRPr lang="en-US"/>
        </a:p>
      </dgm:t>
    </dgm:pt>
    <dgm:pt modelId="{23A3CFB6-FE97-4A48-B054-47871A7B8302}" type="parTrans" cxnId="{501626BB-0620-43D5-AA32-C86D50B5A1E7}">
      <dgm:prSet/>
      <dgm:spPr/>
      <dgm:t>
        <a:bodyPr/>
        <a:lstStyle/>
        <a:p>
          <a:endParaRPr lang="en-US"/>
        </a:p>
      </dgm:t>
    </dgm:pt>
    <dgm:pt modelId="{B7ED76E4-D519-4509-BADC-106B550B06A3}" type="sibTrans" cxnId="{501626BB-0620-43D5-AA32-C86D50B5A1E7}">
      <dgm:prSet/>
      <dgm:spPr/>
      <dgm:t>
        <a:bodyPr/>
        <a:lstStyle/>
        <a:p>
          <a:endParaRPr lang="en-US"/>
        </a:p>
      </dgm:t>
    </dgm:pt>
    <dgm:pt modelId="{99DBBE0E-0C59-4D09-AC46-682926A0187C}">
      <dgm:prSet/>
      <dgm:spPr/>
      <dgm:t>
        <a:bodyPr/>
        <a:lstStyle/>
        <a:p>
          <a:r>
            <a:rPr lang="en-GB" dirty="0"/>
            <a:t>Conduct investigations into Red Tractor farms, questioning whether the scheme </a:t>
          </a:r>
          <a:r>
            <a:rPr lang="en-GB" b="1" dirty="0"/>
            <a:t>adequately protects the environment</a:t>
          </a:r>
          <a:r>
            <a:rPr lang="en-GB" dirty="0"/>
            <a:t>.</a:t>
          </a:r>
          <a:endParaRPr lang="en-US" dirty="0"/>
        </a:p>
      </dgm:t>
    </dgm:pt>
    <dgm:pt modelId="{51F949B8-EAC6-4553-89B1-20E72FC3B509}" type="parTrans" cxnId="{D42FE190-F54D-46F0-896A-E785F6F5E912}">
      <dgm:prSet/>
      <dgm:spPr/>
      <dgm:t>
        <a:bodyPr/>
        <a:lstStyle/>
        <a:p>
          <a:endParaRPr lang="en-US"/>
        </a:p>
      </dgm:t>
    </dgm:pt>
    <dgm:pt modelId="{FFE36CE4-8724-48C7-94D5-4BF8283D087A}" type="sibTrans" cxnId="{D42FE190-F54D-46F0-896A-E785F6F5E912}">
      <dgm:prSet/>
      <dgm:spPr/>
      <dgm:t>
        <a:bodyPr/>
        <a:lstStyle/>
        <a:p>
          <a:endParaRPr lang="en-US"/>
        </a:p>
      </dgm:t>
    </dgm:pt>
    <dgm:pt modelId="{3429364B-F66F-4618-BEA8-CD07C80D6316}">
      <dgm:prSet/>
      <dgm:spPr/>
      <dgm:t>
        <a:bodyPr/>
        <a:lstStyle/>
        <a:p>
          <a:pPr>
            <a:defRPr b="1"/>
          </a:pPr>
          <a:r>
            <a:rPr lang="en-GB" b="1"/>
            <a:t>Gather More Data on Pollution Impacts</a:t>
          </a:r>
          <a:endParaRPr lang="en-US"/>
        </a:p>
      </dgm:t>
    </dgm:pt>
    <dgm:pt modelId="{48F190B9-5B7C-403B-954C-EE908A149273}" type="parTrans" cxnId="{A19B1EA2-0D76-4604-85A1-40AAB81B9482}">
      <dgm:prSet/>
      <dgm:spPr/>
      <dgm:t>
        <a:bodyPr/>
        <a:lstStyle/>
        <a:p>
          <a:endParaRPr lang="en-US"/>
        </a:p>
      </dgm:t>
    </dgm:pt>
    <dgm:pt modelId="{3009A37C-6C7C-4AB7-822F-C446A9D94A95}" type="sibTrans" cxnId="{A19B1EA2-0D76-4604-85A1-40AAB81B9482}">
      <dgm:prSet/>
      <dgm:spPr/>
      <dgm:t>
        <a:bodyPr/>
        <a:lstStyle/>
        <a:p>
          <a:endParaRPr lang="en-US"/>
        </a:p>
      </dgm:t>
    </dgm:pt>
    <dgm:pt modelId="{A168D915-664D-4EEC-AAC4-5AE8A1A74CDB}">
      <dgm:prSet/>
      <dgm:spPr/>
      <dgm:t>
        <a:bodyPr/>
        <a:lstStyle/>
        <a:p>
          <a:r>
            <a:rPr lang="en-GB"/>
            <a:t>Work with environmental researchers to track </a:t>
          </a:r>
          <a:r>
            <a:rPr lang="en-GB" b="1"/>
            <a:t>water quality trends</a:t>
          </a:r>
          <a:r>
            <a:rPr lang="en-GB"/>
            <a:t> alongside farm inspections.</a:t>
          </a:r>
          <a:endParaRPr lang="en-US"/>
        </a:p>
      </dgm:t>
    </dgm:pt>
    <dgm:pt modelId="{F7E51BC2-56BB-4DD9-98E6-C0D04097650C}" type="parTrans" cxnId="{F3B50BC8-3659-4D35-A002-90EF57EB2E87}">
      <dgm:prSet/>
      <dgm:spPr/>
      <dgm:t>
        <a:bodyPr/>
        <a:lstStyle/>
        <a:p>
          <a:endParaRPr lang="en-US"/>
        </a:p>
      </dgm:t>
    </dgm:pt>
    <dgm:pt modelId="{423C781B-886D-4B04-ADB3-CBD6FD2811E2}" type="sibTrans" cxnId="{F3B50BC8-3659-4D35-A002-90EF57EB2E87}">
      <dgm:prSet/>
      <dgm:spPr/>
      <dgm:t>
        <a:bodyPr/>
        <a:lstStyle/>
        <a:p>
          <a:endParaRPr lang="en-US"/>
        </a:p>
      </dgm:t>
    </dgm:pt>
    <dgm:pt modelId="{199A2F98-B0EC-4DA1-97EE-E400922A0AB6}" type="pres">
      <dgm:prSet presAssocID="{DA7A617C-23A9-4EA0-BB39-77C9A6FB324A}" presName="root" presStyleCnt="0">
        <dgm:presLayoutVars>
          <dgm:dir/>
          <dgm:resizeHandles val="exact"/>
        </dgm:presLayoutVars>
      </dgm:prSet>
      <dgm:spPr/>
    </dgm:pt>
    <dgm:pt modelId="{93AD4FA7-527B-4D5A-AEC0-71D76B1F2188}" type="pres">
      <dgm:prSet presAssocID="{10832045-1BF9-403F-B92C-166159CDF8B1}" presName="compNode" presStyleCnt="0"/>
      <dgm:spPr/>
    </dgm:pt>
    <dgm:pt modelId="{64CD1377-5B28-40F7-8A99-CCA3449A3414}" type="pres">
      <dgm:prSet presAssocID="{10832045-1BF9-403F-B92C-166159CDF8B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2FAED23E-99B9-4081-83BF-61218310CD19}" type="pres">
      <dgm:prSet presAssocID="{10832045-1BF9-403F-B92C-166159CDF8B1}" presName="iconSpace" presStyleCnt="0"/>
      <dgm:spPr/>
    </dgm:pt>
    <dgm:pt modelId="{D8C433FE-2D2C-47DD-9A9D-98F205681106}" type="pres">
      <dgm:prSet presAssocID="{10832045-1BF9-403F-B92C-166159CDF8B1}" presName="parTx" presStyleLbl="revTx" presStyleIdx="0" presStyleCnt="10">
        <dgm:presLayoutVars>
          <dgm:chMax val="0"/>
          <dgm:chPref val="0"/>
        </dgm:presLayoutVars>
      </dgm:prSet>
      <dgm:spPr/>
    </dgm:pt>
    <dgm:pt modelId="{F57B7A5E-4573-4626-AC9E-61592A19BFFE}" type="pres">
      <dgm:prSet presAssocID="{10832045-1BF9-403F-B92C-166159CDF8B1}" presName="txSpace" presStyleCnt="0"/>
      <dgm:spPr/>
    </dgm:pt>
    <dgm:pt modelId="{00B7D5FC-4863-4A5F-A387-8D1B66B105B3}" type="pres">
      <dgm:prSet presAssocID="{10832045-1BF9-403F-B92C-166159CDF8B1}" presName="desTx" presStyleLbl="revTx" presStyleIdx="1" presStyleCnt="10">
        <dgm:presLayoutVars/>
      </dgm:prSet>
      <dgm:spPr/>
    </dgm:pt>
    <dgm:pt modelId="{EC309091-15EA-4D79-BD8E-84D1EDF12969}" type="pres">
      <dgm:prSet presAssocID="{F89E5306-A2DD-4F8D-ABB8-4D07DEDDF990}" presName="sibTrans" presStyleCnt="0"/>
      <dgm:spPr/>
    </dgm:pt>
    <dgm:pt modelId="{6D2C356C-EF64-464F-96BC-3A1B7561A436}" type="pres">
      <dgm:prSet presAssocID="{46FE4312-728E-462C-88BB-C1732FFA5144}" presName="compNode" presStyleCnt="0"/>
      <dgm:spPr/>
    </dgm:pt>
    <dgm:pt modelId="{C45DEDF8-DC2A-438E-9BE4-133879971664}" type="pres">
      <dgm:prSet presAssocID="{46FE4312-728E-462C-88BB-C1732FFA514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rm scene"/>
        </a:ext>
      </dgm:extLst>
    </dgm:pt>
    <dgm:pt modelId="{F1C6CE98-C22F-4253-96A0-EC54F496F016}" type="pres">
      <dgm:prSet presAssocID="{46FE4312-728E-462C-88BB-C1732FFA5144}" presName="iconSpace" presStyleCnt="0"/>
      <dgm:spPr/>
    </dgm:pt>
    <dgm:pt modelId="{687BA7BF-A657-4481-B1C2-0692496CA469}" type="pres">
      <dgm:prSet presAssocID="{46FE4312-728E-462C-88BB-C1732FFA5144}" presName="parTx" presStyleLbl="revTx" presStyleIdx="2" presStyleCnt="10">
        <dgm:presLayoutVars>
          <dgm:chMax val="0"/>
          <dgm:chPref val="0"/>
        </dgm:presLayoutVars>
      </dgm:prSet>
      <dgm:spPr/>
    </dgm:pt>
    <dgm:pt modelId="{D74521CE-E2A2-4110-9ED9-90B53A66C9B9}" type="pres">
      <dgm:prSet presAssocID="{46FE4312-728E-462C-88BB-C1732FFA5144}" presName="txSpace" presStyleCnt="0"/>
      <dgm:spPr/>
    </dgm:pt>
    <dgm:pt modelId="{475C35CF-0A47-414F-8A20-509FB4015A8D}" type="pres">
      <dgm:prSet presAssocID="{46FE4312-728E-462C-88BB-C1732FFA5144}" presName="desTx" presStyleLbl="revTx" presStyleIdx="3" presStyleCnt="10">
        <dgm:presLayoutVars/>
      </dgm:prSet>
      <dgm:spPr/>
    </dgm:pt>
    <dgm:pt modelId="{876C4E77-4E66-46BA-A5F7-A0836717651D}" type="pres">
      <dgm:prSet presAssocID="{2F2114A7-50DD-4588-B14F-367F3E334DF3}" presName="sibTrans" presStyleCnt="0"/>
      <dgm:spPr/>
    </dgm:pt>
    <dgm:pt modelId="{1BB89BD2-1B57-4C1A-9AE2-1A7B579B8736}" type="pres">
      <dgm:prSet presAssocID="{39C4299E-5CD7-4963-A62D-8A448AA16E2A}" presName="compNode" presStyleCnt="0"/>
      <dgm:spPr/>
    </dgm:pt>
    <dgm:pt modelId="{658DE2EE-64C3-4D19-9214-5F128937AE6D}" type="pres">
      <dgm:prSet presAssocID="{39C4299E-5CD7-4963-A62D-8A448AA16E2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w"/>
        </a:ext>
      </dgm:extLst>
    </dgm:pt>
    <dgm:pt modelId="{70975C3E-8123-45A7-AA2B-611564C32952}" type="pres">
      <dgm:prSet presAssocID="{39C4299E-5CD7-4963-A62D-8A448AA16E2A}" presName="iconSpace" presStyleCnt="0"/>
      <dgm:spPr/>
    </dgm:pt>
    <dgm:pt modelId="{804349DD-4D44-4B34-A56E-239D64DAFED5}" type="pres">
      <dgm:prSet presAssocID="{39C4299E-5CD7-4963-A62D-8A448AA16E2A}" presName="parTx" presStyleLbl="revTx" presStyleIdx="4" presStyleCnt="10">
        <dgm:presLayoutVars>
          <dgm:chMax val="0"/>
          <dgm:chPref val="0"/>
        </dgm:presLayoutVars>
      </dgm:prSet>
      <dgm:spPr/>
    </dgm:pt>
    <dgm:pt modelId="{59E523F3-0901-489D-8385-B27BDCCA77C9}" type="pres">
      <dgm:prSet presAssocID="{39C4299E-5CD7-4963-A62D-8A448AA16E2A}" presName="txSpace" presStyleCnt="0"/>
      <dgm:spPr/>
    </dgm:pt>
    <dgm:pt modelId="{C6DFE1A6-5E4D-4028-AFAC-4493D6C54012}" type="pres">
      <dgm:prSet presAssocID="{39C4299E-5CD7-4963-A62D-8A448AA16E2A}" presName="desTx" presStyleLbl="revTx" presStyleIdx="5" presStyleCnt="10">
        <dgm:presLayoutVars/>
      </dgm:prSet>
      <dgm:spPr/>
    </dgm:pt>
    <dgm:pt modelId="{8B0A9664-ED92-4C04-95AD-D55073A78A2F}" type="pres">
      <dgm:prSet presAssocID="{8B7E5C70-C2E9-444C-B53A-A4D8C36ACFCC}" presName="sibTrans" presStyleCnt="0"/>
      <dgm:spPr/>
    </dgm:pt>
    <dgm:pt modelId="{0111D3B3-0FFF-4908-B17C-D65600D440B9}" type="pres">
      <dgm:prSet presAssocID="{D8615D12-16E0-4800-BCA4-83907677C844}" presName="compNode" presStyleCnt="0"/>
      <dgm:spPr/>
    </dgm:pt>
    <dgm:pt modelId="{B999BB9F-6538-4773-BD73-57304328813F}" type="pres">
      <dgm:prSet presAssocID="{D8615D12-16E0-4800-BCA4-83907677C84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actor"/>
        </a:ext>
      </dgm:extLst>
    </dgm:pt>
    <dgm:pt modelId="{68B23946-101E-4B9C-A3BF-C7C4B335BBCA}" type="pres">
      <dgm:prSet presAssocID="{D8615D12-16E0-4800-BCA4-83907677C844}" presName="iconSpace" presStyleCnt="0"/>
      <dgm:spPr/>
    </dgm:pt>
    <dgm:pt modelId="{47D83D5D-3C4A-4FE0-B3BC-858311FFCEB2}" type="pres">
      <dgm:prSet presAssocID="{D8615D12-16E0-4800-BCA4-83907677C844}" presName="parTx" presStyleLbl="revTx" presStyleIdx="6" presStyleCnt="10">
        <dgm:presLayoutVars>
          <dgm:chMax val="0"/>
          <dgm:chPref val="0"/>
        </dgm:presLayoutVars>
      </dgm:prSet>
      <dgm:spPr/>
    </dgm:pt>
    <dgm:pt modelId="{AC4478F3-019D-4773-B626-36F4E92ACBB3}" type="pres">
      <dgm:prSet presAssocID="{D8615D12-16E0-4800-BCA4-83907677C844}" presName="txSpace" presStyleCnt="0"/>
      <dgm:spPr/>
    </dgm:pt>
    <dgm:pt modelId="{05E21508-C265-4F99-8F98-9849CA090EB3}" type="pres">
      <dgm:prSet presAssocID="{D8615D12-16E0-4800-BCA4-83907677C844}" presName="desTx" presStyleLbl="revTx" presStyleIdx="7" presStyleCnt="10">
        <dgm:presLayoutVars/>
      </dgm:prSet>
      <dgm:spPr/>
    </dgm:pt>
    <dgm:pt modelId="{E5713274-6EB5-417F-897D-DE1184AB9E31}" type="pres">
      <dgm:prSet presAssocID="{B7ED76E4-D519-4509-BADC-106B550B06A3}" presName="sibTrans" presStyleCnt="0"/>
      <dgm:spPr/>
    </dgm:pt>
    <dgm:pt modelId="{7C26895B-3DC5-49C7-A03A-F25D9D097B47}" type="pres">
      <dgm:prSet presAssocID="{3429364B-F66F-4618-BEA8-CD07C80D6316}" presName="compNode" presStyleCnt="0"/>
      <dgm:spPr/>
    </dgm:pt>
    <dgm:pt modelId="{F8E881D7-E670-4F38-8015-715BD217306D}" type="pres">
      <dgm:prSet presAssocID="{3429364B-F66F-4618-BEA8-CD07C80D631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lant"/>
        </a:ext>
      </dgm:extLst>
    </dgm:pt>
    <dgm:pt modelId="{231EF5D6-3928-4789-90AF-7D0FD0618E78}" type="pres">
      <dgm:prSet presAssocID="{3429364B-F66F-4618-BEA8-CD07C80D6316}" presName="iconSpace" presStyleCnt="0"/>
      <dgm:spPr/>
    </dgm:pt>
    <dgm:pt modelId="{C02F7DCC-2424-4B42-ACD9-42BC41DF6130}" type="pres">
      <dgm:prSet presAssocID="{3429364B-F66F-4618-BEA8-CD07C80D6316}" presName="parTx" presStyleLbl="revTx" presStyleIdx="8" presStyleCnt="10">
        <dgm:presLayoutVars>
          <dgm:chMax val="0"/>
          <dgm:chPref val="0"/>
        </dgm:presLayoutVars>
      </dgm:prSet>
      <dgm:spPr/>
    </dgm:pt>
    <dgm:pt modelId="{452C9162-2934-4DF1-80EF-FD7A63359CBD}" type="pres">
      <dgm:prSet presAssocID="{3429364B-F66F-4618-BEA8-CD07C80D6316}" presName="txSpace" presStyleCnt="0"/>
      <dgm:spPr/>
    </dgm:pt>
    <dgm:pt modelId="{007C9CEE-0A58-4156-912A-914D8454D44D}" type="pres">
      <dgm:prSet presAssocID="{3429364B-F66F-4618-BEA8-CD07C80D6316}" presName="desTx" presStyleLbl="revTx" presStyleIdx="9" presStyleCnt="10">
        <dgm:presLayoutVars/>
      </dgm:prSet>
      <dgm:spPr/>
    </dgm:pt>
  </dgm:ptLst>
  <dgm:cxnLst>
    <dgm:cxn modelId="{68BBE70A-4346-46D3-9506-CA42944AC2DA}" type="presOf" srcId="{B10BE5CF-5FBA-40D8-B88C-6CD71E66A339}" destId="{475C35CF-0A47-414F-8A20-509FB4015A8D}" srcOrd="0" destOrd="0" presId="urn:microsoft.com/office/officeart/2018/5/layout/CenteredIconLabelDescriptionList"/>
    <dgm:cxn modelId="{73F6EF13-5025-43C8-BA82-568AFC322D2A}" srcId="{39C4299E-5CD7-4963-A62D-8A448AA16E2A}" destId="{0BB33745-17E9-473F-B80A-ABCA1321C489}" srcOrd="0" destOrd="0" parTransId="{1442988F-EA4B-4252-BEAF-25848A742134}" sibTransId="{0DC15CF1-1119-44BC-A554-159E8062FA3D}"/>
    <dgm:cxn modelId="{13CC8521-83E8-42A4-B60B-3E5FD70F9218}" type="presOf" srcId="{39C4299E-5CD7-4963-A62D-8A448AA16E2A}" destId="{804349DD-4D44-4B34-A56E-239D64DAFED5}" srcOrd="0" destOrd="0" presId="urn:microsoft.com/office/officeart/2018/5/layout/CenteredIconLabelDescriptionList"/>
    <dgm:cxn modelId="{63110A2E-2D28-49B7-B64D-5C7C08885BFC}" type="presOf" srcId="{D8615D12-16E0-4800-BCA4-83907677C844}" destId="{47D83D5D-3C4A-4FE0-B3BC-858311FFCEB2}" srcOrd="0" destOrd="0" presId="urn:microsoft.com/office/officeart/2018/5/layout/CenteredIconLabelDescriptionList"/>
    <dgm:cxn modelId="{59416D51-3CEA-4786-84DE-4DF2B6140542}" type="presOf" srcId="{A168D915-664D-4EEC-AAC4-5AE8A1A74CDB}" destId="{007C9CEE-0A58-4156-912A-914D8454D44D}" srcOrd="0" destOrd="0" presId="urn:microsoft.com/office/officeart/2018/5/layout/CenteredIconLabelDescriptionList"/>
    <dgm:cxn modelId="{36D02B56-21B3-48E3-8415-15D3AD0A9115}" type="presOf" srcId="{3429364B-F66F-4618-BEA8-CD07C80D6316}" destId="{C02F7DCC-2424-4B42-ACD9-42BC41DF6130}" srcOrd="0" destOrd="0" presId="urn:microsoft.com/office/officeart/2018/5/layout/CenteredIconLabelDescriptionList"/>
    <dgm:cxn modelId="{D42FE190-F54D-46F0-896A-E785F6F5E912}" srcId="{D8615D12-16E0-4800-BCA4-83907677C844}" destId="{99DBBE0E-0C59-4D09-AC46-682926A0187C}" srcOrd="0" destOrd="0" parTransId="{51F949B8-EAC6-4553-89B1-20E72FC3B509}" sibTransId="{FFE36CE4-8724-48C7-94D5-4BF8283D087A}"/>
    <dgm:cxn modelId="{A19B1EA2-0D76-4604-85A1-40AAB81B9482}" srcId="{DA7A617C-23A9-4EA0-BB39-77C9A6FB324A}" destId="{3429364B-F66F-4618-BEA8-CD07C80D6316}" srcOrd="4" destOrd="0" parTransId="{48F190B9-5B7C-403B-954C-EE908A149273}" sibTransId="{3009A37C-6C7C-4AB7-822F-C446A9D94A95}"/>
    <dgm:cxn modelId="{501626BB-0620-43D5-AA32-C86D50B5A1E7}" srcId="{DA7A617C-23A9-4EA0-BB39-77C9A6FB324A}" destId="{D8615D12-16E0-4800-BCA4-83907677C844}" srcOrd="3" destOrd="0" parTransId="{23A3CFB6-FE97-4A48-B054-47871A7B8302}" sibTransId="{B7ED76E4-D519-4509-BADC-106B550B06A3}"/>
    <dgm:cxn modelId="{F3B50BC8-3659-4D35-A002-90EF57EB2E87}" srcId="{3429364B-F66F-4618-BEA8-CD07C80D6316}" destId="{A168D915-664D-4EEC-AAC4-5AE8A1A74CDB}" srcOrd="0" destOrd="0" parTransId="{F7E51BC2-56BB-4DD9-98E6-C0D04097650C}" sibTransId="{423C781B-886D-4B04-ADB3-CBD6FD2811E2}"/>
    <dgm:cxn modelId="{9B487AD5-9364-4CC1-A800-29FE984F65B5}" srcId="{46FE4312-728E-462C-88BB-C1732FFA5144}" destId="{B10BE5CF-5FBA-40D8-B88C-6CD71E66A339}" srcOrd="0" destOrd="0" parTransId="{611294CC-BC6D-484C-B23D-8C4FEBB580E0}" sibTransId="{3577D96A-18E9-4FB4-BC3B-0F17E6F3325B}"/>
    <dgm:cxn modelId="{2B1E27D7-0E69-4DE9-840A-E13610845E32}" srcId="{DA7A617C-23A9-4EA0-BB39-77C9A6FB324A}" destId="{46FE4312-728E-462C-88BB-C1732FFA5144}" srcOrd="1" destOrd="0" parTransId="{FB32782F-2CDB-4408-AABF-ACB48846D280}" sibTransId="{2F2114A7-50DD-4588-B14F-367F3E334DF3}"/>
    <dgm:cxn modelId="{CD29CFD8-2194-4C8C-85D4-CBEA5FA0CD5A}" type="presOf" srcId="{46FE4312-728E-462C-88BB-C1732FFA5144}" destId="{687BA7BF-A657-4481-B1C2-0692496CA469}" srcOrd="0" destOrd="0" presId="urn:microsoft.com/office/officeart/2018/5/layout/CenteredIconLabelDescriptionList"/>
    <dgm:cxn modelId="{2BE655DB-FFE6-42F3-8A89-4A9BCCAE2B26}" srcId="{DA7A617C-23A9-4EA0-BB39-77C9A6FB324A}" destId="{39C4299E-5CD7-4963-A62D-8A448AA16E2A}" srcOrd="2" destOrd="0" parTransId="{1E2AC7B1-143C-4B36-9E0B-4BF6F368BD84}" sibTransId="{8B7E5C70-C2E9-444C-B53A-A4D8C36ACFCC}"/>
    <dgm:cxn modelId="{4AF5FFE0-B7CF-4F38-9F1D-4B7674F0F9C9}" type="presOf" srcId="{10832045-1BF9-403F-B92C-166159CDF8B1}" destId="{D8C433FE-2D2C-47DD-9A9D-98F205681106}" srcOrd="0" destOrd="0" presId="urn:microsoft.com/office/officeart/2018/5/layout/CenteredIconLabelDescriptionList"/>
    <dgm:cxn modelId="{EB4B34E2-714F-4CF9-B693-915D4D62F276}" type="presOf" srcId="{99DBBE0E-0C59-4D09-AC46-682926A0187C}" destId="{05E21508-C265-4F99-8F98-9849CA090EB3}" srcOrd="0" destOrd="0" presId="urn:microsoft.com/office/officeart/2018/5/layout/CenteredIconLabelDescriptionList"/>
    <dgm:cxn modelId="{F2F410E7-DC4B-42FD-85CC-4128C0265A2B}" srcId="{DA7A617C-23A9-4EA0-BB39-77C9A6FB324A}" destId="{10832045-1BF9-403F-B92C-166159CDF8B1}" srcOrd="0" destOrd="0" parTransId="{5C18C3F4-C49B-4204-9D22-66CC215A9FA3}" sibTransId="{F89E5306-A2DD-4F8D-ABB8-4D07DEDDF990}"/>
    <dgm:cxn modelId="{1CBDABEB-152C-4624-A27D-37B881B27545}" type="presOf" srcId="{0BB33745-17E9-473F-B80A-ABCA1321C489}" destId="{C6DFE1A6-5E4D-4028-AFAC-4493D6C54012}" srcOrd="0" destOrd="0" presId="urn:microsoft.com/office/officeart/2018/5/layout/CenteredIconLabelDescriptionList"/>
    <dgm:cxn modelId="{E66345FB-37CA-4322-8F08-164DB3FC70B2}" type="presOf" srcId="{DA7A617C-23A9-4EA0-BB39-77C9A6FB324A}" destId="{199A2F98-B0EC-4DA1-97EE-E400922A0AB6}" srcOrd="0" destOrd="0" presId="urn:microsoft.com/office/officeart/2018/5/layout/CenteredIconLabelDescriptionList"/>
    <dgm:cxn modelId="{D55E132E-9E60-4D26-8AF0-688E74A92B21}" type="presParOf" srcId="{199A2F98-B0EC-4DA1-97EE-E400922A0AB6}" destId="{93AD4FA7-527B-4D5A-AEC0-71D76B1F2188}" srcOrd="0" destOrd="0" presId="urn:microsoft.com/office/officeart/2018/5/layout/CenteredIconLabelDescriptionList"/>
    <dgm:cxn modelId="{23F5CCBA-B60A-49AC-9DA7-4EAF82913D52}" type="presParOf" srcId="{93AD4FA7-527B-4D5A-AEC0-71D76B1F2188}" destId="{64CD1377-5B28-40F7-8A99-CCA3449A3414}" srcOrd="0" destOrd="0" presId="urn:microsoft.com/office/officeart/2018/5/layout/CenteredIconLabelDescriptionList"/>
    <dgm:cxn modelId="{988FBE53-DF58-4649-B779-D7CFB9CC182E}" type="presParOf" srcId="{93AD4FA7-527B-4D5A-AEC0-71D76B1F2188}" destId="{2FAED23E-99B9-4081-83BF-61218310CD19}" srcOrd="1" destOrd="0" presId="urn:microsoft.com/office/officeart/2018/5/layout/CenteredIconLabelDescriptionList"/>
    <dgm:cxn modelId="{C3C4933B-9395-457E-AE07-EA04B40D9910}" type="presParOf" srcId="{93AD4FA7-527B-4D5A-AEC0-71D76B1F2188}" destId="{D8C433FE-2D2C-47DD-9A9D-98F205681106}" srcOrd="2" destOrd="0" presId="urn:microsoft.com/office/officeart/2018/5/layout/CenteredIconLabelDescriptionList"/>
    <dgm:cxn modelId="{F2DF2FE8-BB40-4D81-9C66-B74E798FE053}" type="presParOf" srcId="{93AD4FA7-527B-4D5A-AEC0-71D76B1F2188}" destId="{F57B7A5E-4573-4626-AC9E-61592A19BFFE}" srcOrd="3" destOrd="0" presId="urn:microsoft.com/office/officeart/2018/5/layout/CenteredIconLabelDescriptionList"/>
    <dgm:cxn modelId="{9672A232-B8DD-45C3-BC8B-F3A30C250062}" type="presParOf" srcId="{93AD4FA7-527B-4D5A-AEC0-71D76B1F2188}" destId="{00B7D5FC-4863-4A5F-A387-8D1B66B105B3}" srcOrd="4" destOrd="0" presId="urn:microsoft.com/office/officeart/2018/5/layout/CenteredIconLabelDescriptionList"/>
    <dgm:cxn modelId="{928E5D31-C101-4B84-AF4B-372C00014678}" type="presParOf" srcId="{199A2F98-B0EC-4DA1-97EE-E400922A0AB6}" destId="{EC309091-15EA-4D79-BD8E-84D1EDF12969}" srcOrd="1" destOrd="0" presId="urn:microsoft.com/office/officeart/2018/5/layout/CenteredIconLabelDescriptionList"/>
    <dgm:cxn modelId="{14E74B6C-6A3E-49AC-92C9-DF0394E0F867}" type="presParOf" srcId="{199A2F98-B0EC-4DA1-97EE-E400922A0AB6}" destId="{6D2C356C-EF64-464F-96BC-3A1B7561A436}" srcOrd="2" destOrd="0" presId="urn:microsoft.com/office/officeart/2018/5/layout/CenteredIconLabelDescriptionList"/>
    <dgm:cxn modelId="{EDE21C66-7DCC-4D13-AEBD-A8C047C127BE}" type="presParOf" srcId="{6D2C356C-EF64-464F-96BC-3A1B7561A436}" destId="{C45DEDF8-DC2A-438E-9BE4-133879971664}" srcOrd="0" destOrd="0" presId="urn:microsoft.com/office/officeart/2018/5/layout/CenteredIconLabelDescriptionList"/>
    <dgm:cxn modelId="{08162689-24EA-41C4-B3B7-C329B186DC39}" type="presParOf" srcId="{6D2C356C-EF64-464F-96BC-3A1B7561A436}" destId="{F1C6CE98-C22F-4253-96A0-EC54F496F016}" srcOrd="1" destOrd="0" presId="urn:microsoft.com/office/officeart/2018/5/layout/CenteredIconLabelDescriptionList"/>
    <dgm:cxn modelId="{25D8015D-168A-4C03-8218-ACF46CD083B0}" type="presParOf" srcId="{6D2C356C-EF64-464F-96BC-3A1B7561A436}" destId="{687BA7BF-A657-4481-B1C2-0692496CA469}" srcOrd="2" destOrd="0" presId="urn:microsoft.com/office/officeart/2018/5/layout/CenteredIconLabelDescriptionList"/>
    <dgm:cxn modelId="{681E3C52-48FC-4F7E-B85F-A64D0E5B604B}" type="presParOf" srcId="{6D2C356C-EF64-464F-96BC-3A1B7561A436}" destId="{D74521CE-E2A2-4110-9ED9-90B53A66C9B9}" srcOrd="3" destOrd="0" presId="urn:microsoft.com/office/officeart/2018/5/layout/CenteredIconLabelDescriptionList"/>
    <dgm:cxn modelId="{2560CBF6-0B1F-43CB-A071-4A62BA6A3090}" type="presParOf" srcId="{6D2C356C-EF64-464F-96BC-3A1B7561A436}" destId="{475C35CF-0A47-414F-8A20-509FB4015A8D}" srcOrd="4" destOrd="0" presId="urn:microsoft.com/office/officeart/2018/5/layout/CenteredIconLabelDescriptionList"/>
    <dgm:cxn modelId="{EDD3AEB9-0D17-4ABF-8ED4-54B69FC3ADE6}" type="presParOf" srcId="{199A2F98-B0EC-4DA1-97EE-E400922A0AB6}" destId="{876C4E77-4E66-46BA-A5F7-A0836717651D}" srcOrd="3" destOrd="0" presId="urn:microsoft.com/office/officeart/2018/5/layout/CenteredIconLabelDescriptionList"/>
    <dgm:cxn modelId="{EF0B7D11-5D42-4E43-9787-642C4534003E}" type="presParOf" srcId="{199A2F98-B0EC-4DA1-97EE-E400922A0AB6}" destId="{1BB89BD2-1B57-4C1A-9AE2-1A7B579B8736}" srcOrd="4" destOrd="0" presId="urn:microsoft.com/office/officeart/2018/5/layout/CenteredIconLabelDescriptionList"/>
    <dgm:cxn modelId="{2DF72ACC-27F2-4F87-888A-C8E120D75975}" type="presParOf" srcId="{1BB89BD2-1B57-4C1A-9AE2-1A7B579B8736}" destId="{658DE2EE-64C3-4D19-9214-5F128937AE6D}" srcOrd="0" destOrd="0" presId="urn:microsoft.com/office/officeart/2018/5/layout/CenteredIconLabelDescriptionList"/>
    <dgm:cxn modelId="{D79ADB86-4169-48F2-8856-10F8D0C23520}" type="presParOf" srcId="{1BB89BD2-1B57-4C1A-9AE2-1A7B579B8736}" destId="{70975C3E-8123-45A7-AA2B-611564C32952}" srcOrd="1" destOrd="0" presId="urn:microsoft.com/office/officeart/2018/5/layout/CenteredIconLabelDescriptionList"/>
    <dgm:cxn modelId="{082485A6-5D42-4D6A-A83F-90974B9B72E6}" type="presParOf" srcId="{1BB89BD2-1B57-4C1A-9AE2-1A7B579B8736}" destId="{804349DD-4D44-4B34-A56E-239D64DAFED5}" srcOrd="2" destOrd="0" presId="urn:microsoft.com/office/officeart/2018/5/layout/CenteredIconLabelDescriptionList"/>
    <dgm:cxn modelId="{12A152F7-4416-408C-93AB-3693CB750058}" type="presParOf" srcId="{1BB89BD2-1B57-4C1A-9AE2-1A7B579B8736}" destId="{59E523F3-0901-489D-8385-B27BDCCA77C9}" srcOrd="3" destOrd="0" presId="urn:microsoft.com/office/officeart/2018/5/layout/CenteredIconLabelDescriptionList"/>
    <dgm:cxn modelId="{FF0183BC-C590-4AB5-985F-A53611EF12FF}" type="presParOf" srcId="{1BB89BD2-1B57-4C1A-9AE2-1A7B579B8736}" destId="{C6DFE1A6-5E4D-4028-AFAC-4493D6C54012}" srcOrd="4" destOrd="0" presId="urn:microsoft.com/office/officeart/2018/5/layout/CenteredIconLabelDescriptionList"/>
    <dgm:cxn modelId="{F22839DF-ACF7-4626-851F-4BAE5662FF2F}" type="presParOf" srcId="{199A2F98-B0EC-4DA1-97EE-E400922A0AB6}" destId="{8B0A9664-ED92-4C04-95AD-D55073A78A2F}" srcOrd="5" destOrd="0" presId="urn:microsoft.com/office/officeart/2018/5/layout/CenteredIconLabelDescriptionList"/>
    <dgm:cxn modelId="{4C8E2BF9-A23E-4713-88CB-58962E5AA666}" type="presParOf" srcId="{199A2F98-B0EC-4DA1-97EE-E400922A0AB6}" destId="{0111D3B3-0FFF-4908-B17C-D65600D440B9}" srcOrd="6" destOrd="0" presId="urn:microsoft.com/office/officeart/2018/5/layout/CenteredIconLabelDescriptionList"/>
    <dgm:cxn modelId="{F1EB8F09-8A7B-4740-8C93-C1198132566E}" type="presParOf" srcId="{0111D3B3-0FFF-4908-B17C-D65600D440B9}" destId="{B999BB9F-6538-4773-BD73-57304328813F}" srcOrd="0" destOrd="0" presId="urn:microsoft.com/office/officeart/2018/5/layout/CenteredIconLabelDescriptionList"/>
    <dgm:cxn modelId="{77166F6E-30BB-46A0-AB05-7AE18631E0E1}" type="presParOf" srcId="{0111D3B3-0FFF-4908-B17C-D65600D440B9}" destId="{68B23946-101E-4B9C-A3BF-C7C4B335BBCA}" srcOrd="1" destOrd="0" presId="urn:microsoft.com/office/officeart/2018/5/layout/CenteredIconLabelDescriptionList"/>
    <dgm:cxn modelId="{88A8AC4E-71D8-4627-989F-528C1317FF7A}" type="presParOf" srcId="{0111D3B3-0FFF-4908-B17C-D65600D440B9}" destId="{47D83D5D-3C4A-4FE0-B3BC-858311FFCEB2}" srcOrd="2" destOrd="0" presId="urn:microsoft.com/office/officeart/2018/5/layout/CenteredIconLabelDescriptionList"/>
    <dgm:cxn modelId="{0075C425-B350-49CD-909E-7CEC7F9C9BFA}" type="presParOf" srcId="{0111D3B3-0FFF-4908-B17C-D65600D440B9}" destId="{AC4478F3-019D-4773-B626-36F4E92ACBB3}" srcOrd="3" destOrd="0" presId="urn:microsoft.com/office/officeart/2018/5/layout/CenteredIconLabelDescriptionList"/>
    <dgm:cxn modelId="{269D8E3E-F885-4E0D-A012-F9AEC28871A1}" type="presParOf" srcId="{0111D3B3-0FFF-4908-B17C-D65600D440B9}" destId="{05E21508-C265-4F99-8F98-9849CA090EB3}" srcOrd="4" destOrd="0" presId="urn:microsoft.com/office/officeart/2018/5/layout/CenteredIconLabelDescriptionList"/>
    <dgm:cxn modelId="{D076BC3F-55EF-49D2-B649-1A02D8430EE8}" type="presParOf" srcId="{199A2F98-B0EC-4DA1-97EE-E400922A0AB6}" destId="{E5713274-6EB5-417F-897D-DE1184AB9E31}" srcOrd="7" destOrd="0" presId="urn:microsoft.com/office/officeart/2018/5/layout/CenteredIconLabelDescriptionList"/>
    <dgm:cxn modelId="{239B85D9-DA2F-480D-A00F-D3467E1DA5C5}" type="presParOf" srcId="{199A2F98-B0EC-4DA1-97EE-E400922A0AB6}" destId="{7C26895B-3DC5-49C7-A03A-F25D9D097B47}" srcOrd="8" destOrd="0" presId="urn:microsoft.com/office/officeart/2018/5/layout/CenteredIconLabelDescriptionList"/>
    <dgm:cxn modelId="{0BB3B41E-749B-441E-A40E-BE601D02F3DE}" type="presParOf" srcId="{7C26895B-3DC5-49C7-A03A-F25D9D097B47}" destId="{F8E881D7-E670-4F38-8015-715BD217306D}" srcOrd="0" destOrd="0" presId="urn:microsoft.com/office/officeart/2018/5/layout/CenteredIconLabelDescriptionList"/>
    <dgm:cxn modelId="{03CB50BB-D362-4873-9131-1A0760B13DA5}" type="presParOf" srcId="{7C26895B-3DC5-49C7-A03A-F25D9D097B47}" destId="{231EF5D6-3928-4789-90AF-7D0FD0618E78}" srcOrd="1" destOrd="0" presId="urn:microsoft.com/office/officeart/2018/5/layout/CenteredIconLabelDescriptionList"/>
    <dgm:cxn modelId="{A0870E3D-CC9D-49B6-81BB-1EB7DE1CFED3}" type="presParOf" srcId="{7C26895B-3DC5-49C7-A03A-F25D9D097B47}" destId="{C02F7DCC-2424-4B42-ACD9-42BC41DF6130}" srcOrd="2" destOrd="0" presId="urn:microsoft.com/office/officeart/2018/5/layout/CenteredIconLabelDescriptionList"/>
    <dgm:cxn modelId="{E52501BA-FC93-4A59-A77C-FBBE51E125A8}" type="presParOf" srcId="{7C26895B-3DC5-49C7-A03A-F25D9D097B47}" destId="{452C9162-2934-4DF1-80EF-FD7A63359CBD}" srcOrd="3" destOrd="0" presId="urn:microsoft.com/office/officeart/2018/5/layout/CenteredIconLabelDescriptionList"/>
    <dgm:cxn modelId="{6BC55AA6-B6A6-4D38-89C1-EDCBAE430823}" type="presParOf" srcId="{7C26895B-3DC5-49C7-A03A-F25D9D097B47}" destId="{007C9CEE-0A58-4156-912A-914D8454D44D}"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D1377-5B28-40F7-8A99-CCA3449A3414}">
      <dsp:nvSpPr>
        <dsp:cNvPr id="0" name=""/>
        <dsp:cNvSpPr/>
      </dsp:nvSpPr>
      <dsp:spPr>
        <a:xfrm>
          <a:off x="602725" y="1094988"/>
          <a:ext cx="645257" cy="645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C433FE-2D2C-47DD-9A9D-98F205681106}">
      <dsp:nvSpPr>
        <dsp:cNvPr id="0" name=""/>
        <dsp:cNvSpPr/>
      </dsp:nvSpPr>
      <dsp:spPr>
        <a:xfrm>
          <a:off x="3557" y="1833237"/>
          <a:ext cx="1843593" cy="59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b="1" kern="1200"/>
            <a:t>Recommendations for Next Steps</a:t>
          </a:r>
          <a:endParaRPr lang="en-US" sz="1400" kern="1200"/>
        </a:p>
      </dsp:txBody>
      <dsp:txXfrm>
        <a:off x="3557" y="1833237"/>
        <a:ext cx="1843593" cy="590076"/>
      </dsp:txXfrm>
    </dsp:sp>
    <dsp:sp modelId="{00B7D5FC-4863-4A5F-A387-8D1B66B105B3}">
      <dsp:nvSpPr>
        <dsp:cNvPr id="0" name=""/>
        <dsp:cNvSpPr/>
      </dsp:nvSpPr>
      <dsp:spPr>
        <a:xfrm>
          <a:off x="3557" y="2466564"/>
          <a:ext cx="1843593" cy="790990"/>
        </a:xfrm>
        <a:prstGeom prst="rect">
          <a:avLst/>
        </a:prstGeom>
        <a:noFill/>
        <a:ln>
          <a:noFill/>
        </a:ln>
        <a:effectLst/>
      </dsp:spPr>
      <dsp:style>
        <a:lnRef idx="0">
          <a:scrgbClr r="0" g="0" b="0"/>
        </a:lnRef>
        <a:fillRef idx="0">
          <a:scrgbClr r="0" g="0" b="0"/>
        </a:fillRef>
        <a:effectRef idx="0">
          <a:scrgbClr r="0" g="0" b="0"/>
        </a:effectRef>
        <a:fontRef idx="minor"/>
      </dsp:style>
    </dsp:sp>
    <dsp:sp modelId="{C45DEDF8-DC2A-438E-9BE4-133879971664}">
      <dsp:nvSpPr>
        <dsp:cNvPr id="0" name=""/>
        <dsp:cNvSpPr/>
      </dsp:nvSpPr>
      <dsp:spPr>
        <a:xfrm>
          <a:off x="2768948" y="1094988"/>
          <a:ext cx="645257" cy="645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7BA7BF-A657-4481-B1C2-0692496CA469}">
      <dsp:nvSpPr>
        <dsp:cNvPr id="0" name=""/>
        <dsp:cNvSpPr/>
      </dsp:nvSpPr>
      <dsp:spPr>
        <a:xfrm>
          <a:off x="2169780" y="1833237"/>
          <a:ext cx="1843593" cy="59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b="1" kern="1200"/>
            <a:t>Push for Increased Inspections &amp; Budget Transparency</a:t>
          </a:r>
          <a:endParaRPr lang="en-US" sz="1400" kern="1200"/>
        </a:p>
      </dsp:txBody>
      <dsp:txXfrm>
        <a:off x="2169780" y="1833237"/>
        <a:ext cx="1843593" cy="590076"/>
      </dsp:txXfrm>
    </dsp:sp>
    <dsp:sp modelId="{475C35CF-0A47-414F-8A20-509FB4015A8D}">
      <dsp:nvSpPr>
        <dsp:cNvPr id="0" name=""/>
        <dsp:cNvSpPr/>
      </dsp:nvSpPr>
      <dsp:spPr>
        <a:xfrm>
          <a:off x="2169780" y="2466564"/>
          <a:ext cx="1843593" cy="790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Advocate for </a:t>
          </a:r>
          <a:r>
            <a:rPr lang="en-GB" sz="1100" b="1" kern="1200"/>
            <a:t>higher inspection rates</a:t>
          </a:r>
          <a:r>
            <a:rPr lang="en-GB" sz="1100" kern="1200"/>
            <a:t> and </a:t>
          </a:r>
          <a:r>
            <a:rPr lang="en-GB" sz="1100" b="1" kern="1200"/>
            <a:t>more funding for the EA</a:t>
          </a:r>
          <a:r>
            <a:rPr lang="en-GB" sz="1100" kern="1200"/>
            <a:t> to ensure farms comply with environmental laws.</a:t>
          </a:r>
          <a:endParaRPr lang="en-US" sz="1100" kern="1200"/>
        </a:p>
      </dsp:txBody>
      <dsp:txXfrm>
        <a:off x="2169780" y="2466564"/>
        <a:ext cx="1843593" cy="790990"/>
      </dsp:txXfrm>
    </dsp:sp>
    <dsp:sp modelId="{658DE2EE-64C3-4D19-9214-5F128937AE6D}">
      <dsp:nvSpPr>
        <dsp:cNvPr id="0" name=""/>
        <dsp:cNvSpPr/>
      </dsp:nvSpPr>
      <dsp:spPr>
        <a:xfrm>
          <a:off x="4935171" y="1094988"/>
          <a:ext cx="645257" cy="645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4349DD-4D44-4B34-A56E-239D64DAFED5}">
      <dsp:nvSpPr>
        <dsp:cNvPr id="0" name=""/>
        <dsp:cNvSpPr/>
      </dsp:nvSpPr>
      <dsp:spPr>
        <a:xfrm>
          <a:off x="4336003" y="1833237"/>
          <a:ext cx="1843593" cy="59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b="1" kern="1200"/>
            <a:t>Strengthen Enforcement &amp; Penalty Systems</a:t>
          </a:r>
          <a:endParaRPr lang="en-US" sz="1400" kern="1200"/>
        </a:p>
      </dsp:txBody>
      <dsp:txXfrm>
        <a:off x="4336003" y="1833237"/>
        <a:ext cx="1843593" cy="590076"/>
      </dsp:txXfrm>
    </dsp:sp>
    <dsp:sp modelId="{C6DFE1A6-5E4D-4028-AFAC-4493D6C54012}">
      <dsp:nvSpPr>
        <dsp:cNvPr id="0" name=""/>
        <dsp:cNvSpPr/>
      </dsp:nvSpPr>
      <dsp:spPr>
        <a:xfrm>
          <a:off x="4336003" y="2466564"/>
          <a:ext cx="1843593" cy="790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Pressure policymakers to </a:t>
          </a:r>
          <a:r>
            <a:rPr lang="en-GB" sz="1100" b="1" kern="1200"/>
            <a:t>increase fines, enforcement actions, and legal consequences</a:t>
          </a:r>
          <a:r>
            <a:rPr lang="en-GB" sz="1100" kern="1200"/>
            <a:t> for non-compliant farms.</a:t>
          </a:r>
          <a:endParaRPr lang="en-US" sz="1100" kern="1200"/>
        </a:p>
      </dsp:txBody>
      <dsp:txXfrm>
        <a:off x="4336003" y="2466564"/>
        <a:ext cx="1843593" cy="790990"/>
      </dsp:txXfrm>
    </dsp:sp>
    <dsp:sp modelId="{B999BB9F-6538-4773-BD73-57304328813F}">
      <dsp:nvSpPr>
        <dsp:cNvPr id="0" name=""/>
        <dsp:cNvSpPr/>
      </dsp:nvSpPr>
      <dsp:spPr>
        <a:xfrm>
          <a:off x="7101393" y="1094988"/>
          <a:ext cx="645257" cy="645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D83D5D-3C4A-4FE0-B3BC-858311FFCEB2}">
      <dsp:nvSpPr>
        <dsp:cNvPr id="0" name=""/>
        <dsp:cNvSpPr/>
      </dsp:nvSpPr>
      <dsp:spPr>
        <a:xfrm>
          <a:off x="6502225" y="1833237"/>
          <a:ext cx="1843593" cy="59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b="1" kern="1200"/>
            <a:t>Expose Weaknesses in Red Tractor Certification</a:t>
          </a:r>
          <a:endParaRPr lang="en-US" sz="1400" kern="1200"/>
        </a:p>
      </dsp:txBody>
      <dsp:txXfrm>
        <a:off x="6502225" y="1833237"/>
        <a:ext cx="1843593" cy="590076"/>
      </dsp:txXfrm>
    </dsp:sp>
    <dsp:sp modelId="{05E21508-C265-4F99-8F98-9849CA090EB3}">
      <dsp:nvSpPr>
        <dsp:cNvPr id="0" name=""/>
        <dsp:cNvSpPr/>
      </dsp:nvSpPr>
      <dsp:spPr>
        <a:xfrm>
          <a:off x="6502225" y="2466564"/>
          <a:ext cx="1843593" cy="790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dirty="0"/>
            <a:t>Conduct investigations into Red Tractor farms, questioning whether the scheme </a:t>
          </a:r>
          <a:r>
            <a:rPr lang="en-GB" sz="1100" b="1" kern="1200" dirty="0"/>
            <a:t>adequately protects the environment</a:t>
          </a:r>
          <a:r>
            <a:rPr lang="en-GB" sz="1100" kern="1200" dirty="0"/>
            <a:t>.</a:t>
          </a:r>
          <a:endParaRPr lang="en-US" sz="1100" kern="1200" dirty="0"/>
        </a:p>
      </dsp:txBody>
      <dsp:txXfrm>
        <a:off x="6502225" y="2466564"/>
        <a:ext cx="1843593" cy="790990"/>
      </dsp:txXfrm>
    </dsp:sp>
    <dsp:sp modelId="{F8E881D7-E670-4F38-8015-715BD217306D}">
      <dsp:nvSpPr>
        <dsp:cNvPr id="0" name=""/>
        <dsp:cNvSpPr/>
      </dsp:nvSpPr>
      <dsp:spPr>
        <a:xfrm>
          <a:off x="9267616" y="1094988"/>
          <a:ext cx="645257" cy="6452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2F7DCC-2424-4B42-ACD9-42BC41DF6130}">
      <dsp:nvSpPr>
        <dsp:cNvPr id="0" name=""/>
        <dsp:cNvSpPr/>
      </dsp:nvSpPr>
      <dsp:spPr>
        <a:xfrm>
          <a:off x="8668448" y="1833237"/>
          <a:ext cx="1843593" cy="59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GB" sz="1400" b="1" kern="1200"/>
            <a:t>Gather More Data on Pollution Impacts</a:t>
          </a:r>
          <a:endParaRPr lang="en-US" sz="1400" kern="1200"/>
        </a:p>
      </dsp:txBody>
      <dsp:txXfrm>
        <a:off x="8668448" y="1833237"/>
        <a:ext cx="1843593" cy="590076"/>
      </dsp:txXfrm>
    </dsp:sp>
    <dsp:sp modelId="{007C9CEE-0A58-4156-912A-914D8454D44D}">
      <dsp:nvSpPr>
        <dsp:cNvPr id="0" name=""/>
        <dsp:cNvSpPr/>
      </dsp:nvSpPr>
      <dsp:spPr>
        <a:xfrm>
          <a:off x="8668448" y="2466564"/>
          <a:ext cx="1843593" cy="790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a:t>Work with environmental researchers to track </a:t>
          </a:r>
          <a:r>
            <a:rPr lang="en-GB" sz="1100" b="1" kern="1200"/>
            <a:t>water quality trends</a:t>
          </a:r>
          <a:r>
            <a:rPr lang="en-GB" sz="1100" kern="1200"/>
            <a:t> alongside farm inspections.</a:t>
          </a:r>
          <a:endParaRPr lang="en-US" sz="1100" kern="1200"/>
        </a:p>
      </dsp:txBody>
      <dsp:txXfrm>
        <a:off x="8668448" y="2466564"/>
        <a:ext cx="1843593" cy="79099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41EE12-F28E-4B03-A404-A8FCAE0F6316}" type="datetime1">
              <a:rPr lang="en-US" smtClean="0"/>
              <a:t>3/26/2025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3205592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5123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3555926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62799E-EB8E-4038-8063-81BB57C732D4}" type="datetime1">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13598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7A73C3-B243-44D3-809D-EF8FDFBD85D4}" type="datetime1">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1747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B6D3E3-28E2-4380-A113-67698215C5F8}" type="datetime1">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94497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EFCB61-04AD-47C9-BF79-2BD8B9CEC07A}" type="datetime1">
              <a:rPr lang="en-US" smtClean="0"/>
              <a:t>3/26/2025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55214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28744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3/26/2025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29178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2E767E-8A14-4E70-91B9-2101CBC4D7BD}" type="datetime1">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136760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AF0C4B-5A4A-45CA-ABEC-10F107160D33}" type="datetime1">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112300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9806E-8E94-473C-AEE7-BE6F15F85533}" type="datetime1">
              <a:rPr lang="en-US" smtClean="0"/>
              <a:t>3/26/2025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21829612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harityjob.co.uk/jobs/river-action-uk/campaign-analyst/1011941?tsId=6"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51E97C3D-86C0-41DC-9F8A-476CC05E5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Freeform: Shape 1043">
            <a:extLst>
              <a:ext uri="{FF2B5EF4-FFF2-40B4-BE49-F238E27FC236}">
                <a16:creationId xmlns:a16="http://schemas.microsoft.com/office/drawing/2014/main" id="{309C9282-EF05-4BDC-AEC6-69DA837C6B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custGeom>
            <a:avLst/>
            <a:gdLst>
              <a:gd name="connsiteX0" fmla="*/ 12192000 w 12192000"/>
              <a:gd name="connsiteY0" fmla="*/ 0 h 6858000"/>
              <a:gd name="connsiteX1" fmla="*/ 11547944 w 12192000"/>
              <a:gd name="connsiteY1" fmla="*/ 0 h 6858000"/>
              <a:gd name="connsiteX2" fmla="*/ 11535738 w 12192000"/>
              <a:gd name="connsiteY2" fmla="*/ 281721 h 6858000"/>
              <a:gd name="connsiteX3" fmla="*/ 11431495 w 12192000"/>
              <a:gd name="connsiteY3" fmla="*/ 1677203 h 6858000"/>
              <a:gd name="connsiteX4" fmla="*/ 10688925 w 12192000"/>
              <a:gd name="connsiteY4" fmla="*/ 4351060 h 6858000"/>
              <a:gd name="connsiteX5" fmla="*/ 10614116 w 12192000"/>
              <a:gd name="connsiteY5" fmla="*/ 3932986 h 6858000"/>
              <a:gd name="connsiteX6" fmla="*/ 10409240 w 12192000"/>
              <a:gd name="connsiteY6" fmla="*/ 4928884 h 6858000"/>
              <a:gd name="connsiteX7" fmla="*/ 10387136 w 12192000"/>
              <a:gd name="connsiteY7" fmla="*/ 4870724 h 6858000"/>
              <a:gd name="connsiteX8" fmla="*/ 10289799 w 12192000"/>
              <a:gd name="connsiteY8" fmla="*/ 4976470 h 6858000"/>
              <a:gd name="connsiteX9" fmla="*/ 10129980 w 12192000"/>
              <a:gd name="connsiteY9" fmla="*/ 5424001 h 6858000"/>
              <a:gd name="connsiteX10" fmla="*/ 9891949 w 12192000"/>
              <a:gd name="connsiteY10" fmla="*/ 4861282 h 6858000"/>
              <a:gd name="connsiteX11" fmla="*/ 9533630 w 12192000"/>
              <a:gd name="connsiteY11" fmla="*/ 5484049 h 6858000"/>
              <a:gd name="connsiteX12" fmla="*/ 9443092 w 12192000"/>
              <a:gd name="connsiteY12" fmla="*/ 5803552 h 6858000"/>
              <a:gd name="connsiteX13" fmla="*/ 9287948 w 12192000"/>
              <a:gd name="connsiteY13" fmla="*/ 5141886 h 6858000"/>
              <a:gd name="connsiteX14" fmla="*/ 9177009 w 12192000"/>
              <a:gd name="connsiteY14" fmla="*/ 4893006 h 6858000"/>
              <a:gd name="connsiteX15" fmla="*/ 9032066 w 12192000"/>
              <a:gd name="connsiteY15" fmla="*/ 5025944 h 6858000"/>
              <a:gd name="connsiteX16" fmla="*/ 8803811 w 12192000"/>
              <a:gd name="connsiteY16" fmla="*/ 5801663 h 6858000"/>
              <a:gd name="connsiteX17" fmla="*/ 8700949 w 12192000"/>
              <a:gd name="connsiteY17" fmla="*/ 5925915 h 6858000"/>
              <a:gd name="connsiteX18" fmla="*/ 8748555 w 12192000"/>
              <a:gd name="connsiteY18" fmla="*/ 5238946 h 6858000"/>
              <a:gd name="connsiteX19" fmla="*/ 8684372 w 12192000"/>
              <a:gd name="connsiteY19" fmla="*/ 5060689 h 6858000"/>
              <a:gd name="connsiteX20" fmla="*/ 8644194 w 12192000"/>
              <a:gd name="connsiteY20" fmla="*/ 5062160 h 6858000"/>
              <a:gd name="connsiteX21" fmla="*/ 8631433 w 12192000"/>
              <a:gd name="connsiteY21" fmla="*/ 5067734 h 6858000"/>
              <a:gd name="connsiteX22" fmla="*/ 8615844 w 12192000"/>
              <a:gd name="connsiteY22" fmla="*/ 5190580 h 6858000"/>
              <a:gd name="connsiteX23" fmla="*/ 8575345 w 12192000"/>
              <a:gd name="connsiteY23" fmla="*/ 5337526 h 6858000"/>
              <a:gd name="connsiteX24" fmla="*/ 8550498 w 12192000"/>
              <a:gd name="connsiteY24" fmla="*/ 5350201 h 6858000"/>
              <a:gd name="connsiteX25" fmla="*/ 8542151 w 12192000"/>
              <a:gd name="connsiteY25" fmla="*/ 5394531 h 6858000"/>
              <a:gd name="connsiteX26" fmla="*/ 8476520 w 12192000"/>
              <a:gd name="connsiteY26" fmla="*/ 5849250 h 6858000"/>
              <a:gd name="connsiteX27" fmla="*/ 8295447 w 12192000"/>
              <a:gd name="connsiteY27" fmla="*/ 6027507 h 6858000"/>
              <a:gd name="connsiteX28" fmla="*/ 8083344 w 12192000"/>
              <a:gd name="connsiteY28" fmla="*/ 6329638 h 6858000"/>
              <a:gd name="connsiteX29" fmla="*/ 7917149 w 12192000"/>
              <a:gd name="connsiteY29" fmla="*/ 6112858 h 6858000"/>
              <a:gd name="connsiteX30" fmla="*/ 7658292 w 12192000"/>
              <a:gd name="connsiteY30" fmla="*/ 6450489 h 6858000"/>
              <a:gd name="connsiteX31" fmla="*/ 7330149 w 12192000"/>
              <a:gd name="connsiteY31" fmla="*/ 6344744 h 6858000"/>
              <a:gd name="connsiteX32" fmla="*/ 7263841 w 12192000"/>
              <a:gd name="connsiteY32" fmla="*/ 5766164 h 6858000"/>
              <a:gd name="connsiteX33" fmla="*/ 7167779 w 12192000"/>
              <a:gd name="connsiteY33" fmla="*/ 5101098 h 6858000"/>
              <a:gd name="connsiteX34" fmla="*/ 7113797 w 12192000"/>
              <a:gd name="connsiteY34" fmla="*/ 4588988 h 6858000"/>
              <a:gd name="connsiteX35" fmla="*/ 6999883 w 12192000"/>
              <a:gd name="connsiteY35" fmla="*/ 4229829 h 6858000"/>
              <a:gd name="connsiteX36" fmla="*/ 6910621 w 12192000"/>
              <a:gd name="connsiteY36" fmla="*/ 2668948 h 6858000"/>
              <a:gd name="connsiteX37" fmla="*/ 6821785 w 12192000"/>
              <a:gd name="connsiteY37" fmla="*/ 0 h 6858000"/>
              <a:gd name="connsiteX38" fmla="*/ 0 w 12192000"/>
              <a:gd name="connsiteY38" fmla="*/ 0 h 6858000"/>
              <a:gd name="connsiteX39" fmla="*/ 0 w 12192000"/>
              <a:gd name="connsiteY39" fmla="*/ 6858000 h 6858000"/>
              <a:gd name="connsiteX40" fmla="*/ 12192000 w 12192000"/>
              <a:gd name="connsiteY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92000" h="6858000">
                <a:moveTo>
                  <a:pt x="12192000" y="0"/>
                </a:moveTo>
                <a:lnTo>
                  <a:pt x="11547944" y="0"/>
                </a:lnTo>
                <a:lnTo>
                  <a:pt x="11535738" y="281721"/>
                </a:lnTo>
                <a:cubicBezTo>
                  <a:pt x="11506250" y="930250"/>
                  <a:pt x="11470174" y="1496443"/>
                  <a:pt x="11431495" y="1677203"/>
                </a:cubicBezTo>
                <a:cubicBezTo>
                  <a:pt x="10872549" y="4293277"/>
                  <a:pt x="10688925" y="4351060"/>
                  <a:pt x="10688925" y="4351060"/>
                </a:cubicBezTo>
                <a:cubicBezTo>
                  <a:pt x="10688925" y="4351060"/>
                  <a:pt x="10656621" y="4071210"/>
                  <a:pt x="10614116" y="3932986"/>
                </a:cubicBezTo>
                <a:cubicBezTo>
                  <a:pt x="10605614" y="4127483"/>
                  <a:pt x="10438569" y="4898294"/>
                  <a:pt x="10409240" y="4928884"/>
                </a:cubicBezTo>
                <a:cubicBezTo>
                  <a:pt x="10402015" y="4910756"/>
                  <a:pt x="10394363" y="4890363"/>
                  <a:pt x="10387136" y="4870724"/>
                </a:cubicBezTo>
                <a:cubicBezTo>
                  <a:pt x="10362909" y="4909246"/>
                  <a:pt x="10332305" y="4945124"/>
                  <a:pt x="10289799" y="4976470"/>
                </a:cubicBezTo>
                <a:cubicBezTo>
                  <a:pt x="10143581" y="5084482"/>
                  <a:pt x="10189062" y="5271424"/>
                  <a:pt x="10129980" y="5424001"/>
                </a:cubicBezTo>
                <a:cubicBezTo>
                  <a:pt x="9824791" y="5319388"/>
                  <a:pt x="9945931" y="5062199"/>
                  <a:pt x="9891949" y="4861282"/>
                </a:cubicBezTo>
                <a:cubicBezTo>
                  <a:pt x="9695575" y="5383591"/>
                  <a:pt x="9604613" y="5276334"/>
                  <a:pt x="9533630" y="5484049"/>
                </a:cubicBezTo>
                <a:cubicBezTo>
                  <a:pt x="9445643" y="5741993"/>
                  <a:pt x="9443092" y="5803552"/>
                  <a:pt x="9443092" y="5803552"/>
                </a:cubicBezTo>
                <a:cubicBezTo>
                  <a:pt x="9282847" y="5603013"/>
                  <a:pt x="9343630" y="5380569"/>
                  <a:pt x="9287948" y="5141886"/>
                </a:cubicBezTo>
                <a:cubicBezTo>
                  <a:pt x="9223339" y="5062954"/>
                  <a:pt x="9193586" y="4979491"/>
                  <a:pt x="9177009" y="4893006"/>
                </a:cubicBezTo>
                <a:cubicBezTo>
                  <a:pt x="9141304" y="4841644"/>
                  <a:pt x="9090723" y="5078439"/>
                  <a:pt x="9032066" y="5025944"/>
                </a:cubicBezTo>
                <a:cubicBezTo>
                  <a:pt x="8982759" y="5270291"/>
                  <a:pt x="8885422" y="5504443"/>
                  <a:pt x="8803811" y="5801663"/>
                </a:cubicBezTo>
                <a:cubicBezTo>
                  <a:pt x="8762156" y="5952352"/>
                  <a:pt x="8700523" y="5939888"/>
                  <a:pt x="8700949" y="5925915"/>
                </a:cubicBezTo>
                <a:cubicBezTo>
                  <a:pt x="8703498" y="5572422"/>
                  <a:pt x="8785958" y="5593194"/>
                  <a:pt x="8748555" y="5238946"/>
                </a:cubicBezTo>
                <a:cubicBezTo>
                  <a:pt x="8744304" y="5176254"/>
                  <a:pt x="8780858" y="5073151"/>
                  <a:pt x="8684372" y="5060689"/>
                </a:cubicBezTo>
                <a:cubicBezTo>
                  <a:pt x="8668751" y="5059084"/>
                  <a:pt x="8655481" y="5059715"/>
                  <a:pt x="8644194" y="5062160"/>
                </a:cubicBezTo>
                <a:lnTo>
                  <a:pt x="8631433" y="5067734"/>
                </a:lnTo>
                <a:lnTo>
                  <a:pt x="8615844" y="5190580"/>
                </a:lnTo>
                <a:cubicBezTo>
                  <a:pt x="8608004" y="5245246"/>
                  <a:pt x="8612043" y="5307373"/>
                  <a:pt x="8575345" y="5337526"/>
                </a:cubicBezTo>
                <a:lnTo>
                  <a:pt x="8550498" y="5350201"/>
                </a:lnTo>
                <a:lnTo>
                  <a:pt x="8542151" y="5394531"/>
                </a:lnTo>
                <a:cubicBezTo>
                  <a:pt x="8515492" y="5544617"/>
                  <a:pt x="8497560" y="5674203"/>
                  <a:pt x="8476520" y="5849250"/>
                </a:cubicBezTo>
                <a:cubicBezTo>
                  <a:pt x="8462492" y="5947820"/>
                  <a:pt x="8482471" y="6067917"/>
                  <a:pt x="8295447" y="6027507"/>
                </a:cubicBezTo>
                <a:cubicBezTo>
                  <a:pt x="8112674" y="6054698"/>
                  <a:pt x="8170906" y="6237864"/>
                  <a:pt x="8083344" y="6329638"/>
                </a:cubicBezTo>
                <a:cubicBezTo>
                  <a:pt x="7981758" y="6280541"/>
                  <a:pt x="8053166" y="6152135"/>
                  <a:pt x="7917149" y="6112858"/>
                </a:cubicBezTo>
                <a:cubicBezTo>
                  <a:pt x="7958379" y="6295648"/>
                  <a:pt x="7657017" y="6268455"/>
                  <a:pt x="7658292" y="6450489"/>
                </a:cubicBezTo>
                <a:cubicBezTo>
                  <a:pt x="7478068" y="6597401"/>
                  <a:pt x="7395183" y="6486367"/>
                  <a:pt x="7330149" y="6344744"/>
                </a:cubicBezTo>
                <a:cubicBezTo>
                  <a:pt x="7248964" y="6160822"/>
                  <a:pt x="7276167" y="5964059"/>
                  <a:pt x="7263841" y="5766164"/>
                </a:cubicBezTo>
                <a:cubicBezTo>
                  <a:pt x="7237063" y="5517661"/>
                  <a:pt x="7163953" y="5352622"/>
                  <a:pt x="7167779" y="5101098"/>
                </a:cubicBezTo>
                <a:cubicBezTo>
                  <a:pt x="7112947" y="4937571"/>
                  <a:pt x="7128674" y="4763090"/>
                  <a:pt x="7113797" y="4588988"/>
                </a:cubicBezTo>
                <a:cubicBezTo>
                  <a:pt x="7079792" y="4329155"/>
                  <a:pt x="7038137" y="4492306"/>
                  <a:pt x="6999883" y="4229829"/>
                </a:cubicBezTo>
                <a:cubicBezTo>
                  <a:pt x="6962053" y="3971130"/>
                  <a:pt x="6911047" y="2670836"/>
                  <a:pt x="6910621" y="2668948"/>
                </a:cubicBezTo>
                <a:cubicBezTo>
                  <a:pt x="6911047" y="2668948"/>
                  <a:pt x="6836662" y="1345614"/>
                  <a:pt x="6821785" y="0"/>
                </a:cubicBezTo>
                <a:lnTo>
                  <a:pt x="0" y="0"/>
                </a:lnTo>
                <a:lnTo>
                  <a:pt x="0" y="6858000"/>
                </a:lnTo>
                <a:lnTo>
                  <a:pt x="1219200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9CA898-0C26-AAF1-712A-C8BE30C3A9E5}"/>
              </a:ext>
            </a:extLst>
          </p:cNvPr>
          <p:cNvSpPr>
            <a:spLocks noGrp="1"/>
          </p:cNvSpPr>
          <p:nvPr>
            <p:ph type="ctrTitle"/>
          </p:nvPr>
        </p:nvSpPr>
        <p:spPr>
          <a:xfrm>
            <a:off x="6096000" y="1406005"/>
            <a:ext cx="5257800" cy="2806704"/>
          </a:xfrm>
        </p:spPr>
        <p:txBody>
          <a:bodyPr anchor="b">
            <a:normAutofit/>
          </a:bodyPr>
          <a:lstStyle/>
          <a:p>
            <a:pPr algn="l"/>
            <a:r>
              <a:rPr lang="en-GB" sz="2800"/>
              <a:t>FOI Submission</a:t>
            </a:r>
            <a:br>
              <a:rPr lang="en-GB" sz="2800"/>
            </a:br>
            <a:r>
              <a:rPr lang="en-GB" sz="2800"/>
              <a:t>for Campaign Analyst</a:t>
            </a:r>
            <a:br>
              <a:rPr lang="en-GB" sz="2800"/>
            </a:br>
            <a:r>
              <a:rPr lang="en-GB" sz="2800"/>
              <a:t>River Action UK</a:t>
            </a:r>
            <a:br>
              <a:rPr lang="en-GB" sz="2800"/>
            </a:br>
            <a:br>
              <a:rPr lang="en-GB" sz="2800"/>
            </a:br>
            <a:r>
              <a:rPr lang="en-GB" sz="2800"/>
              <a:t>BY</a:t>
            </a:r>
            <a:br>
              <a:rPr lang="en-GB" sz="2800"/>
            </a:br>
            <a:br>
              <a:rPr lang="en-GB" sz="2800"/>
            </a:br>
            <a:endParaRPr lang="en-GB" sz="2800"/>
          </a:p>
        </p:txBody>
      </p:sp>
      <p:sp>
        <p:nvSpPr>
          <p:cNvPr id="3" name="Subtitle 2">
            <a:extLst>
              <a:ext uri="{FF2B5EF4-FFF2-40B4-BE49-F238E27FC236}">
                <a16:creationId xmlns:a16="http://schemas.microsoft.com/office/drawing/2014/main" id="{CD44052F-6E90-04C4-90B0-A013D4BA08C6}"/>
              </a:ext>
            </a:extLst>
          </p:cNvPr>
          <p:cNvSpPr>
            <a:spLocks noGrp="1"/>
          </p:cNvSpPr>
          <p:nvPr>
            <p:ph type="subTitle" idx="1"/>
          </p:nvPr>
        </p:nvSpPr>
        <p:spPr>
          <a:xfrm>
            <a:off x="6096001" y="4279787"/>
            <a:ext cx="5257800" cy="1467873"/>
          </a:xfrm>
        </p:spPr>
        <p:txBody>
          <a:bodyPr>
            <a:normAutofit/>
          </a:bodyPr>
          <a:lstStyle/>
          <a:p>
            <a:pPr algn="l"/>
            <a:r>
              <a:rPr lang="en-GB"/>
              <a:t>Michael Omas</a:t>
            </a:r>
          </a:p>
        </p:txBody>
      </p:sp>
      <p:pic>
        <p:nvPicPr>
          <p:cNvPr id="1026" name="Picture 2" descr="River Action UK">
            <a:hlinkClick r:id="rId2" tooltip="River Action UK"/>
            <a:extLst>
              <a:ext uri="{FF2B5EF4-FFF2-40B4-BE49-F238E27FC236}">
                <a16:creationId xmlns:a16="http://schemas.microsoft.com/office/drawing/2014/main" id="{86E00F9A-A9CB-7E11-A6C5-3A7BAF10CE6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40607" y="774734"/>
            <a:ext cx="2929259" cy="12772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riangular abstract background">
            <a:extLst>
              <a:ext uri="{FF2B5EF4-FFF2-40B4-BE49-F238E27FC236}">
                <a16:creationId xmlns:a16="http://schemas.microsoft.com/office/drawing/2014/main" id="{DB2D4784-1809-0039-67B5-48C4AE9DEF90}"/>
              </a:ext>
            </a:extLst>
          </p:cNvPr>
          <p:cNvPicPr>
            <a:picLocks noChangeAspect="1"/>
          </p:cNvPicPr>
          <p:nvPr/>
        </p:nvPicPr>
        <p:blipFill>
          <a:blip r:embed="rId4"/>
          <a:srcRect l="8169" r="14931"/>
          <a:stretch/>
        </p:blipFill>
        <p:spPr>
          <a:xfrm>
            <a:off x="2151794" y="2679553"/>
            <a:ext cx="2106887" cy="1828800"/>
          </a:xfrm>
          <a:prstGeom prst="rect">
            <a:avLst/>
          </a:prstGeom>
        </p:spPr>
      </p:pic>
    </p:spTree>
    <p:extLst>
      <p:ext uri="{BB962C8B-B14F-4D97-AF65-F5344CB8AC3E}">
        <p14:creationId xmlns:p14="http://schemas.microsoft.com/office/powerpoint/2010/main" val="1150101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35F4CDDB-C6E6-D91C-EA61-64CCEDE76E96}"/>
              </a:ext>
            </a:extLst>
          </p:cNvPr>
          <p:cNvSpPr>
            <a:spLocks noGrp="1"/>
          </p:cNvSpPr>
          <p:nvPr>
            <p:ph type="title"/>
          </p:nvPr>
        </p:nvSpPr>
        <p:spPr>
          <a:xfrm>
            <a:off x="0" y="112159"/>
            <a:ext cx="4772975" cy="1137757"/>
          </a:xfrm>
        </p:spPr>
        <p:txBody>
          <a:bodyPr vert="horz" lIns="91440" tIns="45720" rIns="91440" bIns="45720" rtlCol="0" anchor="ctr">
            <a:normAutofit/>
          </a:bodyPr>
          <a:lstStyle/>
          <a:p>
            <a:r>
              <a:rPr lang="en-US" b="1" u="sng" dirty="0"/>
              <a:t>Data Review</a:t>
            </a:r>
          </a:p>
        </p:txBody>
      </p:sp>
      <p:sp>
        <p:nvSpPr>
          <p:cNvPr id="9" name="TextBox 8">
            <a:extLst>
              <a:ext uri="{FF2B5EF4-FFF2-40B4-BE49-F238E27FC236}">
                <a16:creationId xmlns:a16="http://schemas.microsoft.com/office/drawing/2014/main" id="{34DF469B-158A-32C6-0D65-B522AD9DD1F7}"/>
              </a:ext>
            </a:extLst>
          </p:cNvPr>
          <p:cNvSpPr txBox="1"/>
          <p:nvPr/>
        </p:nvSpPr>
        <p:spPr>
          <a:xfrm>
            <a:off x="113916" y="1249917"/>
            <a:ext cx="4389530" cy="2641148"/>
          </a:xfrm>
          <a:prstGeom prst="rect">
            <a:avLst/>
          </a:prstGeom>
        </p:spPr>
        <p:txBody>
          <a:bodyPr vert="horz" lIns="91440" tIns="45720" rIns="91440" bIns="45720" rtlCol="0">
            <a:normAutofit lnSpcReduction="10000"/>
          </a:bodyPr>
          <a:lstStyle/>
          <a:p>
            <a:pPr indent="-228600" defTabSz="914400">
              <a:lnSpc>
                <a:spcPct val="90000"/>
              </a:lnSpc>
              <a:spcAft>
                <a:spcPts val="600"/>
              </a:spcAft>
              <a:buFont typeface="Arial" panose="020B0604020202020204" pitchFamily="34" charset="0"/>
              <a:buChar char="•"/>
            </a:pPr>
            <a:r>
              <a:rPr lang="en-US" sz="1100" dirty="0"/>
              <a:t>Trends in Inspections</a:t>
            </a:r>
          </a:p>
          <a:p>
            <a:pPr indent="-228600" defTabSz="914400">
              <a:lnSpc>
                <a:spcPct val="90000"/>
              </a:lnSpc>
              <a:spcAft>
                <a:spcPts val="600"/>
              </a:spcAft>
              <a:buFont typeface="Arial" panose="020B0604020202020204" pitchFamily="34" charset="0"/>
              <a:buChar char="•"/>
            </a:pPr>
            <a:r>
              <a:rPr lang="en-US" sz="1100" dirty="0"/>
              <a:t>General Increase, Then Decline:</a:t>
            </a:r>
          </a:p>
          <a:p>
            <a:pPr marL="285750" indent="-228600" defTabSz="914400">
              <a:lnSpc>
                <a:spcPct val="90000"/>
              </a:lnSpc>
              <a:spcAft>
                <a:spcPts val="600"/>
              </a:spcAft>
              <a:buFont typeface="Arial" panose="020B0604020202020204" pitchFamily="34" charset="0"/>
              <a:buChar char="•"/>
            </a:pPr>
            <a:r>
              <a:rPr lang="en-US" sz="1100" dirty="0"/>
              <a:t>The number of EA farm inspections on permitted poultry and egg sites rose significantly from 23 in 2020 to 114 in 2022, before declining in 2023 (108) and further dropping to 79 in 2024.</a:t>
            </a:r>
          </a:p>
          <a:p>
            <a:pPr marL="285750" indent="-228600" defTabSz="914400">
              <a:lnSpc>
                <a:spcPct val="90000"/>
              </a:lnSpc>
              <a:spcAft>
                <a:spcPts val="600"/>
              </a:spcAft>
              <a:buFont typeface="Arial" panose="020B0604020202020204" pitchFamily="34" charset="0"/>
              <a:buChar char="•"/>
            </a:pPr>
            <a:r>
              <a:rPr lang="en-US" sz="1100" dirty="0"/>
              <a:t>A similar pattern is seen in Red Tractor-certified farm inspections, peaking in 2022 (102) and declining to 71 in 2024.</a:t>
            </a:r>
          </a:p>
          <a:p>
            <a:pPr marL="285750" indent="-228600" defTabSz="914400">
              <a:lnSpc>
                <a:spcPct val="90000"/>
              </a:lnSpc>
              <a:spcAft>
                <a:spcPts val="600"/>
              </a:spcAft>
              <a:buFont typeface="Arial" panose="020B0604020202020204" pitchFamily="34" charset="0"/>
              <a:buChar char="•"/>
            </a:pPr>
            <a:endParaRPr lang="en-US" sz="1100" dirty="0"/>
          </a:p>
          <a:p>
            <a:pPr indent="-228600" defTabSz="914400">
              <a:lnSpc>
                <a:spcPct val="90000"/>
              </a:lnSpc>
              <a:spcAft>
                <a:spcPts val="600"/>
              </a:spcAft>
              <a:buFont typeface="Arial" panose="020B0604020202020204" pitchFamily="34" charset="0"/>
              <a:buChar char="•"/>
            </a:pPr>
            <a:r>
              <a:rPr lang="en-US" sz="1100" dirty="0"/>
              <a:t>Non-Compliance Trends:</a:t>
            </a:r>
          </a:p>
          <a:p>
            <a:pPr marL="171450" indent="-228600" defTabSz="914400">
              <a:lnSpc>
                <a:spcPct val="90000"/>
              </a:lnSpc>
              <a:spcAft>
                <a:spcPts val="600"/>
              </a:spcAft>
              <a:buFont typeface="Arial" panose="020B0604020202020204" pitchFamily="34" charset="0"/>
              <a:buChar char="•"/>
            </a:pPr>
            <a:r>
              <a:rPr lang="en-US" sz="1100" dirty="0"/>
              <a:t>The number of inspections identifying non-compliance increased from 12 in 2020 to 33 in 2022 but then declined slightly in 2023 (28) and 2024 (27).</a:t>
            </a:r>
          </a:p>
          <a:p>
            <a:pPr marL="171450" indent="-228600" defTabSz="914400">
              <a:lnSpc>
                <a:spcPct val="90000"/>
              </a:lnSpc>
              <a:spcAft>
                <a:spcPts val="600"/>
              </a:spcAft>
              <a:buFont typeface="Arial" panose="020B0604020202020204" pitchFamily="34" charset="0"/>
              <a:buChar char="•"/>
            </a:pPr>
            <a:r>
              <a:rPr lang="en-US" sz="1100" dirty="0"/>
              <a:t>Red Tractor-certified farms also saw fluctuations in non-compliance cases, peaking at 34 in 2021 but decreasing over time (16 in 2024).</a:t>
            </a:r>
          </a:p>
          <a:p>
            <a:pPr marL="171450" indent="-228600" defTabSz="914400">
              <a:lnSpc>
                <a:spcPct val="90000"/>
              </a:lnSpc>
              <a:spcAft>
                <a:spcPts val="600"/>
              </a:spcAft>
              <a:buFont typeface="Arial" panose="020B0604020202020204" pitchFamily="34" charset="0"/>
              <a:buChar char="•"/>
            </a:pPr>
            <a:endParaRPr lang="en-US" sz="1100" dirty="0"/>
          </a:p>
          <a:p>
            <a:pPr indent="-228600" defTabSz="914400">
              <a:lnSpc>
                <a:spcPct val="90000"/>
              </a:lnSpc>
              <a:spcAft>
                <a:spcPts val="600"/>
              </a:spcAft>
              <a:buFont typeface="Arial" panose="020B0604020202020204" pitchFamily="34" charset="0"/>
              <a:buChar char="•"/>
            </a:pPr>
            <a:endParaRPr lang="en-US" sz="1100" dirty="0"/>
          </a:p>
          <a:p>
            <a:pPr marL="171450" indent="-228600" defTabSz="914400">
              <a:lnSpc>
                <a:spcPct val="90000"/>
              </a:lnSpc>
              <a:spcAft>
                <a:spcPts val="600"/>
              </a:spcAft>
              <a:buFont typeface="Arial" panose="020B0604020202020204" pitchFamily="34" charset="0"/>
              <a:buChar char="•"/>
            </a:pPr>
            <a:endParaRPr lang="en-US" sz="1100" dirty="0"/>
          </a:p>
          <a:p>
            <a:pPr indent="-228600" defTabSz="914400">
              <a:lnSpc>
                <a:spcPct val="90000"/>
              </a:lnSpc>
              <a:spcAft>
                <a:spcPts val="600"/>
              </a:spcAft>
              <a:buFont typeface="Arial" panose="020B0604020202020204" pitchFamily="34" charset="0"/>
              <a:buChar char="•"/>
            </a:pPr>
            <a:endParaRPr lang="en-US" sz="1100" dirty="0"/>
          </a:p>
          <a:p>
            <a:pPr indent="-228600" defTabSz="914400">
              <a:lnSpc>
                <a:spcPct val="90000"/>
              </a:lnSpc>
              <a:spcAft>
                <a:spcPts val="600"/>
              </a:spcAft>
              <a:buFont typeface="Arial" panose="020B0604020202020204" pitchFamily="34" charset="0"/>
              <a:buChar char="•"/>
            </a:pPr>
            <a:endParaRPr lang="en-US" sz="1100" dirty="0"/>
          </a:p>
        </p:txBody>
      </p:sp>
      <p:pic>
        <p:nvPicPr>
          <p:cNvPr id="22" name="Picture 21">
            <a:extLst>
              <a:ext uri="{FF2B5EF4-FFF2-40B4-BE49-F238E27FC236}">
                <a16:creationId xmlns:a16="http://schemas.microsoft.com/office/drawing/2014/main" id="{EB397B08-3DF4-DD2B-AC2E-02F658FC0F2B}"/>
              </a:ext>
            </a:extLst>
          </p:cNvPr>
          <p:cNvPicPr>
            <a:picLocks noChangeAspect="1"/>
          </p:cNvPicPr>
          <p:nvPr/>
        </p:nvPicPr>
        <p:blipFill>
          <a:blip r:embed="rId2"/>
          <a:stretch>
            <a:fillRect/>
          </a:stretch>
        </p:blipFill>
        <p:spPr>
          <a:xfrm>
            <a:off x="4643698" y="675335"/>
            <a:ext cx="3848322" cy="2540395"/>
          </a:xfrm>
          <a:prstGeom prst="rect">
            <a:avLst/>
          </a:prstGeom>
        </p:spPr>
      </p:pic>
      <p:pic>
        <p:nvPicPr>
          <p:cNvPr id="24" name="Picture 23">
            <a:extLst>
              <a:ext uri="{FF2B5EF4-FFF2-40B4-BE49-F238E27FC236}">
                <a16:creationId xmlns:a16="http://schemas.microsoft.com/office/drawing/2014/main" id="{4785651A-67E6-F8BB-3A10-8CB5AD1F4249}"/>
              </a:ext>
            </a:extLst>
          </p:cNvPr>
          <p:cNvPicPr>
            <a:picLocks noChangeAspect="1"/>
          </p:cNvPicPr>
          <p:nvPr/>
        </p:nvPicPr>
        <p:blipFill>
          <a:blip r:embed="rId3"/>
          <a:stretch>
            <a:fillRect/>
          </a:stretch>
        </p:blipFill>
        <p:spPr>
          <a:xfrm>
            <a:off x="8690434" y="679201"/>
            <a:ext cx="3498518" cy="2585510"/>
          </a:xfrm>
          <a:prstGeom prst="rect">
            <a:avLst/>
          </a:prstGeom>
        </p:spPr>
      </p:pic>
      <p:sp>
        <p:nvSpPr>
          <p:cNvPr id="26" name="TextBox 25">
            <a:extLst>
              <a:ext uri="{FF2B5EF4-FFF2-40B4-BE49-F238E27FC236}">
                <a16:creationId xmlns:a16="http://schemas.microsoft.com/office/drawing/2014/main" id="{5CB4ED18-DE20-8CBE-90F7-2C476D46080F}"/>
              </a:ext>
            </a:extLst>
          </p:cNvPr>
          <p:cNvSpPr txBox="1"/>
          <p:nvPr/>
        </p:nvSpPr>
        <p:spPr>
          <a:xfrm>
            <a:off x="113916" y="3903466"/>
            <a:ext cx="4772975" cy="2641148"/>
          </a:xfrm>
          <a:prstGeom prst="rect">
            <a:avLst/>
          </a:prstGeom>
        </p:spPr>
        <p:txBody>
          <a:bodyPr vert="horz" lIns="91440" tIns="45720" rIns="91440" bIns="45720" rtlCol="0">
            <a:normAutofit/>
          </a:bodyPr>
          <a:lstStyle/>
          <a:p>
            <a:pPr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1100" i="0" u="none" strike="noStrike" cap="none" spc="0" normalizeH="0" baseline="0" noProof="0" dirty="0">
                <a:ln>
                  <a:noFill/>
                </a:ln>
                <a:effectLst/>
                <a:uLnTx/>
                <a:uFillTx/>
              </a:rPr>
              <a:t>Enforcement Actions Remain Low:</a:t>
            </a:r>
          </a:p>
          <a:p>
            <a:pPr marL="17145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1100" i="0" u="none" strike="noStrike" cap="none" spc="0" normalizeH="0" baseline="0" noProof="0" dirty="0">
                <a:ln>
                  <a:noFill/>
                </a:ln>
                <a:effectLst/>
                <a:uLnTx/>
                <a:uFillTx/>
              </a:rPr>
              <a:t>Enforcement actions for non-compliance have remained consistently low, with only 6 actions in 2020, reaching a peak of 13 in 2024, despite a high number of non-compliance findings.</a:t>
            </a:r>
          </a:p>
          <a:p>
            <a:pPr marL="17145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1100" i="0" u="none" strike="noStrike" cap="none" spc="0" normalizeH="0" baseline="0" noProof="0" dirty="0">
                <a:ln>
                  <a:noFill/>
                </a:ln>
                <a:effectLst/>
                <a:uLnTx/>
                <a:uFillTx/>
              </a:rPr>
              <a:t>This suggests a gap between identifying violations and taking regulatory action.</a:t>
            </a:r>
          </a:p>
          <a:p>
            <a:pPr marL="171450" marR="0" lvl="0" indent="-228600" defTabSz="914400" fontAlgn="auto">
              <a:lnSpc>
                <a:spcPct val="90000"/>
              </a:lnSpc>
              <a:spcBef>
                <a:spcPts val="0"/>
              </a:spcBef>
              <a:spcAft>
                <a:spcPts val="600"/>
              </a:spcAft>
              <a:buClrTx/>
              <a:buSzTx/>
              <a:buFont typeface="Arial" panose="020B0604020202020204" pitchFamily="34" charset="0"/>
              <a:buChar char="•"/>
              <a:tabLst/>
              <a:defRPr/>
            </a:pPr>
            <a:endParaRPr lang="en-US" sz="1100" dirty="0"/>
          </a:p>
          <a:p>
            <a:pPr defTabSz="914400">
              <a:lnSpc>
                <a:spcPct val="90000"/>
              </a:lnSpc>
            </a:pPr>
            <a:r>
              <a:rPr lang="en-US" sz="1100" dirty="0"/>
              <a:t>Gaps and Inconsistencies in Data.</a:t>
            </a:r>
          </a:p>
          <a:p>
            <a:pPr indent="-228600" defTabSz="914400">
              <a:lnSpc>
                <a:spcPct val="90000"/>
              </a:lnSpc>
              <a:buFont typeface="Arial" panose="020B0604020202020204" pitchFamily="34" charset="0"/>
              <a:buChar char="•"/>
            </a:pPr>
            <a:r>
              <a:rPr lang="en-US" sz="1100" dirty="0"/>
              <a:t>Declining Inspections Post-2022: The drop in inspections after 2022 may indicate budget constraints, policy shifts, or reduced enforcement priorities.</a:t>
            </a:r>
          </a:p>
          <a:p>
            <a:pPr indent="-228600" defTabSz="914400">
              <a:lnSpc>
                <a:spcPct val="90000"/>
              </a:lnSpc>
              <a:buFont typeface="Arial" panose="020B0604020202020204" pitchFamily="34" charset="0"/>
              <a:buChar char="•"/>
            </a:pPr>
            <a:r>
              <a:rPr lang="en-US" sz="1100" dirty="0"/>
              <a:t>Inconsistent Enforcement Actions: Despite finding non-compliance in a significant number of cases, the number of enforcement actions remains disproportionately low.</a:t>
            </a:r>
          </a:p>
          <a:p>
            <a:pPr marR="0" lvl="0" indent="-228600" defTabSz="914400" fontAlgn="auto">
              <a:lnSpc>
                <a:spcPct val="90000"/>
              </a:lnSpc>
              <a:spcBef>
                <a:spcPts val="0"/>
              </a:spcBef>
              <a:spcAft>
                <a:spcPts val="600"/>
              </a:spcAft>
              <a:buClrTx/>
              <a:buSzTx/>
              <a:buFont typeface="Arial" panose="020B0604020202020204" pitchFamily="34" charset="0"/>
              <a:buChar char="•"/>
              <a:tabLst/>
              <a:defRPr/>
            </a:pPr>
            <a:endParaRPr kumimoji="0" lang="en-US" sz="1100" b="0" i="0" u="none" strike="noStrike" cap="none" spc="0" normalizeH="0" baseline="0" noProof="0" dirty="0">
              <a:ln>
                <a:noFill/>
              </a:ln>
              <a:effectLst/>
              <a:uLnTx/>
              <a:uFillTx/>
            </a:endParaRPr>
          </a:p>
        </p:txBody>
      </p:sp>
      <p:pic>
        <p:nvPicPr>
          <p:cNvPr id="27" name="Picture 26">
            <a:extLst>
              <a:ext uri="{FF2B5EF4-FFF2-40B4-BE49-F238E27FC236}">
                <a16:creationId xmlns:a16="http://schemas.microsoft.com/office/drawing/2014/main" id="{F7B23613-1BE4-FF49-BDD8-2AB5F0AC1704}"/>
              </a:ext>
            </a:extLst>
          </p:cNvPr>
          <p:cNvPicPr>
            <a:picLocks noChangeAspect="1"/>
          </p:cNvPicPr>
          <p:nvPr/>
        </p:nvPicPr>
        <p:blipFill>
          <a:blip r:embed="rId4"/>
          <a:stretch>
            <a:fillRect/>
          </a:stretch>
        </p:blipFill>
        <p:spPr>
          <a:xfrm>
            <a:off x="6252705" y="3593290"/>
            <a:ext cx="4186988" cy="3153696"/>
          </a:xfrm>
          <a:prstGeom prst="rect">
            <a:avLst/>
          </a:prstGeom>
        </p:spPr>
      </p:pic>
    </p:spTree>
    <p:extLst>
      <p:ext uri="{BB962C8B-B14F-4D97-AF65-F5344CB8AC3E}">
        <p14:creationId xmlns:p14="http://schemas.microsoft.com/office/powerpoint/2010/main" val="176312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08409594-B5CE-482E-382E-64474F97DC56}"/>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kern="1200" dirty="0">
                <a:solidFill>
                  <a:schemeClr val="tx1"/>
                </a:solidFill>
                <a:latin typeface="+mj-lt"/>
                <a:ea typeface="+mj-ea"/>
                <a:cs typeface="+mj-cs"/>
              </a:rPr>
              <a:t>Insights </a:t>
            </a:r>
          </a:p>
        </p:txBody>
      </p:sp>
      <p:sp>
        <p:nvSpPr>
          <p:cNvPr id="11" name="TextBox 10">
            <a:extLst>
              <a:ext uri="{FF2B5EF4-FFF2-40B4-BE49-F238E27FC236}">
                <a16:creationId xmlns:a16="http://schemas.microsoft.com/office/drawing/2014/main" id="{39BAA2D8-9C24-08F6-8084-0F71929A25EC}"/>
              </a:ext>
            </a:extLst>
          </p:cNvPr>
          <p:cNvSpPr txBox="1"/>
          <p:nvPr/>
        </p:nvSpPr>
        <p:spPr>
          <a:xfrm>
            <a:off x="305639" y="2563091"/>
            <a:ext cx="3888528" cy="3553581"/>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100" dirty="0"/>
              <a:t>Inconsistent Oversight &amp; Declining Inspections:</a:t>
            </a:r>
          </a:p>
          <a:p>
            <a:pPr indent="-228600" defTabSz="914400">
              <a:lnSpc>
                <a:spcPct val="90000"/>
              </a:lnSpc>
              <a:spcAft>
                <a:spcPts val="600"/>
              </a:spcAft>
              <a:buFont typeface="Arial" panose="020B0604020202020204" pitchFamily="34" charset="0"/>
              <a:buChar char="•"/>
            </a:pPr>
            <a:r>
              <a:rPr lang="en-US" sz="1100" dirty="0"/>
              <a:t>After a peak in 2022 (114 inspections), inspections have steadily declined (79 in 2024), despite ongoing non-compliance issues.</a:t>
            </a:r>
          </a:p>
          <a:p>
            <a:pPr indent="-228600" defTabSz="914400">
              <a:lnSpc>
                <a:spcPct val="90000"/>
              </a:lnSpc>
              <a:spcAft>
                <a:spcPts val="600"/>
              </a:spcAft>
              <a:buFont typeface="Arial" panose="020B0604020202020204" pitchFamily="34" charset="0"/>
              <a:buChar char="•"/>
            </a:pPr>
            <a:r>
              <a:rPr lang="en-US" sz="1100" dirty="0"/>
              <a:t>Messaging for Advocacy: This suggests a potential weakening of regulatory oversight, which could be emphasized in media and public campaigns to push for greater enforcement resources.</a:t>
            </a:r>
          </a:p>
          <a:p>
            <a:pPr indent="-228600" defTabSz="914400">
              <a:lnSpc>
                <a:spcPct val="90000"/>
              </a:lnSpc>
              <a:spcAft>
                <a:spcPts val="600"/>
              </a:spcAft>
              <a:buFont typeface="Arial" panose="020B0604020202020204" pitchFamily="34" charset="0"/>
              <a:buChar char="•"/>
            </a:pPr>
            <a:endParaRPr lang="en-US" sz="1100" dirty="0"/>
          </a:p>
          <a:p>
            <a:pPr indent="-228600" defTabSz="914400">
              <a:lnSpc>
                <a:spcPct val="90000"/>
              </a:lnSpc>
              <a:spcAft>
                <a:spcPts val="600"/>
              </a:spcAft>
              <a:buFont typeface="Arial" panose="020B0604020202020204" pitchFamily="34" charset="0"/>
              <a:buChar char="•"/>
            </a:pPr>
            <a:r>
              <a:rPr lang="en-US" sz="1100" dirty="0"/>
              <a:t>Low Enforcement Despite Non-Compliance Findings:</a:t>
            </a:r>
          </a:p>
          <a:p>
            <a:pPr indent="-228600" defTabSz="914400">
              <a:lnSpc>
                <a:spcPct val="90000"/>
              </a:lnSpc>
              <a:spcAft>
                <a:spcPts val="600"/>
              </a:spcAft>
              <a:buFont typeface="Arial" panose="020B0604020202020204" pitchFamily="34" charset="0"/>
              <a:buChar char="•"/>
            </a:pPr>
            <a:r>
              <a:rPr lang="en-US" sz="1100" dirty="0"/>
              <a:t>While non-compliance was identified in 27 cases in 2024, enforcement actions were only 13, meaning nearly half of the violations did not result in action.</a:t>
            </a:r>
          </a:p>
          <a:p>
            <a:pPr indent="-228600" defTabSz="914400">
              <a:lnSpc>
                <a:spcPct val="90000"/>
              </a:lnSpc>
              <a:spcAft>
                <a:spcPts val="600"/>
              </a:spcAft>
              <a:buFont typeface="Arial" panose="020B0604020202020204" pitchFamily="34" charset="0"/>
              <a:buChar char="•"/>
            </a:pPr>
            <a:r>
              <a:rPr lang="en-US" sz="1100" dirty="0"/>
              <a:t>Messaging for Advocacy: This could be framed as a failure to hold polluting farms accountable, weakening the deterrent effect of inspections. Campaigns could call for stronger penalties and enforcement mechanisms.</a:t>
            </a:r>
          </a:p>
          <a:p>
            <a:pPr indent="-228600" defTabSz="914400">
              <a:lnSpc>
                <a:spcPct val="90000"/>
              </a:lnSpc>
              <a:spcAft>
                <a:spcPts val="600"/>
              </a:spcAft>
              <a:buFont typeface="Arial" panose="020B0604020202020204" pitchFamily="34" charset="0"/>
              <a:buChar char="•"/>
            </a:pPr>
            <a:endParaRPr lang="en-US" sz="1100" dirty="0"/>
          </a:p>
        </p:txBody>
      </p:sp>
      <p:pic>
        <p:nvPicPr>
          <p:cNvPr id="9" name="Picture 8">
            <a:extLst>
              <a:ext uri="{FF2B5EF4-FFF2-40B4-BE49-F238E27FC236}">
                <a16:creationId xmlns:a16="http://schemas.microsoft.com/office/drawing/2014/main" id="{8ABB7707-61B4-C2B6-F5D8-2E5DDE1539CF}"/>
              </a:ext>
            </a:extLst>
          </p:cNvPr>
          <p:cNvPicPr>
            <a:picLocks noChangeAspect="1"/>
          </p:cNvPicPr>
          <p:nvPr/>
        </p:nvPicPr>
        <p:blipFill>
          <a:blip r:embed="rId2"/>
          <a:stretch>
            <a:fillRect/>
          </a:stretch>
        </p:blipFill>
        <p:spPr>
          <a:xfrm>
            <a:off x="4831509" y="100483"/>
            <a:ext cx="7256157" cy="4099727"/>
          </a:xfrm>
          <a:prstGeom prst="rect">
            <a:avLst/>
          </a:prstGeom>
        </p:spPr>
      </p:pic>
    </p:spTree>
    <p:extLst>
      <p:ext uri="{BB962C8B-B14F-4D97-AF65-F5344CB8AC3E}">
        <p14:creationId xmlns:p14="http://schemas.microsoft.com/office/powerpoint/2010/main" val="3865810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F3ED5C-D18E-9689-E90E-62B67C43B69C}"/>
            </a:ext>
          </a:extLst>
        </p:cNvPr>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DD9E8C84-A729-74DE-56BF-EF63C78E1872}"/>
              </a:ext>
            </a:extLst>
          </p:cNvPr>
          <p:cNvSpPr>
            <a:spLocks noGrp="1"/>
          </p:cNvSpPr>
          <p:nvPr>
            <p:ph type="title"/>
          </p:nvPr>
        </p:nvSpPr>
        <p:spPr>
          <a:xfrm>
            <a:off x="838200" y="557188"/>
            <a:ext cx="10515600" cy="1133499"/>
          </a:xfrm>
        </p:spPr>
        <p:txBody>
          <a:bodyPr vert="horz" lIns="91440" tIns="45720" rIns="91440" bIns="45720" rtlCol="0">
            <a:normAutofit/>
          </a:bodyPr>
          <a:lstStyle/>
          <a:p>
            <a:pPr algn="ctr"/>
            <a:r>
              <a:rPr lang="en-US" sz="5200" b="1" kern="1200">
                <a:latin typeface="+mj-lt"/>
                <a:ea typeface="+mj-ea"/>
                <a:cs typeface="+mj-cs"/>
              </a:rPr>
              <a:t>Recommendation</a:t>
            </a:r>
          </a:p>
        </p:txBody>
      </p:sp>
      <p:graphicFrame>
        <p:nvGraphicFramePr>
          <p:cNvPr id="101" name="TextBox 12">
            <a:extLst>
              <a:ext uri="{FF2B5EF4-FFF2-40B4-BE49-F238E27FC236}">
                <a16:creationId xmlns:a16="http://schemas.microsoft.com/office/drawing/2014/main" id="{8FF224AD-ACF4-35E4-0A88-682926BA8E30}"/>
              </a:ext>
            </a:extLst>
          </p:cNvPr>
          <p:cNvGraphicFramePr/>
          <p:nvPr>
            <p:extLst>
              <p:ext uri="{D42A27DB-BD31-4B8C-83A1-F6EECF244321}">
                <p14:modId xmlns:p14="http://schemas.microsoft.com/office/powerpoint/2010/main" val="303070220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622168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2209</TotalTime>
  <Words>467</Words>
  <Application>Microsoft Office PowerPoint</Application>
  <PresentationFormat>Widescreen</PresentationFormat>
  <Paragraphs>39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2013 - 2022 Theme</vt:lpstr>
      <vt:lpstr>FOI Submission for Campaign Analyst River Action UK  BY  </vt:lpstr>
      <vt:lpstr>Data Review</vt:lpstr>
      <vt:lpstr>Insights </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Onome Okobiebi</dc:creator>
  <cp:lastModifiedBy>Onome Okobiebi</cp:lastModifiedBy>
  <cp:revision>3</cp:revision>
  <dcterms:created xsi:type="dcterms:W3CDTF">2025-03-26T11:40:00Z</dcterms:created>
  <dcterms:modified xsi:type="dcterms:W3CDTF">2025-03-28T00:29:52Z</dcterms:modified>
</cp:coreProperties>
</file>