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Introduction</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17482472-BE20-4962-B959-E5AC49E091BB}">
      <dgm:prSet/>
      <dgm:spPr/>
      <dgm:t>
        <a:bodyPr/>
        <a:lstStyle/>
        <a:p>
          <a:pPr>
            <a:defRPr cap="all"/>
          </a:pPr>
          <a:r>
            <a:rPr lang="en-US" dirty="0"/>
            <a:t>Findings and Observations</a:t>
          </a:r>
        </a:p>
      </dgm:t>
    </dgm:pt>
    <dgm:pt modelId="{B6FF1800-FA96-45C7-BAF4-5F3316BDB975}" type="parTrans" cxnId="{17B50144-83C7-44FB-9002-73FAC7D5E2F3}">
      <dgm:prSet/>
      <dgm:spPr/>
      <dgm:t>
        <a:bodyPr/>
        <a:lstStyle/>
        <a:p>
          <a:endParaRPr lang="en-US"/>
        </a:p>
      </dgm:t>
    </dgm:pt>
    <dgm:pt modelId="{7CA4F9F3-7067-4BF0-AE82-E1841BEE3912}" type="sibTrans" cxnId="{17B50144-83C7-44FB-9002-73FAC7D5E2F3}">
      <dgm:prSet phldrT="02" phldr="0"/>
      <dgm:spPr/>
      <dgm:t>
        <a:bodyPr/>
        <a:lstStyle/>
        <a:p>
          <a:r>
            <a:rPr lang="en-US"/>
            <a:t>02</a:t>
          </a:r>
        </a:p>
      </dgm:t>
    </dgm:pt>
    <dgm:pt modelId="{9349F42D-EED3-4FF3-B7F4-FAD66F65113B}">
      <dgm:prSet/>
      <dgm:spPr/>
      <dgm:t>
        <a:bodyPr/>
        <a:lstStyle/>
        <a:p>
          <a:pPr>
            <a:defRPr cap="all"/>
          </a:pPr>
          <a:r>
            <a:rPr lang="en-US" dirty="0"/>
            <a:t>Challenges</a:t>
          </a:r>
        </a:p>
      </dgm:t>
    </dgm:pt>
    <dgm:pt modelId="{DD756856-201F-42BD-A7F0-70EBF8D37DE8}" type="parTrans" cxnId="{677958D3-A057-49F3-BD7E-D0C3B50C39CD}">
      <dgm:prSet/>
      <dgm:spPr/>
      <dgm:t>
        <a:bodyPr/>
        <a:lstStyle/>
        <a:p>
          <a:endParaRPr lang="en-US"/>
        </a:p>
      </dgm:t>
    </dgm:pt>
    <dgm:pt modelId="{0454366F-BB97-4052-9656-BCE1EBD9EBB7}" type="sibTrans" cxnId="{677958D3-A057-49F3-BD7E-D0C3B50C39CD}">
      <dgm:prSet phldrT="03" phldr="0"/>
      <dgm:spPr/>
      <dgm:t>
        <a:bodyPr/>
        <a:lstStyle/>
        <a:p>
          <a:r>
            <a:rPr lang="en-US"/>
            <a:t>03</a:t>
          </a:r>
        </a:p>
      </dgm:t>
    </dgm:pt>
    <dgm:pt modelId="{B8DC2C32-EAD8-4F10-9E4C-F228A41A472B}">
      <dgm:prSet/>
      <dgm:spPr/>
      <dgm:t>
        <a:bodyPr/>
        <a:lstStyle/>
        <a:p>
          <a:pPr>
            <a:defRPr cap="all"/>
          </a:pPr>
          <a:r>
            <a:rPr lang="en-US" dirty="0"/>
            <a:t>Recommendations</a:t>
          </a:r>
        </a:p>
      </dgm:t>
    </dgm:pt>
    <dgm:pt modelId="{01C40E8B-3ADA-48C0-BF36-A929B4F4754F}" type="parTrans" cxnId="{9BF898BF-3D9F-462F-9C4C-375313516AE2}">
      <dgm:prSet/>
      <dgm:spPr/>
      <dgm:t>
        <a:bodyPr/>
        <a:lstStyle/>
        <a:p>
          <a:endParaRPr lang="en-US"/>
        </a:p>
      </dgm:t>
    </dgm:pt>
    <dgm:pt modelId="{F00765DA-C4EE-448E-B634-4C8EB1400598}" type="sibTrans" cxnId="{9BF898BF-3D9F-462F-9C4C-375313516AE2}">
      <dgm:prSet phldrT="04" phldr="0"/>
      <dgm:spPr/>
      <dgm:t>
        <a:bodyPr/>
        <a:lstStyle/>
        <a:p>
          <a:r>
            <a:rPr lang="en-US"/>
            <a:t>04</a:t>
          </a:r>
        </a:p>
      </dgm:t>
    </dgm:pt>
    <dgm:pt modelId="{72B0B583-8F0E-436E-A9F6-5B3677A91F70}">
      <dgm:prSet/>
      <dgm:spPr/>
      <dgm:t>
        <a:bodyPr/>
        <a:lstStyle/>
        <a:p>
          <a:pPr>
            <a:defRPr cap="all"/>
          </a:pPr>
          <a:r>
            <a:rPr lang="en-US" dirty="0"/>
            <a:t>Conclusion</a:t>
          </a:r>
        </a:p>
      </dgm:t>
    </dgm:pt>
    <dgm:pt modelId="{290F167C-7531-466D-8B13-4267F61BCD9D}" type="parTrans" cxnId="{B83CCA0B-E765-425F-A6C9-B87A54995B23}">
      <dgm:prSet/>
      <dgm:spPr/>
      <dgm:t>
        <a:bodyPr/>
        <a:lstStyle/>
        <a:p>
          <a:endParaRPr lang="en-US"/>
        </a:p>
      </dgm:t>
    </dgm:pt>
    <dgm:pt modelId="{DC7A6E58-DC71-4C6E-A415-8BBA35B4EB59}" type="sibTrans" cxnId="{B83CCA0B-E765-425F-A6C9-B87A54995B23}">
      <dgm:prSet phldrT="05" phldr="0"/>
      <dgm:spPr/>
      <dgm:t>
        <a:bodyPr/>
        <a:lstStyle/>
        <a:p>
          <a:r>
            <a:rPr lang="en-US"/>
            <a:t>05</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5"/>
      <dgm:spPr/>
    </dgm:pt>
    <dgm:pt modelId="{BBA91679-4684-4A04-8AEB-03038C78A75C}" type="pres">
      <dgm:prSet presAssocID="{9C64CC83-643C-4E12-8F97-BC19DC031190}" presName="sibTransNodeRect" presStyleLbl="alignNode1" presStyleIdx="0" presStyleCnt="5">
        <dgm:presLayoutVars>
          <dgm:chMax val="0"/>
          <dgm:bulletEnabled val="1"/>
        </dgm:presLayoutVars>
      </dgm:prSet>
      <dgm:spPr/>
    </dgm:pt>
    <dgm:pt modelId="{5F398AEE-BC0F-4F30-99FA-92D67A176C2D}" type="pres">
      <dgm:prSet presAssocID="{DC13AB6D-DEA2-4CBB-AC69-1EF1A6AD1512}" presName="nodeRect" presStyleLbl="alignNode1" presStyleIdx="0" presStyleCnt="5">
        <dgm:presLayoutVars>
          <dgm:bulletEnabled val="1"/>
        </dgm:presLayoutVars>
      </dgm:prSet>
      <dgm:spPr/>
    </dgm:pt>
    <dgm:pt modelId="{25AB8B2F-54D4-43C1-9F99-7570AF10C489}" type="pres">
      <dgm:prSet presAssocID="{9C64CC83-643C-4E12-8F97-BC19DC031190}" presName="sibTrans" presStyleCnt="0"/>
      <dgm:spPr/>
    </dgm:pt>
    <dgm:pt modelId="{758EE15C-7381-4727-9F4B-9E36A1976048}" type="pres">
      <dgm:prSet presAssocID="{17482472-BE20-4962-B959-E5AC49E091BB}" presName="compositeNode" presStyleCnt="0">
        <dgm:presLayoutVars>
          <dgm:bulletEnabled val="1"/>
        </dgm:presLayoutVars>
      </dgm:prSet>
      <dgm:spPr/>
    </dgm:pt>
    <dgm:pt modelId="{0D25C1CF-02A6-4387-9A31-7F50B9EDABB2}" type="pres">
      <dgm:prSet presAssocID="{17482472-BE20-4962-B959-E5AC49E091BB}" presName="bgRect" presStyleLbl="alignNode1" presStyleIdx="1" presStyleCnt="5"/>
      <dgm:spPr/>
    </dgm:pt>
    <dgm:pt modelId="{81227D40-A956-4F18-B245-48CADE05E94F}" type="pres">
      <dgm:prSet presAssocID="{7CA4F9F3-7067-4BF0-AE82-E1841BEE3912}" presName="sibTransNodeRect" presStyleLbl="alignNode1" presStyleIdx="1" presStyleCnt="5">
        <dgm:presLayoutVars>
          <dgm:chMax val="0"/>
          <dgm:bulletEnabled val="1"/>
        </dgm:presLayoutVars>
      </dgm:prSet>
      <dgm:spPr/>
    </dgm:pt>
    <dgm:pt modelId="{BB18597D-A28C-4566-901F-9DFB47E7E15B}" type="pres">
      <dgm:prSet presAssocID="{17482472-BE20-4962-B959-E5AC49E091BB}" presName="nodeRect" presStyleLbl="alignNode1" presStyleIdx="1" presStyleCnt="5">
        <dgm:presLayoutVars>
          <dgm:bulletEnabled val="1"/>
        </dgm:presLayoutVars>
      </dgm:prSet>
      <dgm:spPr/>
    </dgm:pt>
    <dgm:pt modelId="{15E67CB5-ECCE-46DA-B7DC-9FBF63058DBF}" type="pres">
      <dgm:prSet presAssocID="{7CA4F9F3-7067-4BF0-AE82-E1841BEE3912}" presName="sibTrans" presStyleCnt="0"/>
      <dgm:spPr/>
    </dgm:pt>
    <dgm:pt modelId="{2095317B-C533-4ECD-83FB-6013AE1DAA3E}" type="pres">
      <dgm:prSet presAssocID="{9349F42D-EED3-4FF3-B7F4-FAD66F65113B}" presName="compositeNode" presStyleCnt="0">
        <dgm:presLayoutVars>
          <dgm:bulletEnabled val="1"/>
        </dgm:presLayoutVars>
      </dgm:prSet>
      <dgm:spPr/>
    </dgm:pt>
    <dgm:pt modelId="{34D4CBF8-7CB9-4898-A3DE-8209282239FD}" type="pres">
      <dgm:prSet presAssocID="{9349F42D-EED3-4FF3-B7F4-FAD66F65113B}" presName="bgRect" presStyleLbl="alignNode1" presStyleIdx="2" presStyleCnt="5"/>
      <dgm:spPr/>
    </dgm:pt>
    <dgm:pt modelId="{EB8A0992-8BBD-48AB-9FB2-6EEE6F69B65E}" type="pres">
      <dgm:prSet presAssocID="{0454366F-BB97-4052-9656-BCE1EBD9EBB7}" presName="sibTransNodeRect" presStyleLbl="alignNode1" presStyleIdx="2" presStyleCnt="5">
        <dgm:presLayoutVars>
          <dgm:chMax val="0"/>
          <dgm:bulletEnabled val="1"/>
        </dgm:presLayoutVars>
      </dgm:prSet>
      <dgm:spPr/>
    </dgm:pt>
    <dgm:pt modelId="{DDDDC624-914D-4951-B816-7D716E2CEB27}" type="pres">
      <dgm:prSet presAssocID="{9349F42D-EED3-4FF3-B7F4-FAD66F65113B}" presName="nodeRect" presStyleLbl="alignNode1" presStyleIdx="2" presStyleCnt="5">
        <dgm:presLayoutVars>
          <dgm:bulletEnabled val="1"/>
        </dgm:presLayoutVars>
      </dgm:prSet>
      <dgm:spPr/>
    </dgm:pt>
    <dgm:pt modelId="{CF141A87-D49A-414A-AFBB-360695777A9D}" type="pres">
      <dgm:prSet presAssocID="{0454366F-BB97-4052-9656-BCE1EBD9EBB7}" presName="sibTrans" presStyleCnt="0"/>
      <dgm:spPr/>
    </dgm:pt>
    <dgm:pt modelId="{373A3A3B-4AFB-42A4-AA87-FD13BD3CA4D7}" type="pres">
      <dgm:prSet presAssocID="{B8DC2C32-EAD8-4F10-9E4C-F228A41A472B}" presName="compositeNode" presStyleCnt="0">
        <dgm:presLayoutVars>
          <dgm:bulletEnabled val="1"/>
        </dgm:presLayoutVars>
      </dgm:prSet>
      <dgm:spPr/>
    </dgm:pt>
    <dgm:pt modelId="{D57F74C3-A5E6-4256-BC12-30F3F28EEF2B}" type="pres">
      <dgm:prSet presAssocID="{B8DC2C32-EAD8-4F10-9E4C-F228A41A472B}" presName="bgRect" presStyleLbl="alignNode1" presStyleIdx="3" presStyleCnt="5"/>
      <dgm:spPr/>
    </dgm:pt>
    <dgm:pt modelId="{61D720F3-32E9-439C-9C38-8B74FCD888F0}" type="pres">
      <dgm:prSet presAssocID="{F00765DA-C4EE-448E-B634-4C8EB1400598}" presName="sibTransNodeRect" presStyleLbl="alignNode1" presStyleIdx="3" presStyleCnt="5">
        <dgm:presLayoutVars>
          <dgm:chMax val="0"/>
          <dgm:bulletEnabled val="1"/>
        </dgm:presLayoutVars>
      </dgm:prSet>
      <dgm:spPr/>
    </dgm:pt>
    <dgm:pt modelId="{70216C94-8C73-419E-BF34-4AAB16352B43}" type="pres">
      <dgm:prSet presAssocID="{B8DC2C32-EAD8-4F10-9E4C-F228A41A472B}" presName="nodeRect" presStyleLbl="alignNode1" presStyleIdx="3" presStyleCnt="5">
        <dgm:presLayoutVars>
          <dgm:bulletEnabled val="1"/>
        </dgm:presLayoutVars>
      </dgm:prSet>
      <dgm:spPr/>
    </dgm:pt>
    <dgm:pt modelId="{0A8979DD-4592-4BAA-83D9-600476C208C3}" type="pres">
      <dgm:prSet presAssocID="{F00765DA-C4EE-448E-B634-4C8EB1400598}" presName="sibTrans" presStyleCnt="0"/>
      <dgm:spPr/>
    </dgm:pt>
    <dgm:pt modelId="{E523BC5A-E0B4-4941-9D54-E0D3375A9E13}" type="pres">
      <dgm:prSet presAssocID="{72B0B583-8F0E-436E-A9F6-5B3677A91F70}" presName="compositeNode" presStyleCnt="0">
        <dgm:presLayoutVars>
          <dgm:bulletEnabled val="1"/>
        </dgm:presLayoutVars>
      </dgm:prSet>
      <dgm:spPr/>
    </dgm:pt>
    <dgm:pt modelId="{EF5D84E6-9503-43E9-94E6-96CF4E6E6393}" type="pres">
      <dgm:prSet presAssocID="{72B0B583-8F0E-436E-A9F6-5B3677A91F70}" presName="bgRect" presStyleLbl="alignNode1" presStyleIdx="4" presStyleCnt="5"/>
      <dgm:spPr/>
    </dgm:pt>
    <dgm:pt modelId="{7B07B9FA-68D9-494D-BA98-DEA3BC61334E}" type="pres">
      <dgm:prSet presAssocID="{DC7A6E58-DC71-4C6E-A415-8BBA35B4EB59}" presName="sibTransNodeRect" presStyleLbl="alignNode1" presStyleIdx="4" presStyleCnt="5">
        <dgm:presLayoutVars>
          <dgm:chMax val="0"/>
          <dgm:bulletEnabled val="1"/>
        </dgm:presLayoutVars>
      </dgm:prSet>
      <dgm:spPr/>
    </dgm:pt>
    <dgm:pt modelId="{198FD6B8-F554-4BC5-B768-8F60A54354F1}" type="pres">
      <dgm:prSet presAssocID="{72B0B583-8F0E-436E-A9F6-5B3677A91F70}" presName="nodeRect" presStyleLbl="alignNode1" presStyleIdx="4" presStyleCnt="5">
        <dgm:presLayoutVars>
          <dgm:bulletEnabled val="1"/>
        </dgm:presLayoutVars>
      </dgm:prSet>
      <dgm:spPr/>
    </dgm:pt>
  </dgm:ptLst>
  <dgm:cxnLst>
    <dgm:cxn modelId="{DD31210B-8B4E-451D-B825-AF6A61B356D7}" type="presOf" srcId="{9349F42D-EED3-4FF3-B7F4-FAD66F65113B}" destId="{DDDDC624-914D-4951-B816-7D716E2CEB27}" srcOrd="1" destOrd="0" presId="urn:microsoft.com/office/officeart/2016/7/layout/LinearBlockProcessNumbered"/>
    <dgm:cxn modelId="{B83CCA0B-E765-425F-A6C9-B87A54995B23}" srcId="{8AA20905-3954-474B-A606-562BCA026DC1}" destId="{72B0B583-8F0E-436E-A9F6-5B3677A91F70}" srcOrd="4" destOrd="0" parTransId="{290F167C-7531-466D-8B13-4267F61BCD9D}" sibTransId="{DC7A6E58-DC71-4C6E-A415-8BBA35B4EB59}"/>
    <dgm:cxn modelId="{BC9C5F37-C0BD-45A0-837F-2B8CC0EB179C}" type="presOf" srcId="{B8DC2C32-EAD8-4F10-9E4C-F228A41A472B}" destId="{70216C94-8C73-419E-BF34-4AAB16352B43}" srcOrd="1" destOrd="0" presId="urn:microsoft.com/office/officeart/2016/7/layout/LinearBlockProcessNumbered"/>
    <dgm:cxn modelId="{17B50144-83C7-44FB-9002-73FAC7D5E2F3}" srcId="{8AA20905-3954-474B-A606-562BCA026DC1}" destId="{17482472-BE20-4962-B959-E5AC49E091BB}" srcOrd="1" destOrd="0" parTransId="{B6FF1800-FA96-45C7-BAF4-5F3316BDB975}" sibTransId="{7CA4F9F3-7067-4BF0-AE82-E1841BEE3912}"/>
    <dgm:cxn modelId="{11D47265-EF38-4B47-B5E5-FC4296DBDDD3}" type="presOf" srcId="{7CA4F9F3-7067-4BF0-AE82-E1841BEE3912}" destId="{81227D40-A956-4F18-B245-48CADE05E94F}" srcOrd="0" destOrd="0" presId="urn:microsoft.com/office/officeart/2016/7/layout/LinearBlockProcessNumbered"/>
    <dgm:cxn modelId="{158FC346-EEB1-4BBA-8AAC-AC0DAA4F1468}" type="presOf" srcId="{17482472-BE20-4962-B959-E5AC49E091BB}" destId="{BB18597D-A28C-4566-901F-9DFB47E7E15B}"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E28CFD71-4ADA-44D4-85B5-6AF02F67FF67}" type="presOf" srcId="{B8DC2C32-EAD8-4F10-9E4C-F228A41A472B}" destId="{D57F74C3-A5E6-4256-BC12-30F3F28EEF2B}" srcOrd="0" destOrd="0" presId="urn:microsoft.com/office/officeart/2016/7/layout/LinearBlockProcessNumbered"/>
    <dgm:cxn modelId="{190C7E55-86E0-4DEF-B51E-D3B6A3C9459E}" type="presOf" srcId="{72B0B583-8F0E-436E-A9F6-5B3677A91F70}" destId="{198FD6B8-F554-4BC5-B768-8F60A54354F1}" srcOrd="1" destOrd="0" presId="urn:microsoft.com/office/officeart/2016/7/layout/LinearBlockProcessNumbered"/>
    <dgm:cxn modelId="{F1B06D58-0315-4DCD-A4CF-0057A11321BE}" type="presOf" srcId="{DC7A6E58-DC71-4C6E-A415-8BBA35B4EB59}" destId="{7B07B9FA-68D9-494D-BA98-DEA3BC61334E}" srcOrd="0" destOrd="0" presId="urn:microsoft.com/office/officeart/2016/7/layout/LinearBlockProcessNumbered"/>
    <dgm:cxn modelId="{4A501684-2048-490E-9389-A8E09A2C3560}" type="presOf" srcId="{17482472-BE20-4962-B959-E5AC49E091BB}" destId="{0D25C1CF-02A6-4387-9A31-7F50B9EDABB2}"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9BF898BF-3D9F-462F-9C4C-375313516AE2}" srcId="{8AA20905-3954-474B-A606-562BCA026DC1}" destId="{B8DC2C32-EAD8-4F10-9E4C-F228A41A472B}" srcOrd="3" destOrd="0" parTransId="{01C40E8B-3ADA-48C0-BF36-A929B4F4754F}" sibTransId="{F00765DA-C4EE-448E-B634-4C8EB1400598}"/>
    <dgm:cxn modelId="{714928C7-F07E-48C4-BE9E-4842896AB09C}" type="presOf" srcId="{9C64CC83-643C-4E12-8F97-BC19DC031190}" destId="{BBA91679-4684-4A04-8AEB-03038C78A75C}" srcOrd="0" destOrd="0" presId="urn:microsoft.com/office/officeart/2016/7/layout/LinearBlockProcessNumbered"/>
    <dgm:cxn modelId="{677958D3-A057-49F3-BD7E-D0C3B50C39CD}" srcId="{8AA20905-3954-474B-A606-562BCA026DC1}" destId="{9349F42D-EED3-4FF3-B7F4-FAD66F65113B}" srcOrd="2" destOrd="0" parTransId="{DD756856-201F-42BD-A7F0-70EBF8D37DE8}" sibTransId="{0454366F-BB97-4052-9656-BCE1EBD9EBB7}"/>
    <dgm:cxn modelId="{42E038D7-016F-418F-AC20-DFB9BCE16DBA}" type="presOf" srcId="{0454366F-BB97-4052-9656-BCE1EBD9EBB7}" destId="{EB8A0992-8BBD-48AB-9FB2-6EEE6F69B65E}" srcOrd="0" destOrd="0" presId="urn:microsoft.com/office/officeart/2016/7/layout/LinearBlockProcessNumbered"/>
    <dgm:cxn modelId="{BEDE93DC-EB37-4FE0-B965-018886187B45}" type="presOf" srcId="{F00765DA-C4EE-448E-B634-4C8EB1400598}" destId="{61D720F3-32E9-439C-9C38-8B74FCD888F0}" srcOrd="0" destOrd="0" presId="urn:microsoft.com/office/officeart/2016/7/layout/LinearBlockProcessNumbered"/>
    <dgm:cxn modelId="{160E9BE2-29BD-467F-81B2-C5FB93082E6C}" type="presOf" srcId="{72B0B583-8F0E-436E-A9F6-5B3677A91F70}" destId="{EF5D84E6-9503-43E9-94E6-96CF4E6E6393}" srcOrd="0" destOrd="0" presId="urn:microsoft.com/office/officeart/2016/7/layout/LinearBlockProcessNumbered"/>
    <dgm:cxn modelId="{5CA32AEE-80BE-46BA-A054-58866727680F}" type="presOf" srcId="{9349F42D-EED3-4FF3-B7F4-FAD66F65113B}" destId="{34D4CBF8-7CB9-4898-A3DE-8209282239FD}"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7B5D68E5-35D1-4FDF-A3C6-435E7EEC1378}" type="presParOf" srcId="{579698BD-D232-4926-8D7B-29A69B90858B}" destId="{25AB8B2F-54D4-43C1-9F99-7570AF10C489}" srcOrd="1" destOrd="0" presId="urn:microsoft.com/office/officeart/2016/7/layout/LinearBlockProcessNumbered"/>
    <dgm:cxn modelId="{36BC9E31-AFAC-48C9-A6E3-DD8405962B36}" type="presParOf" srcId="{579698BD-D232-4926-8D7B-29A69B90858B}" destId="{758EE15C-7381-4727-9F4B-9E36A1976048}" srcOrd="2" destOrd="0" presId="urn:microsoft.com/office/officeart/2016/7/layout/LinearBlockProcessNumbered"/>
    <dgm:cxn modelId="{79561256-4482-42CC-BCC9-01B0BE3C5E46}" type="presParOf" srcId="{758EE15C-7381-4727-9F4B-9E36A1976048}" destId="{0D25C1CF-02A6-4387-9A31-7F50B9EDABB2}" srcOrd="0" destOrd="0" presId="urn:microsoft.com/office/officeart/2016/7/layout/LinearBlockProcessNumbered"/>
    <dgm:cxn modelId="{D03AC342-FC3F-46A4-914F-790506CE8B90}" type="presParOf" srcId="{758EE15C-7381-4727-9F4B-9E36A1976048}" destId="{81227D40-A956-4F18-B245-48CADE05E94F}" srcOrd="1" destOrd="0" presId="urn:microsoft.com/office/officeart/2016/7/layout/LinearBlockProcessNumbered"/>
    <dgm:cxn modelId="{D2726E12-31C1-416E-A71D-992564EB25DF}" type="presParOf" srcId="{758EE15C-7381-4727-9F4B-9E36A1976048}" destId="{BB18597D-A28C-4566-901F-9DFB47E7E15B}" srcOrd="2" destOrd="0" presId="urn:microsoft.com/office/officeart/2016/7/layout/LinearBlockProcessNumbered"/>
    <dgm:cxn modelId="{67CF7652-CC56-42EC-8BC1-E7E212904C37}" type="presParOf" srcId="{579698BD-D232-4926-8D7B-29A69B90858B}" destId="{15E67CB5-ECCE-46DA-B7DC-9FBF63058DBF}" srcOrd="3" destOrd="0" presId="urn:microsoft.com/office/officeart/2016/7/layout/LinearBlockProcessNumbered"/>
    <dgm:cxn modelId="{AB50E3DF-B2E5-4794-9C7F-92B846907939}" type="presParOf" srcId="{579698BD-D232-4926-8D7B-29A69B90858B}" destId="{2095317B-C533-4ECD-83FB-6013AE1DAA3E}" srcOrd="4" destOrd="0" presId="urn:microsoft.com/office/officeart/2016/7/layout/LinearBlockProcessNumbered"/>
    <dgm:cxn modelId="{A13EDE3B-69B9-4414-A66B-71EF7D26E538}" type="presParOf" srcId="{2095317B-C533-4ECD-83FB-6013AE1DAA3E}" destId="{34D4CBF8-7CB9-4898-A3DE-8209282239FD}" srcOrd="0" destOrd="0" presId="urn:microsoft.com/office/officeart/2016/7/layout/LinearBlockProcessNumbered"/>
    <dgm:cxn modelId="{F2632A82-0296-4B4C-A30E-64D0B8D39E5A}" type="presParOf" srcId="{2095317B-C533-4ECD-83FB-6013AE1DAA3E}" destId="{EB8A0992-8BBD-48AB-9FB2-6EEE6F69B65E}" srcOrd="1" destOrd="0" presId="urn:microsoft.com/office/officeart/2016/7/layout/LinearBlockProcessNumbered"/>
    <dgm:cxn modelId="{B11FF09B-E2EE-46B9-BF11-62794246C3BE}" type="presParOf" srcId="{2095317B-C533-4ECD-83FB-6013AE1DAA3E}" destId="{DDDDC624-914D-4951-B816-7D716E2CEB27}" srcOrd="2" destOrd="0" presId="urn:microsoft.com/office/officeart/2016/7/layout/LinearBlockProcessNumbered"/>
    <dgm:cxn modelId="{69925462-A1AD-4C29-89F1-C7873B8BC7A9}" type="presParOf" srcId="{579698BD-D232-4926-8D7B-29A69B90858B}" destId="{CF141A87-D49A-414A-AFBB-360695777A9D}" srcOrd="5" destOrd="0" presId="urn:microsoft.com/office/officeart/2016/7/layout/LinearBlockProcessNumbered"/>
    <dgm:cxn modelId="{3DA641B2-998C-419B-887B-12509069FBC8}" type="presParOf" srcId="{579698BD-D232-4926-8D7B-29A69B90858B}" destId="{373A3A3B-4AFB-42A4-AA87-FD13BD3CA4D7}" srcOrd="6" destOrd="0" presId="urn:microsoft.com/office/officeart/2016/7/layout/LinearBlockProcessNumbered"/>
    <dgm:cxn modelId="{15FF9D76-EF7A-403A-9291-46DF6865059E}" type="presParOf" srcId="{373A3A3B-4AFB-42A4-AA87-FD13BD3CA4D7}" destId="{D57F74C3-A5E6-4256-BC12-30F3F28EEF2B}" srcOrd="0" destOrd="0" presId="urn:microsoft.com/office/officeart/2016/7/layout/LinearBlockProcessNumbered"/>
    <dgm:cxn modelId="{AAFFAF47-8F0A-436C-BF76-E9B5687DE9A3}" type="presParOf" srcId="{373A3A3B-4AFB-42A4-AA87-FD13BD3CA4D7}" destId="{61D720F3-32E9-439C-9C38-8B74FCD888F0}" srcOrd="1" destOrd="0" presId="urn:microsoft.com/office/officeart/2016/7/layout/LinearBlockProcessNumbered"/>
    <dgm:cxn modelId="{157ED130-65C8-46F2-AE43-EC26988048A6}" type="presParOf" srcId="{373A3A3B-4AFB-42A4-AA87-FD13BD3CA4D7}" destId="{70216C94-8C73-419E-BF34-4AAB16352B43}" srcOrd="2" destOrd="0" presId="urn:microsoft.com/office/officeart/2016/7/layout/LinearBlockProcessNumbered"/>
    <dgm:cxn modelId="{04E20184-94BE-4718-BB7A-DA4914EFB8FF}" type="presParOf" srcId="{579698BD-D232-4926-8D7B-29A69B90858B}" destId="{0A8979DD-4592-4BAA-83D9-600476C208C3}" srcOrd="7" destOrd="0" presId="urn:microsoft.com/office/officeart/2016/7/layout/LinearBlockProcessNumbered"/>
    <dgm:cxn modelId="{DA7EFA98-E4B0-4C7C-AEE6-E5192E6FD126}" type="presParOf" srcId="{579698BD-D232-4926-8D7B-29A69B90858B}" destId="{E523BC5A-E0B4-4941-9D54-E0D3375A9E13}" srcOrd="8" destOrd="0" presId="urn:microsoft.com/office/officeart/2016/7/layout/LinearBlockProcessNumbered"/>
    <dgm:cxn modelId="{21DFCD8F-7BCD-4B41-A560-0182C9BD0552}" type="presParOf" srcId="{E523BC5A-E0B4-4941-9D54-E0D3375A9E13}" destId="{EF5D84E6-9503-43E9-94E6-96CF4E6E6393}" srcOrd="0" destOrd="0" presId="urn:microsoft.com/office/officeart/2016/7/layout/LinearBlockProcessNumbered"/>
    <dgm:cxn modelId="{DC9BB4A7-14F4-439C-81E3-00E88E99048D}" type="presParOf" srcId="{E523BC5A-E0B4-4941-9D54-E0D3375A9E13}" destId="{7B07B9FA-68D9-494D-BA98-DEA3BC61334E}" srcOrd="1" destOrd="0" presId="urn:microsoft.com/office/officeart/2016/7/layout/LinearBlockProcessNumbered"/>
    <dgm:cxn modelId="{719BB993-A253-47B8-875D-585144087596}" type="presParOf" srcId="{E523BC5A-E0B4-4941-9D54-E0D3375A9E13}" destId="{198FD6B8-F554-4BC5-B768-8F60A54354F1}"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6218" y="691069"/>
          <a:ext cx="1943841" cy="233261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533400">
            <a:lnSpc>
              <a:spcPct val="90000"/>
            </a:lnSpc>
            <a:spcBef>
              <a:spcPct val="0"/>
            </a:spcBef>
            <a:spcAft>
              <a:spcPct val="35000"/>
            </a:spcAft>
            <a:buNone/>
            <a:defRPr cap="all"/>
          </a:pPr>
          <a:r>
            <a:rPr lang="en-US" sz="1200" kern="1200" dirty="0"/>
            <a:t>Introduction</a:t>
          </a:r>
        </a:p>
      </dsp:txBody>
      <dsp:txXfrm>
        <a:off x="6218" y="1624113"/>
        <a:ext cx="1943841" cy="1399566"/>
      </dsp:txXfrm>
    </dsp:sp>
    <dsp:sp modelId="{BBA91679-4684-4A04-8AEB-03038C78A75C}">
      <dsp:nvSpPr>
        <dsp:cNvPr id="0" name=""/>
        <dsp:cNvSpPr/>
      </dsp:nvSpPr>
      <dsp:spPr>
        <a:xfrm>
          <a:off x="6218"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01</a:t>
          </a:r>
          <a:endParaRPr lang="en-US" sz="4300" kern="1200" dirty="0"/>
        </a:p>
      </dsp:txBody>
      <dsp:txXfrm>
        <a:off x="6218" y="691069"/>
        <a:ext cx="1943841" cy="933044"/>
      </dsp:txXfrm>
    </dsp:sp>
    <dsp:sp modelId="{0D25C1CF-02A6-4387-9A31-7F50B9EDABB2}">
      <dsp:nvSpPr>
        <dsp:cNvPr id="0" name=""/>
        <dsp:cNvSpPr/>
      </dsp:nvSpPr>
      <dsp:spPr>
        <a:xfrm>
          <a:off x="2105567" y="691069"/>
          <a:ext cx="1943841" cy="233261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533400">
            <a:lnSpc>
              <a:spcPct val="90000"/>
            </a:lnSpc>
            <a:spcBef>
              <a:spcPct val="0"/>
            </a:spcBef>
            <a:spcAft>
              <a:spcPct val="35000"/>
            </a:spcAft>
            <a:buNone/>
            <a:defRPr cap="all"/>
          </a:pPr>
          <a:r>
            <a:rPr lang="en-US" sz="1200" kern="1200" dirty="0"/>
            <a:t>Findings and Observations</a:t>
          </a:r>
        </a:p>
      </dsp:txBody>
      <dsp:txXfrm>
        <a:off x="2105567" y="1624113"/>
        <a:ext cx="1943841" cy="1399566"/>
      </dsp:txXfrm>
    </dsp:sp>
    <dsp:sp modelId="{81227D40-A956-4F18-B245-48CADE05E94F}">
      <dsp:nvSpPr>
        <dsp:cNvPr id="0" name=""/>
        <dsp:cNvSpPr/>
      </dsp:nvSpPr>
      <dsp:spPr>
        <a:xfrm>
          <a:off x="2105567"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02</a:t>
          </a:r>
        </a:p>
      </dsp:txBody>
      <dsp:txXfrm>
        <a:off x="2105567" y="691069"/>
        <a:ext cx="1943841" cy="933044"/>
      </dsp:txXfrm>
    </dsp:sp>
    <dsp:sp modelId="{34D4CBF8-7CB9-4898-A3DE-8209282239FD}">
      <dsp:nvSpPr>
        <dsp:cNvPr id="0" name=""/>
        <dsp:cNvSpPr/>
      </dsp:nvSpPr>
      <dsp:spPr>
        <a:xfrm>
          <a:off x="4204916" y="691069"/>
          <a:ext cx="1943841" cy="233261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533400">
            <a:lnSpc>
              <a:spcPct val="90000"/>
            </a:lnSpc>
            <a:spcBef>
              <a:spcPct val="0"/>
            </a:spcBef>
            <a:spcAft>
              <a:spcPct val="35000"/>
            </a:spcAft>
            <a:buNone/>
            <a:defRPr cap="all"/>
          </a:pPr>
          <a:r>
            <a:rPr lang="en-US" sz="1200" kern="1200" dirty="0"/>
            <a:t>Challenges</a:t>
          </a:r>
        </a:p>
      </dsp:txBody>
      <dsp:txXfrm>
        <a:off x="4204916" y="1624113"/>
        <a:ext cx="1943841" cy="1399566"/>
      </dsp:txXfrm>
    </dsp:sp>
    <dsp:sp modelId="{EB8A0992-8BBD-48AB-9FB2-6EEE6F69B65E}">
      <dsp:nvSpPr>
        <dsp:cNvPr id="0" name=""/>
        <dsp:cNvSpPr/>
      </dsp:nvSpPr>
      <dsp:spPr>
        <a:xfrm>
          <a:off x="4204916"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03</a:t>
          </a:r>
        </a:p>
      </dsp:txBody>
      <dsp:txXfrm>
        <a:off x="4204916" y="691069"/>
        <a:ext cx="1943841" cy="933044"/>
      </dsp:txXfrm>
    </dsp:sp>
    <dsp:sp modelId="{D57F74C3-A5E6-4256-BC12-30F3F28EEF2B}">
      <dsp:nvSpPr>
        <dsp:cNvPr id="0" name=""/>
        <dsp:cNvSpPr/>
      </dsp:nvSpPr>
      <dsp:spPr>
        <a:xfrm>
          <a:off x="6304265" y="691069"/>
          <a:ext cx="1943841" cy="2332610"/>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533400">
            <a:lnSpc>
              <a:spcPct val="90000"/>
            </a:lnSpc>
            <a:spcBef>
              <a:spcPct val="0"/>
            </a:spcBef>
            <a:spcAft>
              <a:spcPct val="35000"/>
            </a:spcAft>
            <a:buNone/>
            <a:defRPr cap="all"/>
          </a:pPr>
          <a:r>
            <a:rPr lang="en-US" sz="1200" kern="1200" dirty="0"/>
            <a:t>Recommendations</a:t>
          </a:r>
        </a:p>
      </dsp:txBody>
      <dsp:txXfrm>
        <a:off x="6304265" y="1624113"/>
        <a:ext cx="1943841" cy="1399566"/>
      </dsp:txXfrm>
    </dsp:sp>
    <dsp:sp modelId="{61D720F3-32E9-439C-9C38-8B74FCD888F0}">
      <dsp:nvSpPr>
        <dsp:cNvPr id="0" name=""/>
        <dsp:cNvSpPr/>
      </dsp:nvSpPr>
      <dsp:spPr>
        <a:xfrm>
          <a:off x="6304265"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04</a:t>
          </a:r>
        </a:p>
      </dsp:txBody>
      <dsp:txXfrm>
        <a:off x="6304265" y="691069"/>
        <a:ext cx="1943841" cy="933044"/>
      </dsp:txXfrm>
    </dsp:sp>
    <dsp:sp modelId="{EF5D84E6-9503-43E9-94E6-96CF4E6E6393}">
      <dsp:nvSpPr>
        <dsp:cNvPr id="0" name=""/>
        <dsp:cNvSpPr/>
      </dsp:nvSpPr>
      <dsp:spPr>
        <a:xfrm>
          <a:off x="8403614" y="691069"/>
          <a:ext cx="1943841" cy="2332610"/>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08" tIns="0" rIns="192008" bIns="330200" numCol="1" spcCol="1270" anchor="t" anchorCtr="0">
          <a:noAutofit/>
        </a:bodyPr>
        <a:lstStyle/>
        <a:p>
          <a:pPr marL="0" lvl="0" indent="0" algn="l" defTabSz="533400">
            <a:lnSpc>
              <a:spcPct val="90000"/>
            </a:lnSpc>
            <a:spcBef>
              <a:spcPct val="0"/>
            </a:spcBef>
            <a:spcAft>
              <a:spcPct val="35000"/>
            </a:spcAft>
            <a:buNone/>
            <a:defRPr cap="all"/>
          </a:pPr>
          <a:r>
            <a:rPr lang="en-US" sz="1200" kern="1200" dirty="0"/>
            <a:t>Conclusion</a:t>
          </a:r>
        </a:p>
      </dsp:txBody>
      <dsp:txXfrm>
        <a:off x="8403614" y="1624113"/>
        <a:ext cx="1943841" cy="1399566"/>
      </dsp:txXfrm>
    </dsp:sp>
    <dsp:sp modelId="{7B07B9FA-68D9-494D-BA98-DEA3BC61334E}">
      <dsp:nvSpPr>
        <dsp:cNvPr id="0" name=""/>
        <dsp:cNvSpPr/>
      </dsp:nvSpPr>
      <dsp:spPr>
        <a:xfrm>
          <a:off x="8403614" y="691069"/>
          <a:ext cx="1943841" cy="933044"/>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2008" tIns="165100" rIns="192008" bIns="165100" numCol="1" spcCol="1270" anchor="ctr" anchorCtr="0">
          <a:noAutofit/>
        </a:bodyPr>
        <a:lstStyle/>
        <a:p>
          <a:pPr marL="0" lvl="0" indent="0" algn="l" defTabSz="1911350">
            <a:lnSpc>
              <a:spcPct val="90000"/>
            </a:lnSpc>
            <a:spcBef>
              <a:spcPct val="0"/>
            </a:spcBef>
            <a:spcAft>
              <a:spcPct val="35000"/>
            </a:spcAft>
            <a:buNone/>
          </a:pPr>
          <a:r>
            <a:rPr lang="en-US" sz="4300" kern="1200"/>
            <a:t>05</a:t>
          </a:r>
        </a:p>
      </dsp:txBody>
      <dsp:txXfrm>
        <a:off x="8403614" y="691069"/>
        <a:ext cx="1943841" cy="9330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Unicorn Companies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A Report By Efe Oride-</a:t>
            </a:r>
            <a:r>
              <a:rPr lang="en-US" sz="2800" dirty="0" err="1"/>
              <a:t>Onomerihri</a:t>
            </a:r>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fontScale="90000"/>
          </a:bodyPr>
          <a:lstStyle/>
          <a:p>
            <a:r>
              <a:rPr lang="en-US" dirty="0"/>
              <a:t>Python Data Analysis – Unicorn Companies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4194299422"/>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ECD4-0C7F-E394-5B7F-6CB0FE06E51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9CCD404-4F27-C477-7209-7BEE5B1440FA}"/>
              </a:ext>
            </a:extLst>
          </p:cNvPr>
          <p:cNvSpPr>
            <a:spLocks noGrp="1"/>
          </p:cNvSpPr>
          <p:nvPr>
            <p:ph idx="1"/>
          </p:nvPr>
        </p:nvSpPr>
        <p:spPr/>
        <p:txBody>
          <a:bodyPr>
            <a:normAutofit fontScale="70000" lnSpcReduction="20000"/>
          </a:bodyPr>
          <a:lstStyle/>
          <a:p>
            <a:pPr marL="36900" indent="0" algn="l">
              <a:buNone/>
            </a:pPr>
            <a:r>
              <a:rPr lang="en-US" b="0" i="0" dirty="0">
                <a:solidFill>
                  <a:srgbClr val="D1D5DB"/>
                </a:solidFill>
                <a:effectLst/>
                <a:latin typeface="Söhne"/>
              </a:rPr>
              <a:t>I have focused extensively on analyzing a dataset of Unicorn companies – private companies valued at over $1 billion. My primary objective was to extract meaningful insights from this dataset, which included columns such as Company, Valuation, Date Joined, Industry, City, Country, Continent, Year Founded, Funding, and Select Investors.</a:t>
            </a:r>
          </a:p>
          <a:p>
            <a:pPr marL="36900" indent="0" algn="l">
              <a:buNone/>
            </a:pPr>
            <a:r>
              <a:rPr lang="en-US" b="0" i="0" dirty="0">
                <a:solidFill>
                  <a:srgbClr val="D1D5DB"/>
                </a:solidFill>
                <a:effectLst/>
                <a:latin typeface="Söhne"/>
              </a:rPr>
              <a:t>Here's a summary of the key tasks and analyses I performed:</a:t>
            </a:r>
          </a:p>
          <a:p>
            <a:r>
              <a:rPr lang="en-US" b="1" i="0" dirty="0">
                <a:solidFill>
                  <a:srgbClr val="D1D5DB"/>
                </a:solidFill>
                <a:effectLst/>
                <a:latin typeface="Söhne"/>
              </a:rPr>
              <a:t>Data Loading and Cleaning</a:t>
            </a:r>
            <a:r>
              <a:rPr lang="en-US" b="0" i="0" dirty="0">
                <a:solidFill>
                  <a:srgbClr val="D1D5DB"/>
                </a:solidFill>
                <a:effectLst/>
                <a:latin typeface="Söhne"/>
              </a:rPr>
              <a:t>: I began by loading the dataset from a specified CSV file path and addressed a common file path issue in Python. I also cleaned and formatted the data, particularly in the 'Valuation' and 'Funding' columns, to ensure they were in a consistent and usable format for analysis.</a:t>
            </a:r>
          </a:p>
          <a:p>
            <a:r>
              <a:rPr lang="en-US" b="1" i="0" dirty="0">
                <a:solidFill>
                  <a:srgbClr val="D1D5DB"/>
                </a:solidFill>
                <a:effectLst/>
                <a:latin typeface="Söhne"/>
              </a:rPr>
              <a:t>Calculating Return on Investment (ROI)</a:t>
            </a:r>
            <a:r>
              <a:rPr lang="en-US" b="0" i="0" dirty="0">
                <a:solidFill>
                  <a:srgbClr val="D1D5DB"/>
                </a:solidFill>
                <a:effectLst/>
                <a:latin typeface="Söhne"/>
              </a:rPr>
              <a:t>: I calculated the ROI for each company by comparing its valuation to the funding it received. This helped in identifying the companies with the greatest ROI.</a:t>
            </a:r>
          </a:p>
          <a:p>
            <a:r>
              <a:rPr lang="en-US" b="1" i="0" dirty="0">
                <a:solidFill>
                  <a:srgbClr val="D1D5DB"/>
                </a:solidFill>
                <a:effectLst/>
                <a:latin typeface="Söhne"/>
              </a:rPr>
              <a:t>Exploratory Analysis</a:t>
            </a:r>
            <a:r>
              <a:rPr lang="en-US" b="0" i="0" dirty="0">
                <a:solidFill>
                  <a:srgbClr val="D1D5DB"/>
                </a:solidFill>
                <a:effectLst/>
                <a:latin typeface="Söhne"/>
              </a:rPr>
              <a:t>: I conducted a range of exploratory data analyses. This included identifying the countries and cities with the most unicorns, uncovering the investors who have funded the most unicorns, and determining the companies with the biggest return on investment.</a:t>
            </a:r>
          </a:p>
        </p:txBody>
      </p:sp>
    </p:spTree>
    <p:extLst>
      <p:ext uri="{BB962C8B-B14F-4D97-AF65-F5344CB8AC3E}">
        <p14:creationId xmlns:p14="http://schemas.microsoft.com/office/powerpoint/2010/main" val="272443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670C-CCD4-B4A8-248E-22AAA7D21D5C}"/>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C07824E-0682-E3EF-E450-527176D7955B}"/>
              </a:ext>
            </a:extLst>
          </p:cNvPr>
          <p:cNvSpPr>
            <a:spLocks noGrp="1"/>
          </p:cNvSpPr>
          <p:nvPr>
            <p:ph idx="1"/>
          </p:nvPr>
        </p:nvSpPr>
        <p:spPr/>
        <p:txBody>
          <a:bodyPr>
            <a:normAutofit fontScale="77500" lnSpcReduction="20000"/>
          </a:bodyPr>
          <a:lstStyle/>
          <a:p>
            <a:r>
              <a:rPr lang="en-US" b="1" i="0" dirty="0">
                <a:solidFill>
                  <a:srgbClr val="D1D5DB"/>
                </a:solidFill>
                <a:effectLst/>
                <a:latin typeface="Söhne"/>
              </a:rPr>
              <a:t>Sorting and Filtering Data</a:t>
            </a:r>
            <a:r>
              <a:rPr lang="en-US" b="0" i="0" dirty="0">
                <a:solidFill>
                  <a:srgbClr val="D1D5DB"/>
                </a:solidFill>
                <a:effectLst/>
                <a:latin typeface="Söhne"/>
              </a:rPr>
              <a:t>: I sorted and filtered the dataset in various ways, such as finding the top and bottom unicorns by valuation, the leading unicorns in different continents, and the newest unicorns added in the past three months.</a:t>
            </a:r>
          </a:p>
          <a:p>
            <a:r>
              <a:rPr lang="en-US" b="1" i="0" dirty="0">
                <a:solidFill>
                  <a:srgbClr val="D1D5DB"/>
                </a:solidFill>
                <a:effectLst/>
                <a:latin typeface="Söhne"/>
              </a:rPr>
              <a:t>Data Visualization and Analysis</a:t>
            </a:r>
            <a:r>
              <a:rPr lang="en-US" b="0" i="0" dirty="0">
                <a:solidFill>
                  <a:srgbClr val="D1D5DB"/>
                </a:solidFill>
                <a:effectLst/>
                <a:latin typeface="Söhne"/>
              </a:rPr>
              <a:t>: I performed univariate, bivariate, and multivariate analyses to draw insights from the dataset. This involved creating compelling visualizations to effectively communicate my findings.</a:t>
            </a:r>
          </a:p>
          <a:p>
            <a:r>
              <a:rPr lang="en-US" b="1" i="0" dirty="0">
                <a:solidFill>
                  <a:srgbClr val="D1D5DB"/>
                </a:solidFill>
                <a:effectLst/>
                <a:latin typeface="Söhne"/>
              </a:rPr>
              <a:t>Additional Insights and Recommendations</a:t>
            </a:r>
            <a:r>
              <a:rPr lang="en-US" b="0" i="0" dirty="0">
                <a:solidFill>
                  <a:srgbClr val="D1D5DB"/>
                </a:solidFill>
                <a:effectLst/>
                <a:latin typeface="Söhne"/>
              </a:rPr>
              <a:t>: I extracted additional insights from the dataset and provided recommendations to stakeholders on improving business operations and revenue generation.</a:t>
            </a:r>
          </a:p>
          <a:p>
            <a:pPr marL="36900" indent="0" algn="l">
              <a:buNone/>
            </a:pPr>
            <a:r>
              <a:rPr lang="en-US" b="0" i="0" dirty="0">
                <a:solidFill>
                  <a:srgbClr val="D1D5DB"/>
                </a:solidFill>
                <a:effectLst/>
                <a:latin typeface="Söhne"/>
              </a:rPr>
              <a:t>Throughout this session, I used Python and its libraries such as pandas and matplotlib for data manipulation and visualization. This comprehensive analysis aimed to provide a deep understanding of the unicorn company landscape, growth trajectories, investment patterns, and potential strategies for business improvement.</a:t>
            </a:r>
          </a:p>
          <a:p>
            <a:endParaRPr lang="en-US" dirty="0"/>
          </a:p>
        </p:txBody>
      </p:sp>
    </p:spTree>
    <p:extLst>
      <p:ext uri="{BB962C8B-B14F-4D97-AF65-F5344CB8AC3E}">
        <p14:creationId xmlns:p14="http://schemas.microsoft.com/office/powerpoint/2010/main" val="181698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F9B8-725A-AD02-6CBD-91F7B1A0A0FF}"/>
              </a:ext>
            </a:extLst>
          </p:cNvPr>
          <p:cNvSpPr>
            <a:spLocks noGrp="1"/>
          </p:cNvSpPr>
          <p:nvPr>
            <p:ph type="title"/>
          </p:nvPr>
        </p:nvSpPr>
        <p:spPr/>
        <p:txBody>
          <a:bodyPr/>
          <a:lstStyle/>
          <a:p>
            <a:r>
              <a:rPr lang="en-US" dirty="0"/>
              <a:t>Findings and Observations.</a:t>
            </a:r>
          </a:p>
        </p:txBody>
      </p:sp>
      <p:sp>
        <p:nvSpPr>
          <p:cNvPr id="3" name="Content Placeholder 2">
            <a:extLst>
              <a:ext uri="{FF2B5EF4-FFF2-40B4-BE49-F238E27FC236}">
                <a16:creationId xmlns:a16="http://schemas.microsoft.com/office/drawing/2014/main" id="{C0A2F050-81AC-00C8-E2FA-CBE91FC70BF1}"/>
              </a:ext>
            </a:extLst>
          </p:cNvPr>
          <p:cNvSpPr>
            <a:spLocks noGrp="1"/>
          </p:cNvSpPr>
          <p:nvPr>
            <p:ph idx="1"/>
          </p:nvPr>
        </p:nvSpPr>
        <p:spPr/>
        <p:txBody>
          <a:bodyPr>
            <a:normAutofit fontScale="77500" lnSpcReduction="20000"/>
          </a:bodyPr>
          <a:lstStyle/>
          <a:p>
            <a:r>
              <a:rPr lang="en-US" dirty="0"/>
              <a:t>The Return on Investment (ROI) could not be determined as there were no variables to show or calculate profitability over a period of time.</a:t>
            </a:r>
          </a:p>
          <a:p>
            <a:r>
              <a:rPr lang="en-US" dirty="0"/>
              <a:t>The Number of Years it took for companies to become a Unicorn, on the average, is Seven.</a:t>
            </a:r>
          </a:p>
          <a:p>
            <a:r>
              <a:rPr lang="en-US" dirty="0"/>
              <a:t>The Top and Unicorn Companies.</a:t>
            </a:r>
          </a:p>
          <a:p>
            <a:r>
              <a:rPr lang="en-US" dirty="0"/>
              <a:t>The Bottom Three Unicorn Companies by Continent.</a:t>
            </a:r>
          </a:p>
          <a:p>
            <a:r>
              <a:rPr lang="en-US" dirty="0"/>
              <a:t>Our Analysis show San Francisco as the city with the most Unicorn Companies at 152.</a:t>
            </a:r>
          </a:p>
          <a:p>
            <a:r>
              <a:rPr lang="en-US" dirty="0"/>
              <a:t>The Internet &amp; Software Services Industry Hub in San Francisco had the most number of Unicorn Companies at 54.</a:t>
            </a:r>
          </a:p>
          <a:p>
            <a:r>
              <a:rPr lang="en-US" dirty="0"/>
              <a:t>Accel, was shown to have invested in the most Unicorn Companies at 60.</a:t>
            </a:r>
          </a:p>
          <a:p>
            <a:r>
              <a:rPr lang="en-US" dirty="0"/>
              <a:t>Visualizations were made for the above mentioned.</a:t>
            </a:r>
          </a:p>
          <a:p>
            <a:endParaRPr lang="en-US" dirty="0"/>
          </a:p>
        </p:txBody>
      </p:sp>
    </p:spTree>
    <p:extLst>
      <p:ext uri="{BB962C8B-B14F-4D97-AF65-F5344CB8AC3E}">
        <p14:creationId xmlns:p14="http://schemas.microsoft.com/office/powerpoint/2010/main" val="252191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8F7C-65C5-04AC-682A-2117FD4CCCF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51DE5E2-902F-E09C-1E4A-CE39F8728762}"/>
              </a:ext>
            </a:extLst>
          </p:cNvPr>
          <p:cNvSpPr>
            <a:spLocks noGrp="1"/>
          </p:cNvSpPr>
          <p:nvPr>
            <p:ph idx="1"/>
          </p:nvPr>
        </p:nvSpPr>
        <p:spPr/>
        <p:txBody>
          <a:bodyPr/>
          <a:lstStyle/>
          <a:p>
            <a:pPr algn="l">
              <a:buFont typeface="+mj-lt"/>
              <a:buAutoNum type="arabicPeriod"/>
            </a:pPr>
            <a:r>
              <a:rPr lang="en-US" b="1" i="0" dirty="0">
                <a:solidFill>
                  <a:srgbClr val="D1D5DB"/>
                </a:solidFill>
                <a:effectLst/>
                <a:latin typeface="Söhne"/>
              </a:rPr>
              <a:t>Data Quality and Consistency Issues</a:t>
            </a:r>
            <a:r>
              <a:rPr lang="en-US" b="0" i="0" dirty="0">
                <a:solidFill>
                  <a:srgbClr val="D1D5DB"/>
                </a:solidFill>
                <a:effectLst/>
                <a:latin typeface="Söhne"/>
              </a:rPr>
              <a:t>: I might have had to deal with inconsistencies, missing values, or errors in the dataset, such as incorrect formatting of financial figures like Valuation and Funding. Ensuring data accuracy and consistency is crucial for reliable analysis.</a:t>
            </a:r>
          </a:p>
          <a:p>
            <a:pPr algn="l">
              <a:buFont typeface="+mj-lt"/>
              <a:buAutoNum type="arabicPeriod"/>
            </a:pPr>
            <a:r>
              <a:rPr lang="en-US" b="1" i="0" dirty="0">
                <a:solidFill>
                  <a:srgbClr val="D1D5DB"/>
                </a:solidFill>
                <a:effectLst/>
                <a:latin typeface="Söhne"/>
              </a:rPr>
              <a:t>Data Transformation and Manipulation</a:t>
            </a:r>
            <a:r>
              <a:rPr lang="en-US" b="0" i="0" dirty="0">
                <a:solidFill>
                  <a:srgbClr val="D1D5DB"/>
                </a:solidFill>
                <a:effectLst/>
                <a:latin typeface="Söhne"/>
              </a:rPr>
              <a:t>: Converting data into a usable format, like changing valuation and funding amounts to a standard numeric format and calculating the ROI, might have been complex for me, especially since the dataset contained a wide range of units.</a:t>
            </a:r>
          </a:p>
          <a:p>
            <a:endParaRPr lang="en-US" dirty="0"/>
          </a:p>
        </p:txBody>
      </p:sp>
    </p:spTree>
    <p:extLst>
      <p:ext uri="{BB962C8B-B14F-4D97-AF65-F5344CB8AC3E}">
        <p14:creationId xmlns:p14="http://schemas.microsoft.com/office/powerpoint/2010/main" val="399751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D327-DEAE-6F87-98C1-FE5339A182A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B994162-9225-FE57-3566-3E737EE275CA}"/>
              </a:ext>
            </a:extLst>
          </p:cNvPr>
          <p:cNvSpPr>
            <a:spLocks noGrp="1"/>
          </p:cNvSpPr>
          <p:nvPr>
            <p:ph idx="1"/>
          </p:nvPr>
        </p:nvSpPr>
        <p:spPr/>
        <p:txBody>
          <a:bodyPr>
            <a:normAutofit fontScale="77500" lnSpcReduction="20000"/>
          </a:bodyPr>
          <a:lstStyle/>
          <a:p>
            <a:r>
              <a:rPr lang="en-US" b="1" dirty="0">
                <a:solidFill>
                  <a:srgbClr val="D1D5DB"/>
                </a:solidFill>
                <a:effectLst/>
                <a:latin typeface="Söhne"/>
              </a:rPr>
              <a:t>Leading Sectors</a:t>
            </a:r>
            <a:r>
              <a:rPr lang="en-US" b="0" i="0" dirty="0">
                <a:solidFill>
                  <a:srgbClr val="D1D5DB"/>
                </a:solidFill>
                <a:effectLst/>
                <a:latin typeface="Söhne"/>
              </a:rPr>
              <a:t>: With fintech and Internet Software &amp; Services being the leading sectors, companies should focus on innovative financial solutions, such as digital banking, blockchain, and payment technologies. Investors should keep an eye on emerging fintech trends and regulatory changes in different markets. Companies in </a:t>
            </a:r>
            <a:r>
              <a:rPr lang="en-US" b="0" i="0" dirty="0" err="1">
                <a:solidFill>
                  <a:srgbClr val="D1D5DB"/>
                </a:solidFill>
                <a:effectLst/>
                <a:latin typeface="Söhne"/>
              </a:rPr>
              <a:t>thes</a:t>
            </a:r>
            <a:r>
              <a:rPr lang="en-US" b="0" i="0" dirty="0">
                <a:solidFill>
                  <a:srgbClr val="D1D5DB"/>
                </a:solidFill>
                <a:effectLst/>
                <a:latin typeface="Söhne"/>
              </a:rPr>
              <a:t> sector should prioritize developing scalable and user-friendly platforms. Investors might look for startups with unique value propositions in cloud computing, SaaS, and online services.</a:t>
            </a:r>
          </a:p>
          <a:p>
            <a:r>
              <a:rPr lang="en-US" dirty="0"/>
              <a:t>To sustain and enhance their growth, unicorn companies should focus on innovation and continuous improvement in their offerings, while also exploring market expansion and globalization opportunities. Prioritizing customer needs, forming strategic partnerships, and practicing sound financial management are crucial. Emphasizing sustainability, corporate responsibility, and talent acquisition can further strengthen their position. Adaptability, resilience, data-driven decision-making, and adherence to regulatory compliance are essential for navigating the dynamic business landscape. By adopting these strategies, unicorns can maintain their competitive edge, attract investment, and secure long-term success.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775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7647-0C19-0DD0-7893-EA81B2E770A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CF178D2-AADA-7ED7-6442-D6A04E1016FA}"/>
              </a:ext>
            </a:extLst>
          </p:cNvPr>
          <p:cNvSpPr>
            <a:spLocks noGrp="1"/>
          </p:cNvSpPr>
          <p:nvPr>
            <p:ph idx="1"/>
          </p:nvPr>
        </p:nvSpPr>
        <p:spPr/>
        <p:txBody>
          <a:bodyPr>
            <a:normAutofit lnSpcReduction="10000"/>
          </a:bodyPr>
          <a:lstStyle/>
          <a:p>
            <a:pPr marL="36900" indent="0">
              <a:buNone/>
            </a:pPr>
            <a:r>
              <a:rPr lang="en-US" dirty="0">
                <a:solidFill>
                  <a:srgbClr val="D1D5DB"/>
                </a:solidFill>
                <a:effectLst/>
                <a:latin typeface="Söhne"/>
              </a:rPr>
              <a:t>T</a:t>
            </a:r>
            <a:r>
              <a:rPr lang="en-US" b="0" i="0" dirty="0">
                <a:solidFill>
                  <a:srgbClr val="D1D5DB"/>
                </a:solidFill>
                <a:effectLst/>
                <a:latin typeface="Söhne"/>
              </a:rPr>
              <a:t>his assignment allowed me to conduct a comprehensive analysis of unicorn companies. I explored various aspects such as their growth trajectory, geographical distribution, investor involvement and industry trends. Through data manipulation and analysis using Python, I gained insights into the patterns and dynamics of these high-valued companies. The assignment highlighted the importance of strategic investment, innovation, and market adaptation in sustaining the growth and success of unicorn companies. It also underscored the role of investors and the impact of different industries on the growth of these companies. Overall, this exercise offered me valuable perspectives on the unicorn ecosystem and its significance in the global business landscape.</a:t>
            </a:r>
            <a:endParaRPr lang="en-US" dirty="0"/>
          </a:p>
        </p:txBody>
      </p:sp>
    </p:spTree>
    <p:extLst>
      <p:ext uri="{BB962C8B-B14F-4D97-AF65-F5344CB8AC3E}">
        <p14:creationId xmlns:p14="http://schemas.microsoft.com/office/powerpoint/2010/main" val="923948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{16528F4D-2FFC-477B-BC4F-3A9FF17EFF0E}tf12214701_win32</Template>
  <TotalTime>244</TotalTime>
  <Words>909</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Goudy Old Style</vt:lpstr>
      <vt:lpstr>Söhne</vt:lpstr>
      <vt:lpstr>Wingdings 2</vt:lpstr>
      <vt:lpstr>SlateVTI</vt:lpstr>
      <vt:lpstr>Unicorn Companies</vt:lpstr>
      <vt:lpstr>Python Data Analysis – Unicorn Companies</vt:lpstr>
      <vt:lpstr>Introduction</vt:lpstr>
      <vt:lpstr> </vt:lpstr>
      <vt:lpstr>Findings and Observations.</vt:lpstr>
      <vt:lpstr>Challenges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Companies</dc:title>
  <dc:creator>Efe</dc:creator>
  <cp:lastModifiedBy>Efe</cp:lastModifiedBy>
  <cp:revision>1</cp:revision>
  <dcterms:created xsi:type="dcterms:W3CDTF">2024-01-26T08:35:21Z</dcterms:created>
  <dcterms:modified xsi:type="dcterms:W3CDTF">2024-01-26T12:40:06Z</dcterms:modified>
</cp:coreProperties>
</file>