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82" r:id="rId36"/>
  </p:sldIdLst>
  <p:sldSz cx="9144000" cy="6858000" type="screen4x3"/>
  <p:notesSz cx="6858000" cy="9144000"/>
  <p:embeddedFontLst>
    <p:embeddedFont>
      <p:font typeface="Quicksand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30493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272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563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796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701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758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351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290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625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166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206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96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 time estimation: 2m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Name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Experience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Contact info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Short blurb: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 went through the ExperienceIT program in Grand Circus (just down the street, haha)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 got picked up by UseTech through the program.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I’ve been at UseTech for a year now.</a:t>
            </a:r>
          </a:p>
        </p:txBody>
      </p:sp>
    </p:spTree>
    <p:extLst>
      <p:ext uri="{BB962C8B-B14F-4D97-AF65-F5344CB8AC3E}">
        <p14:creationId xmlns:p14="http://schemas.microsoft.com/office/powerpoint/2010/main" val="3850729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445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814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698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782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724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454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57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5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97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94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115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124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939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263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32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E415E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D343"/>
              </a:buClr>
              <a:buSzPct val="100000"/>
              <a:defRPr sz="6000">
                <a:solidFill>
                  <a:srgbClr val="FFD343"/>
                </a:solidFill>
              </a:defRPr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629CCD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FFD343"/>
          </a:solidFill>
          <a:ln w="28575" cap="flat" cmpd="sng">
            <a:solidFill>
              <a:srgbClr val="629CC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3776AB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18334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776AB"/>
          </a:solidFill>
          <a:ln w="9525" cap="flat" cmpd="sng">
            <a:solidFill>
              <a:srgbClr val="18334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629CCD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FFD343"/>
          </a:solidFill>
          <a:ln w="28575" cap="flat" cmpd="sng">
            <a:solidFill>
              <a:srgbClr val="629CC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D343"/>
              </a:buClr>
              <a:buSzPct val="100000"/>
              <a:defRPr sz="2800" i="1">
                <a:solidFill>
                  <a:srgbClr val="FFD343"/>
                </a:solidFill>
              </a:defRPr>
            </a:lvl1pPr>
            <a:lvl2pPr lvl="1" rtl="0">
              <a:spcBef>
                <a:spcPts val="0"/>
              </a:spcBef>
              <a:buClr>
                <a:srgbClr val="FFD343"/>
              </a:buClr>
              <a:buSzPct val="100000"/>
              <a:defRPr sz="2800" i="1">
                <a:solidFill>
                  <a:srgbClr val="FFD343"/>
                </a:solidFill>
              </a:defRPr>
            </a:lvl2pPr>
            <a:lvl3pPr lvl="2" rtl="0">
              <a:spcBef>
                <a:spcPts val="0"/>
              </a:spcBef>
              <a:buClr>
                <a:srgbClr val="FFD343"/>
              </a:buClr>
              <a:buSzPct val="100000"/>
              <a:defRPr sz="2800" i="1">
                <a:solidFill>
                  <a:srgbClr val="FFD343"/>
                </a:solidFill>
              </a:defRPr>
            </a:lvl3pPr>
            <a:lvl4pPr lvl="3" rtl="0">
              <a:spcBef>
                <a:spcPts val="0"/>
              </a:spcBef>
              <a:buClr>
                <a:srgbClr val="FFD343"/>
              </a:buClr>
              <a:buSzPct val="100000"/>
              <a:defRPr sz="2800" i="1">
                <a:solidFill>
                  <a:srgbClr val="FFD343"/>
                </a:solidFill>
              </a:defRPr>
            </a:lvl4pPr>
            <a:lvl5pPr lvl="4" rtl="0">
              <a:spcBef>
                <a:spcPts val="0"/>
              </a:spcBef>
              <a:buClr>
                <a:srgbClr val="FFD343"/>
              </a:buClr>
              <a:buSzPct val="100000"/>
              <a:defRPr sz="2800" i="1">
                <a:solidFill>
                  <a:srgbClr val="FFD343"/>
                </a:solidFill>
              </a:defRPr>
            </a:lvl5pPr>
            <a:lvl6pPr lvl="5" rtl="0">
              <a:spcBef>
                <a:spcPts val="0"/>
              </a:spcBef>
              <a:buClr>
                <a:srgbClr val="FFD343"/>
              </a:buClr>
              <a:buSzPct val="100000"/>
              <a:defRPr sz="2800" i="1">
                <a:solidFill>
                  <a:srgbClr val="FFD343"/>
                </a:solidFill>
              </a:defRPr>
            </a:lvl6pPr>
            <a:lvl7pPr lvl="6" rtl="0">
              <a:spcBef>
                <a:spcPts val="0"/>
              </a:spcBef>
              <a:buClr>
                <a:srgbClr val="FFD343"/>
              </a:buClr>
              <a:buSzPct val="100000"/>
              <a:defRPr sz="2800" i="1">
                <a:solidFill>
                  <a:srgbClr val="FFD343"/>
                </a:solidFill>
              </a:defRPr>
            </a:lvl7pPr>
            <a:lvl8pPr lvl="7" rtl="0">
              <a:spcBef>
                <a:spcPts val="0"/>
              </a:spcBef>
              <a:buClr>
                <a:srgbClr val="FFD343"/>
              </a:buClr>
              <a:buSzPct val="100000"/>
              <a:defRPr sz="2800" i="1">
                <a:solidFill>
                  <a:srgbClr val="FFD343"/>
                </a:solidFill>
              </a:defRPr>
            </a:lvl8pPr>
            <a:lvl9pPr lvl="8">
              <a:spcBef>
                <a:spcPts val="0"/>
              </a:spcBef>
              <a:buClr>
                <a:srgbClr val="FFD343"/>
              </a:buClr>
              <a:buSzPct val="100000"/>
              <a:defRPr sz="2800" i="1">
                <a:solidFill>
                  <a:srgbClr val="FFD343"/>
                </a:solidFill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629CCD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1E2933"/>
          </a:solidFill>
          <a:ln w="9525" cap="flat" cmpd="sng">
            <a:solidFill>
              <a:srgbClr val="629CC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191475" y="3104096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FFD343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629CCD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FFD343"/>
          </a:solidFill>
          <a:ln w="28575" cap="flat" cmpd="sng">
            <a:solidFill>
              <a:srgbClr val="629CC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1E2933"/>
          </a:solidFill>
          <a:ln w="9525" cap="flat" cmpd="sng">
            <a:solidFill>
              <a:srgbClr val="629CC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43000" y="7344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Font typeface="Quicksand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Font typeface="Quicksand"/>
              <a:buChar char="◦"/>
              <a:defRPr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Font typeface="Quicksand"/>
              <a:buChar char="▫"/>
              <a:defRPr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Font typeface="Quicksand"/>
              <a:defRPr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Font typeface="Quicksand"/>
              <a:defRPr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Font typeface="Quicksand"/>
              <a:defRPr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Font typeface="Quicksand"/>
              <a:defRPr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Font typeface="Quicksand"/>
              <a:defRPr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Font typeface="Quicksand"/>
              <a:defRPr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Font typeface="Quicksand"/>
              <a:defRPr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732250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629CCD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FFD343"/>
          </a:solidFill>
          <a:ln w="28575" cap="flat" cmpd="sng">
            <a:solidFill>
              <a:srgbClr val="629CC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1E2933"/>
          </a:solidFill>
          <a:ln w="9525" cap="flat" cmpd="sng">
            <a:solidFill>
              <a:srgbClr val="629CC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43000" y="73222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629CCD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FFD343"/>
          </a:solidFill>
          <a:ln w="28575" cap="flat" cmpd="sng">
            <a:solidFill>
              <a:srgbClr val="629CC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1E2933"/>
          </a:solidFill>
          <a:ln w="9525" cap="flat" cmpd="sng">
            <a:solidFill>
              <a:srgbClr val="629CC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7421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629CCD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FFD343"/>
          </a:solidFill>
          <a:ln w="28575" cap="flat" cmpd="sng">
            <a:solidFill>
              <a:srgbClr val="629CC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629CCD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50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1E2933"/>
          </a:solidFill>
          <a:ln w="9525" cap="flat" cmpd="sng">
            <a:solidFill>
              <a:srgbClr val="629CC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629CCD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1E2933"/>
          </a:solidFill>
          <a:ln w="9525" cap="flat" cmpd="sng">
            <a:solidFill>
              <a:srgbClr val="629CC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15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D343"/>
              </a:buClr>
              <a:buSzPct val="100000"/>
              <a:buFont typeface="Quicksand"/>
              <a:buNone/>
              <a:defRPr sz="3000">
                <a:solidFill>
                  <a:srgbClr val="FFD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Font typeface="Quicksand"/>
              <a:defRPr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Font typeface="Quicksand"/>
              <a:defRPr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Font typeface="Quicksand"/>
              <a:defRPr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Font typeface="Quicksand"/>
              <a:defRPr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Font typeface="Quicksand"/>
              <a:defRPr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Font typeface="Quicksand"/>
              <a:defRPr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75507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for .NET</a:t>
            </a: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l="10439" t="12357" r="64289" b="28001"/>
          <a:stretch/>
        </p:blipFill>
        <p:spPr>
          <a:xfrm>
            <a:off x="7178475" y="4422925"/>
            <a:ext cx="1446674" cy="11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43000" y="7344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`clr` module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.NET namespaces may be imported like typical Python modules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4" y="4488745"/>
            <a:ext cx="9153525" cy="2369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143000" y="7344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Classes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Same class instantiation syntax as Python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`Overloads` collection for overload resolution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t="3616"/>
          <a:stretch/>
        </p:blipFill>
        <p:spPr>
          <a:xfrm>
            <a:off x="0" y="3700328"/>
            <a:ext cx="9144000" cy="3157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143000" y="7344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Generics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Can bind a generic type to an identifier before use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Same goes for methods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23528"/>
            <a:ext cx="9144000" cy="3534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143000" y="7344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Fields, Properties, and Indexers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.NET fields and properties are treated like normal Python fields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Overloaded indexers are supported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17026"/>
            <a:ext cx="9144000" cy="35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43000" y="7344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Collections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Managed objects which implement IEnumerable may be enumerated from within Python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98668"/>
            <a:ext cx="9144000" cy="2659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3000" y="7344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Delegates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Delegates can be handed Python functions without issue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As long as the Python function has the same parameter count as the delegate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41877"/>
          <a:stretch/>
        </p:blipFill>
        <p:spPr>
          <a:xfrm>
            <a:off x="0" y="4760898"/>
            <a:ext cx="9144000" cy="209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143000" y="7344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Register event handlers like you would in C#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en"/>
              <a:t>Also supports implicit delegate casting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r="6340"/>
          <a:stretch/>
        </p:blipFill>
        <p:spPr>
          <a:xfrm>
            <a:off x="0" y="3434264"/>
            <a:ext cx="9144000" cy="3423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143000" y="7344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Embedding Python in your C#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Run code strings through the python engine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Import modules through the python engine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en"/>
              <a:t>Point the engine to a file and run it directly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 idx="4294967295"/>
          </p:nvPr>
        </p:nvSpPr>
        <p:spPr>
          <a:xfrm>
            <a:off x="1143000" y="7344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Building a REPL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2" y="1194375"/>
            <a:ext cx="6924675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 idx="4294967295"/>
          </p:nvPr>
        </p:nvSpPr>
        <p:spPr>
          <a:xfrm>
            <a:off x="1165475" y="7421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Globals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8897"/>
            <a:ext cx="9144000" cy="243746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also how you would sandbox your scripts.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143000" y="7344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Me	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Software Developer at United Shore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About 2 years of professional experience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email: hmfarran@gmail.com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github: ijwu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165475" y="7421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Our Globals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990" y="1813541"/>
            <a:ext cx="732948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165475" y="7421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 Entered Code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" y="1509700"/>
            <a:ext cx="90487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165475" y="7421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Our Results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0" y="1806925"/>
            <a:ext cx="9084049" cy="40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65475" y="7421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12" y="1600200"/>
            <a:ext cx="62769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 idx="4294967295"/>
          </p:nvPr>
        </p:nvSpPr>
        <p:spPr>
          <a:xfrm>
            <a:off x="1165475" y="7421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Sandboxing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We’ve already done this.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en"/>
              <a:t>Remember this code?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55738"/>
            <a:ext cx="9144000" cy="22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1143000" y="7344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Let’s use Jinja2 in ASP.NET MVC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 smtClean="0"/>
              <a:t>Replacing Razor view engine with a Jinja2 view engine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Use Python to render our Jinja2 views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Jinja2 or an equivalent is not available in .NET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Why not?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 view engine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3641"/>
            <a:ext cx="91440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it official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025"/>
            <a:ext cx="91440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2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7168"/>
            <a:ext cx="9144000" cy="505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143000" y="7344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IronPython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IronPython implements the Python API on the CLR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Includes the full power of the CLR including GIL-less threading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(Eventually) compiles down to CIL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0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Template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35889"/>
            <a:ext cx="9144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09159"/>
            <a:ext cx="9144000" cy="51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026"/>
            <a:ext cx="9182100" cy="538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143000" y="7344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Contact Me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Feedback Appreciated!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hmfarran@gmail.com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github.com/ijwu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2712670"/>
            <a:ext cx="9144000" cy="1500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5" y="2196875"/>
            <a:ext cx="9037675" cy="19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2091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143000" y="7344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for .NET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Python for .NET accesses the CPython C API from the CLR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Runs the CPython runtime directly.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Allows access to CPython C extensions.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en"/>
              <a:t>No way around the GIL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143000" y="7344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Installing Python for .NET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`pip install pythonnet`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en"/>
              <a:t>`import clr`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380</Words>
  <Application>Microsoft Office PowerPoint</Application>
  <PresentationFormat>On-screen Show (4:3)</PresentationFormat>
  <Paragraphs>101</Paragraphs>
  <Slides>35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Quicksand</vt:lpstr>
      <vt:lpstr>Arial</vt:lpstr>
      <vt:lpstr>Eleanor template</vt:lpstr>
      <vt:lpstr>Python for .NET</vt:lpstr>
      <vt:lpstr>About Me </vt:lpstr>
      <vt:lpstr>IronPython</vt:lpstr>
      <vt:lpstr>PowerPoint Presentation</vt:lpstr>
      <vt:lpstr>PowerPoint Presentation</vt:lpstr>
      <vt:lpstr>PowerPoint Presentation</vt:lpstr>
      <vt:lpstr>PowerPoint Presentation</vt:lpstr>
      <vt:lpstr>Python for .NET</vt:lpstr>
      <vt:lpstr>Installing Python for .NET</vt:lpstr>
      <vt:lpstr>Imports</vt:lpstr>
      <vt:lpstr>Classes</vt:lpstr>
      <vt:lpstr>Generics</vt:lpstr>
      <vt:lpstr>Fields, Properties, and Indexers</vt:lpstr>
      <vt:lpstr>Collections</vt:lpstr>
      <vt:lpstr>Delegates</vt:lpstr>
      <vt:lpstr>Events</vt:lpstr>
      <vt:lpstr>Embedding Python in your C#</vt:lpstr>
      <vt:lpstr>Building a REPL</vt:lpstr>
      <vt:lpstr>Create Globals</vt:lpstr>
      <vt:lpstr>Get Our Globals</vt:lpstr>
      <vt:lpstr>Run Entered Code</vt:lpstr>
      <vt:lpstr>PowerPoint Presentation</vt:lpstr>
      <vt:lpstr>Getting Our Results</vt:lpstr>
      <vt:lpstr>Results</vt:lpstr>
      <vt:lpstr> Sandboxing</vt:lpstr>
      <vt:lpstr>Let’s use Jinja2 in ASP.NET MVC</vt:lpstr>
      <vt:lpstr>Let’s make a view engine</vt:lpstr>
      <vt:lpstr>Let’s make it official</vt:lpstr>
      <vt:lpstr>Helpers</vt:lpstr>
      <vt:lpstr>PowerPoint Presentation</vt:lpstr>
      <vt:lpstr>PowerPoint Presentation</vt:lpstr>
      <vt:lpstr>Our Template</vt:lpstr>
      <vt:lpstr>Getting in Control</vt:lpstr>
      <vt:lpstr>PowerPoint Presentation</vt:lpstr>
      <vt:lpstr>Contact 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.NET</dc:title>
  <dc:creator>Hussein Farran</dc:creator>
  <cp:lastModifiedBy>Hussein Farran</cp:lastModifiedBy>
  <cp:revision>4</cp:revision>
  <dcterms:modified xsi:type="dcterms:W3CDTF">2016-07-30T12:41:17Z</dcterms:modified>
</cp:coreProperties>
</file>