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962"/>
    <p:restoredTop sz="94718"/>
  </p:normalViewPr>
  <p:slideViewPr>
    <p:cSldViewPr snapToGrid="0" snapToObjects="1">
      <p:cViewPr varScale="1">
        <p:scale>
          <a:sx n="77" d="100"/>
          <a:sy n="77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DB7BC-ED38-8E4E-87AA-C131504B8A8D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99BD-DBDB-6149-BD45-1788C3B77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9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99BD-DBDB-6149-BD45-1788C3B772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6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299BD-DBDB-6149-BD45-1788C3B772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0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2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1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04466-A4A0-174E-9DA0-82FAEFFAB382}" type="datetimeFigureOut">
              <a:rPr lang="en-US" smtClean="0"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1575-11CE-964C-AFC2-41AB5E78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hrisbroski/rest-exampl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REST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What it is, what it isn’t, and how to use it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HTTP Basics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2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Request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GET / HTTP/1.1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Header-name: Header value</a:t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Request Body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020207"/>
            <a:ext cx="841615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charset="0"/>
                <a:ea typeface="Helvetica Light" charset="0"/>
                <a:cs typeface="Helvetica Light" charset="0"/>
              </a:rPr>
              <a:t>Response</a:t>
            </a:r>
          </a:p>
          <a:p>
            <a:endParaRPr lang="en-US" sz="16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HTTP/1.1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200 OK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Content-Type: text/plain</a:t>
            </a: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Response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body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What’s Wrong with This URL</a:t>
            </a:r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?</a:t>
            </a:r>
            <a:br>
              <a:rPr lang="en-US" b="1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b="1" smtClean="0">
                <a:latin typeface="Helvetica" charset="0"/>
                <a:ea typeface="Helvetica" charset="0"/>
                <a:cs typeface="Helvetica" charset="0"/>
              </a:rPr>
              <a:t>Round 2</a:t>
            </a:r>
            <a:endParaRPr lang="en-US" sz="2800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52" y="2263507"/>
            <a:ext cx="10515600" cy="4082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https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www.restfulmvc.com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/admin/customers/1/edit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indent="0">
              <a:buNone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282" y="4185634"/>
            <a:ext cx="8560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www.restfulmvc.com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/ref/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js.html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What’s Wrong with This URL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?</a:t>
            </a:r>
            <a:br>
              <a:rPr lang="en-US" b="1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Round 3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52" y="2263507"/>
            <a:ext cx="10515600" cy="866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http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://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catinthehat.drseuss.com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/things/1/run-up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catinthehat.drseuss.com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/things/1/run-down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352" y="4172755"/>
            <a:ext cx="10323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catinthehat.drseuss.com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/things/1/run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5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Uniform Interface Constraint </a:t>
            </a:r>
            <a:r>
              <a:rPr lang="en-US" sz="3200" b="1" smtClean="0">
                <a:latin typeface="Helvetica" charset="0"/>
                <a:ea typeface="Helvetica" charset="0"/>
                <a:cs typeface="Helvetica" charset="0"/>
              </a:rPr>
              <a:t>#3</a:t>
            </a:r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sz="3200" b="1">
                <a:latin typeface="Helvetica" charset="0"/>
                <a:ea typeface="Helvetica" charset="0"/>
                <a:cs typeface="Helvetica" charset="0"/>
              </a:rPr>
            </a:br>
            <a:r>
              <a:rPr lang="en-US" sz="4000" b="1">
                <a:latin typeface="Helvetica" charset="0"/>
                <a:ea typeface="Helvetica" charset="0"/>
                <a:cs typeface="Helvetica" charset="0"/>
              </a:rPr>
              <a:t>Self-Descriptive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1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Helvetica Light" charset="0"/>
                <a:ea typeface="Helvetica Light" charset="0"/>
                <a:cs typeface="Helvetica Light" charset="0"/>
              </a:rPr>
              <a:t>“Things that, on error, return a 200 and an error message are the reason I drink</a:t>
            </a:r>
            <a:r>
              <a:rPr lang="en-US" sz="2200" dirty="0" smtClean="0">
                <a:latin typeface="Helvetica Light" charset="0"/>
                <a:ea typeface="Helvetica Light" charset="0"/>
                <a:cs typeface="Helvetica Light" charset="0"/>
              </a:rPr>
              <a:t>.”</a:t>
            </a:r>
          </a:p>
          <a:p>
            <a:pPr marL="457200" lvl="1" indent="0">
              <a:buNone/>
            </a:pPr>
            <a:endParaRPr lang="en-US" sz="1800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Helvetica Light" charset="0"/>
                <a:ea typeface="Helvetica Light" charset="0"/>
                <a:cs typeface="Helvetica Light" charset="0"/>
              </a:rPr>
              <a:t>- </a:t>
            </a: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https://</a:t>
            </a:r>
            <a:r>
              <a:rPr lang="en-US" sz="1800" dirty="0" err="1">
                <a:latin typeface="Helvetica Light" charset="0"/>
                <a:ea typeface="Helvetica Light" charset="0"/>
                <a:cs typeface="Helvetica Light" charset="0"/>
              </a:rPr>
              <a:t>www.reddit.com</a:t>
            </a:r>
            <a:r>
              <a:rPr lang="en-US" sz="1800" dirty="0">
                <a:latin typeface="Helvetica Light" charset="0"/>
                <a:ea typeface="Helvetica Light" charset="0"/>
                <a:cs typeface="Helvetica Light" charset="0"/>
              </a:rPr>
              <a:t>/user/</a:t>
            </a:r>
            <a:r>
              <a:rPr lang="en-US" sz="1800" dirty="0" err="1">
                <a:latin typeface="Helvetica Light" charset="0"/>
                <a:ea typeface="Helvetica Light" charset="0"/>
                <a:cs typeface="Helvetica Light" charset="0"/>
              </a:rPr>
              <a:t>SheeEttin</a:t>
            </a:r>
            <a:endParaRPr lang="en-US" sz="1800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3515932"/>
            <a:ext cx="102376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HTTP Status Codes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2xx – Success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3xx – Redirection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4xx – Client Errors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>
                <a:latin typeface="Helvetica Light" charset="0"/>
                <a:ea typeface="Helvetica Light" charset="0"/>
                <a:cs typeface="Helvetica Light" charset="0"/>
              </a:rPr>
              <a:t>5xx – Server Errors</a:t>
            </a:r>
          </a:p>
        </p:txBody>
      </p:sp>
    </p:spTree>
    <p:extLst>
      <p:ext uri="{BB962C8B-B14F-4D97-AF65-F5344CB8AC3E}">
        <p14:creationId xmlns:p14="http://schemas.microsoft.com/office/powerpoint/2010/main" val="6340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Building a RESTful Service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I am going to walk through the major parts of a simple REST service using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Node.js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indent="0">
              <a:buNone/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https://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  <a:hlinkClick r:id="rId2"/>
              </a:rPr>
              <a:t>github.com/chrisbroski/rest-examples</a:t>
            </a: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latin typeface="Helvetica" charset="0"/>
                <a:ea typeface="Helvetica" charset="0"/>
                <a:cs typeface="Helvetica" charset="0"/>
              </a:rPr>
              <a:t>Uniform Interface Constraint </a:t>
            </a:r>
            <a:r>
              <a:rPr lang="en-US" sz="3200" b="1" smtClean="0">
                <a:latin typeface="Helvetica" charset="0"/>
                <a:ea typeface="Helvetica" charset="0"/>
                <a:cs typeface="Helvetica" charset="0"/>
              </a:rPr>
              <a:t>#4</a:t>
            </a:r>
            <a:r>
              <a:rPr lang="en-US" b="1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b="1">
                <a:latin typeface="Helvetica" charset="0"/>
                <a:ea typeface="Helvetica" charset="0"/>
                <a:cs typeface="Helvetica" charset="0"/>
              </a:rPr>
            </a:br>
            <a:r>
              <a:rPr lang="en-US" sz="4000" b="1" smtClean="0">
                <a:latin typeface="Helvetica" charset="0"/>
                <a:ea typeface="Helvetica" charset="0"/>
                <a:cs typeface="Helvetica" charset="0"/>
              </a:rPr>
              <a:t>HATEOAS</a:t>
            </a:r>
            <a:endParaRPr lang="en-US" sz="4000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No, this is not a breakfast cereal for spiteful people, it stands for: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Helvetica Light" charset="0"/>
              <a:ea typeface="Helvetica Light" charset="0"/>
              <a:cs typeface="Helvetica Light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>
                <a:latin typeface="Helvetica Light" charset="0"/>
                <a:ea typeface="Helvetica Light" charset="0"/>
                <a:cs typeface="Helvetica Light" charset="0"/>
              </a:rPr>
              <a:t>H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ypermedia </a:t>
            </a:r>
            <a:r>
              <a:rPr lang="en-US" b="1" smtClean="0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s </a:t>
            </a:r>
            <a:r>
              <a:rPr lang="en-US" b="1" smtClean="0">
                <a:latin typeface="Helvetica Light" charset="0"/>
                <a:ea typeface="Helvetica Light" charset="0"/>
                <a:cs typeface="Helvetica Light" charset="0"/>
              </a:rPr>
              <a:t>t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he </a:t>
            </a:r>
            <a:r>
              <a:rPr lang="en-US" b="1">
                <a:latin typeface="Helvetica Light" charset="0"/>
                <a:ea typeface="Helvetica Light" charset="0"/>
                <a:cs typeface="Helvetica Light" charset="0"/>
              </a:rPr>
              <a:t>e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ngine </a:t>
            </a:r>
            <a:r>
              <a:rPr lang="en-US" b="1" smtClean="0">
                <a:latin typeface="Helvetica Light" charset="0"/>
                <a:ea typeface="Helvetica Light" charset="0"/>
                <a:cs typeface="Helvetica Light" charset="0"/>
              </a:rPr>
              <a:t>o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f </a:t>
            </a:r>
            <a:r>
              <a:rPr lang="en-US" b="1">
                <a:latin typeface="Helvetica Light" charset="0"/>
                <a:ea typeface="Helvetica Light" charset="0"/>
                <a:cs typeface="Helvetica Light" charset="0"/>
              </a:rPr>
              <a:t>a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pplication </a:t>
            </a:r>
            <a:r>
              <a:rPr lang="en-US" b="1" smtClean="0">
                <a:latin typeface="Helvetica Light" charset="0"/>
                <a:ea typeface="Helvetica Light" charset="0"/>
                <a:cs typeface="Helvetica Light" charset="0"/>
              </a:rPr>
              <a:t>s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tate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Helvetica Light" charset="0"/>
              <a:ea typeface="Helvetica Light" charset="0"/>
              <a:cs typeface="Helvetica Light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To be 100% RESTful, network resources must be fully usable from a web browser.</a:t>
            </a:r>
            <a:endParaRPr lang="en-US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0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Integrating RESTful Resources into a Full Featured UI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Ajax, basically.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latin typeface="Helvetica Light" charset="0"/>
              <a:ea typeface="Helvetica Light" charset="0"/>
              <a:cs typeface="Helvetica Light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Not familiar? Then let me show you.</a:t>
            </a:r>
            <a:endParaRPr lang="en-US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The End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Questions?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Comments?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Hurtling of rotten fruit?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What it isn’t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3121"/>
          </a:xfrm>
        </p:spPr>
        <p:txBody>
          <a:bodyPr/>
          <a:lstStyle/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Alternative to SOAP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Any HTTP service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Writing “file path” style URLs instead of query string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478" y="3707538"/>
            <a:ext cx="83100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www.restfulmvc.com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api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thing?id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=1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 smtClean="0"/>
          </a:p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 no more or less RESTful than:</a:t>
            </a:r>
          </a:p>
          <a:p>
            <a:endParaRPr lang="en-US" dirty="0"/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www.restfulmvc.com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api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/thing/2</a:t>
            </a:r>
            <a:endParaRPr lang="en-US" sz="24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Other Vague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Definitions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8096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“REST </a:t>
            </a:r>
            <a:r>
              <a:rPr lang="is-IS" dirty="0" smtClean="0">
                <a:latin typeface="Helvetica Light" charset="0"/>
                <a:ea typeface="Helvetica Light" charset="0"/>
                <a:cs typeface="Helvetica Light" charset="0"/>
              </a:rPr>
              <a:t>…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is an architectural style, and an approach to communications that is often used in the development of Web services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.”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- http://</a:t>
            </a:r>
            <a:r>
              <a:rPr lang="en-US" dirty="0" err="1">
                <a:latin typeface="Helvetica Light" charset="0"/>
                <a:ea typeface="Helvetica Light" charset="0"/>
                <a:cs typeface="Helvetica Light" charset="0"/>
              </a:rPr>
              <a:t>searchsoa.techtarget.com</a:t>
            </a:r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/definition/REST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947532"/>
            <a:ext cx="9933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 Light" charset="0"/>
                <a:ea typeface="Helvetica Light" charset="0"/>
                <a:cs typeface="Helvetica Light" charset="0"/>
              </a:rPr>
              <a:t>“Representational </a:t>
            </a:r>
            <a:r>
              <a:rPr lang="en-US" sz="2600" dirty="0">
                <a:latin typeface="Helvetica Light" charset="0"/>
                <a:ea typeface="Helvetica Light" charset="0"/>
                <a:cs typeface="Helvetica Light" charset="0"/>
              </a:rPr>
              <a:t>state transfer (REST) or RESTful web services are one way of providing interoperability between computer systems on the </a:t>
            </a:r>
            <a:r>
              <a:rPr lang="en-US" sz="2600" dirty="0" smtClean="0">
                <a:latin typeface="Helvetica Light" charset="0"/>
                <a:ea typeface="Helvetica Light" charset="0"/>
                <a:cs typeface="Helvetica Light" charset="0"/>
              </a:rPr>
              <a:t>internet.”</a:t>
            </a:r>
          </a:p>
          <a:p>
            <a:endParaRPr lang="en-US" sz="2400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/>
            <a:r>
              <a:rPr lang="en-US" sz="2200" dirty="0">
                <a:latin typeface="Helvetica Light" charset="0"/>
                <a:ea typeface="Helvetica Light" charset="0"/>
                <a:cs typeface="Helvetica Light" charset="0"/>
              </a:rPr>
              <a:t>- https://</a:t>
            </a:r>
            <a:r>
              <a:rPr lang="en-US" sz="2200" dirty="0" err="1">
                <a:latin typeface="Helvetica Light" charset="0"/>
                <a:ea typeface="Helvetica Light" charset="0"/>
                <a:cs typeface="Helvetica Light" charset="0"/>
              </a:rPr>
              <a:t>en.wikipedia.org</a:t>
            </a:r>
            <a:r>
              <a:rPr lang="en-US" sz="2200" dirty="0">
                <a:latin typeface="Helvetica Light" charset="0"/>
                <a:ea typeface="Helvetica Light" charset="0"/>
                <a:cs typeface="Helvetica Light" charset="0"/>
              </a:rPr>
              <a:t>/wiki/</a:t>
            </a:r>
            <a:r>
              <a:rPr lang="en-US" sz="2200" dirty="0" err="1">
                <a:latin typeface="Helvetica Light" charset="0"/>
                <a:ea typeface="Helvetica Light" charset="0"/>
                <a:cs typeface="Helvetica Light" charset="0"/>
              </a:rPr>
              <a:t>Representational_state_transfer</a:t>
            </a:r>
            <a:endParaRPr lang="en-US" sz="22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What it is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57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Defined in </a:t>
            </a:r>
            <a:r>
              <a:rPr lang="en-US" i="1" dirty="0">
                <a:latin typeface="Helvetica Light" charset="0"/>
                <a:ea typeface="Helvetica Light" charset="0"/>
                <a:cs typeface="Helvetica Light" charset="0"/>
              </a:rPr>
              <a:t>Architectural Styles and the Design of Network-based Software </a:t>
            </a:r>
            <a:r>
              <a:rPr lang="en-US" i="1" dirty="0" smtClean="0">
                <a:latin typeface="Helvetica Light" charset="0"/>
                <a:ea typeface="Helvetica Light" charset="0"/>
                <a:cs typeface="Helvetica Light" charset="0"/>
              </a:rPr>
              <a:t>Architectures, section 5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.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Same author as lead architect of HTTP (Roy Fielding)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HTTP has inherent and optional RESTful features: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Client-Server architecture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lvl="1"/>
            <a:r>
              <a:rPr lang="en-US" dirty="0">
                <a:latin typeface="Helvetica Light" charset="0"/>
                <a:ea typeface="Helvetica Light" charset="0"/>
                <a:cs typeface="Helvetica Light" charset="0"/>
              </a:rPr>
              <a:t>Layered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System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Statelessness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Caching</a:t>
            </a:r>
          </a:p>
          <a:p>
            <a:pPr lvl="1"/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Code-On-Demand</a:t>
            </a: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Uniform Interface Constraints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7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REST Uniform Interface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>
                <a:latin typeface="Helvetica Light" charset="0"/>
                <a:ea typeface="Helvetica Light" charset="0"/>
                <a:cs typeface="Helvetica Light" charset="0"/>
              </a:rPr>
              <a:t>“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REST </a:t>
            </a:r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is defined by four interface 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constraints: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identification </a:t>
            </a:r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of 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resources;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manipulation </a:t>
            </a:r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of resources through 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representations;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self-descriptive </a:t>
            </a:r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messages; 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and,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hypermedia </a:t>
            </a:r>
            <a:r>
              <a:rPr lang="en-US">
                <a:latin typeface="Helvetica Light" charset="0"/>
                <a:ea typeface="Helvetica Light" charset="0"/>
                <a:cs typeface="Helvetica Light" charset="0"/>
              </a:rPr>
              <a:t>as the engine of application state</a:t>
            </a:r>
            <a:r>
              <a:rPr lang="en-US" smtClean="0">
                <a:latin typeface="Helvetica Light" charset="0"/>
                <a:ea typeface="Helvetica Light" charset="0"/>
                <a:cs typeface="Helvetica Light" charset="0"/>
              </a:rPr>
              <a:t>.”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>
              <a:latin typeface="Helvetica Light" charset="0"/>
              <a:ea typeface="Helvetica Light" charset="0"/>
              <a:cs typeface="Helvetica Light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smtClean="0">
                <a:latin typeface="Helvetica Light" charset="0"/>
                <a:ea typeface="Helvetica Light" charset="0"/>
                <a:cs typeface="Helvetica Light" charset="0"/>
              </a:rPr>
              <a:t>- </a:t>
            </a:r>
            <a:r>
              <a:rPr lang="en-US" sz="1800">
                <a:latin typeface="Helvetica Light" charset="0"/>
                <a:ea typeface="Helvetica Light" charset="0"/>
                <a:cs typeface="Helvetica Light" charset="0"/>
              </a:rPr>
              <a:t>Architectural Styles and the Design of Network-based Software </a:t>
            </a:r>
            <a:r>
              <a:rPr lang="en-US" sz="1800" smtClean="0">
                <a:latin typeface="Helvetica Light" charset="0"/>
                <a:ea typeface="Helvetica Light" charset="0"/>
                <a:cs typeface="Helvetica Light" charset="0"/>
              </a:rPr>
              <a:t>Architectures, Section 5.1.5</a:t>
            </a:r>
            <a:endParaRPr lang="en-US" sz="180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1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Helvetica" charset="0"/>
                <a:ea typeface="Helvetica" charset="0"/>
                <a:cs typeface="Helvetica" charset="0"/>
              </a:rPr>
              <a:t>REST </a:t>
            </a:r>
            <a:r>
              <a:rPr lang="en-US" b="1" smtClean="0">
                <a:latin typeface="Helvetica" charset="0"/>
                <a:ea typeface="Helvetica" charset="0"/>
                <a:cs typeface="Helvetica" charset="0"/>
              </a:rPr>
              <a:t>and HTTP</a:t>
            </a:r>
            <a:endParaRPr lang="en-US" b="1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 err="1" smtClean="0">
                <a:latin typeface="Helvetica Light" charset="0"/>
                <a:ea typeface="Helvetica Light" charset="0"/>
                <a:cs typeface="Helvetica Light" charset="0"/>
              </a:rPr>
              <a:t>Because</a:t>
            </a:r>
            <a:r>
              <a:rPr lang="de-DE" dirty="0" smtClean="0">
                <a:latin typeface="Helvetica Light" charset="0"/>
                <a:ea typeface="Helvetica Light" charset="0"/>
                <a:cs typeface="Helvetica Light" charset="0"/>
              </a:rPr>
              <a:t> HTTP </a:t>
            </a:r>
            <a:r>
              <a:rPr lang="de-DE" dirty="0" err="1" smtClean="0">
                <a:latin typeface="Helvetica Light" charset="0"/>
                <a:ea typeface="Helvetica Light" charset="0"/>
                <a:cs typeface="Helvetica Light" charset="0"/>
              </a:rPr>
              <a:t>is</a:t>
            </a:r>
            <a:r>
              <a:rPr lang="de-DE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de-DE" dirty="0" err="1" smtClean="0">
                <a:latin typeface="Helvetica Light" charset="0"/>
                <a:ea typeface="Helvetica Light" charset="0"/>
                <a:cs typeface="Helvetica Light" charset="0"/>
              </a:rPr>
              <a:t>by</a:t>
            </a:r>
            <a:r>
              <a:rPr lang="de-DE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de-DE" dirty="0" err="1" smtClean="0">
                <a:latin typeface="Helvetica Light" charset="0"/>
                <a:ea typeface="Helvetica Light" charset="0"/>
                <a:cs typeface="Helvetica Light" charset="0"/>
              </a:rPr>
              <a:t>far</a:t>
            </a:r>
            <a:r>
              <a:rPr lang="de-DE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de-DE" dirty="0" err="1" smtClean="0">
                <a:latin typeface="Helvetica Light" charset="0"/>
                <a:ea typeface="Helvetica Light" charset="0"/>
                <a:cs typeface="Helvetica Light" charset="0"/>
              </a:rPr>
              <a:t>the</a:t>
            </a:r>
            <a:r>
              <a:rPr lang="de-DE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de-DE" dirty="0" err="1" smtClean="0">
                <a:latin typeface="Helvetica Light" charset="0"/>
                <a:ea typeface="Helvetica Light" charset="0"/>
                <a:cs typeface="Helvetica Light" charset="0"/>
              </a:rPr>
              <a:t>most</a:t>
            </a:r>
            <a:r>
              <a:rPr lang="de-DE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de-DE" dirty="0" err="1" smtClean="0">
                <a:latin typeface="Helvetica Light" charset="0"/>
                <a:ea typeface="Helvetica Light" charset="0"/>
                <a:cs typeface="Helvetica Light" charset="0"/>
              </a:rPr>
              <a:t>ubiquitous</a:t>
            </a:r>
            <a:r>
              <a:rPr lang="de-DE" dirty="0" smtClean="0">
                <a:latin typeface="Helvetica Light" charset="0"/>
                <a:ea typeface="Helvetica Light" charset="0"/>
                <a:cs typeface="Helvetica Light" charset="0"/>
              </a:rPr>
              <a:t> 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RESTful protocol, I will discuss them in similar contexts.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HTTP brings a lot of inherent </a:t>
            </a:r>
            <a:r>
              <a:rPr lang="en-US" dirty="0" err="1" smtClean="0">
                <a:latin typeface="Helvetica Light" charset="0"/>
                <a:ea typeface="Helvetica Light" charset="0"/>
                <a:cs typeface="Helvetica Light" charset="0"/>
              </a:rPr>
              <a:t>RESTfulness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automatically. In areas where it can be used improperly, I will discuss using HTTP to be purely RESTful.</a:t>
            </a:r>
          </a:p>
        </p:txBody>
      </p:sp>
    </p:spTree>
    <p:extLst>
      <p:ext uri="{BB962C8B-B14F-4D97-AF65-F5344CB8AC3E}">
        <p14:creationId xmlns:p14="http://schemas.microsoft.com/office/powerpoint/2010/main" val="945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Helvetica" charset="0"/>
                <a:ea typeface="Helvetica" charset="0"/>
                <a:cs typeface="Helvetica" charset="0"/>
              </a:rPr>
              <a:t>Uniform Interface Constraint #1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b="1" dirty="0" smtClean="0">
                <a:latin typeface="Helvetica" charset="0"/>
                <a:ea typeface="Helvetica" charset="0"/>
                <a:cs typeface="Helvetica" charset="0"/>
              </a:rPr>
            </a:br>
            <a:r>
              <a:rPr lang="en-US" sz="4000" b="1" dirty="0" smtClean="0">
                <a:latin typeface="Helvetica" charset="0"/>
                <a:ea typeface="Helvetica" charset="0"/>
                <a:cs typeface="Helvetica" charset="0"/>
              </a:rPr>
              <a:t>Identification </a:t>
            </a:r>
            <a:r>
              <a:rPr lang="en-US" sz="4000" b="1" dirty="0">
                <a:latin typeface="Helvetica" charset="0"/>
                <a:ea typeface="Helvetica" charset="0"/>
                <a:cs typeface="Helvetica" charset="0"/>
              </a:rPr>
              <a:t>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URL in HTTP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indent="0">
              <a:buNone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The URL should be used for identification of network resources and </a:t>
            </a:r>
            <a:r>
              <a:rPr lang="en-US" b="1" dirty="0" smtClean="0">
                <a:latin typeface="Helvetica Light" charset="0"/>
                <a:ea typeface="Helvetica Light" charset="0"/>
                <a:cs typeface="Helvetica Light" charset="0"/>
              </a:rPr>
              <a:t>only</a:t>
            </a: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 identification of network resources.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Helvetica" charset="0"/>
                <a:ea typeface="Helvetica" charset="0"/>
                <a:cs typeface="Helvetica" charset="0"/>
              </a:rPr>
              <a:t>Uniform Interface Constraint </a:t>
            </a:r>
            <a:r>
              <a:rPr lang="en-US" sz="3600" b="1" dirty="0" smtClean="0">
                <a:latin typeface="Helvetica" charset="0"/>
                <a:ea typeface="Helvetica" charset="0"/>
                <a:cs typeface="Helvetica" charset="0"/>
              </a:rPr>
              <a:t>#2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en-US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Manipulation Through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Helvetica Light" charset="0"/>
              <a:ea typeface="Helvetica Light" charset="0"/>
              <a:cs typeface="Helvetica Light" charset="0"/>
            </a:endParaRPr>
          </a:p>
          <a:p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HTTP headers and request body</a:t>
            </a:r>
          </a:p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indent="0">
              <a:buNone/>
            </a:pPr>
            <a:r>
              <a:rPr lang="en-US" dirty="0" smtClean="0">
                <a:latin typeface="Helvetica Light" charset="0"/>
                <a:ea typeface="Helvetica Light" charset="0"/>
                <a:cs typeface="Helvetica Light" charset="0"/>
              </a:rPr>
              <a:t>Representations describe the current of desired state of a network resource.</a:t>
            </a:r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3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What’s Wrong with This URL?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2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catinthehat.drsuess.com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/thing1?action=delete</a:t>
            </a:r>
          </a:p>
          <a:p>
            <a:pPr marL="0" indent="0">
              <a:buNone/>
            </a:pPr>
            <a:endParaRPr lang="en-US" sz="200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200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mtClean="0">
              <a:latin typeface="Helvetica Light" charset="0"/>
              <a:ea typeface="Helvetica Light" charset="0"/>
              <a:cs typeface="Helvetica Light" charset="0"/>
            </a:endParaRPr>
          </a:p>
          <a:p>
            <a:pPr marL="0" indent="0">
              <a:buNone/>
            </a:pPr>
            <a:endParaRPr lang="en-US"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2743200"/>
            <a:ext cx="856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http://</a:t>
            </a:r>
            <a:r>
              <a:rPr lang="en-US" sz="2400" err="1">
                <a:latin typeface="Courier New" charset="0"/>
                <a:ea typeface="Courier New" charset="0"/>
                <a:cs typeface="Courier New" charset="0"/>
              </a:rPr>
              <a:t>catinthehat.drsuess.com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/thing1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3452648"/>
            <a:ext cx="88418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Helvetica" charset="0"/>
                <a:ea typeface="Helvetica" charset="0"/>
                <a:cs typeface="Helvetica" charset="0"/>
              </a:rPr>
              <a:t>Some HTTP Verbs</a:t>
            </a:r>
          </a:p>
          <a:p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GET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POST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PUT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DELETE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510</Words>
  <Application>Microsoft Macintosh PowerPoint</Application>
  <PresentationFormat>Widescreen</PresentationFormat>
  <Paragraphs>111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Calibri Light</vt:lpstr>
      <vt:lpstr>Courier New</vt:lpstr>
      <vt:lpstr>Helvetica</vt:lpstr>
      <vt:lpstr>Helvetica Light</vt:lpstr>
      <vt:lpstr>Arial</vt:lpstr>
      <vt:lpstr>Office Theme</vt:lpstr>
      <vt:lpstr>REST</vt:lpstr>
      <vt:lpstr>What it isn’t</vt:lpstr>
      <vt:lpstr>Other Vague Definitions</vt:lpstr>
      <vt:lpstr>What it is</vt:lpstr>
      <vt:lpstr>REST Uniform Interface Constraints</vt:lpstr>
      <vt:lpstr>REST and HTTP</vt:lpstr>
      <vt:lpstr>Uniform Interface Constraint #1 Identification of Resources</vt:lpstr>
      <vt:lpstr>Uniform Interface Constraint #2 Manipulation Through Representations</vt:lpstr>
      <vt:lpstr>What’s Wrong with This URL?</vt:lpstr>
      <vt:lpstr>HTTP Basics</vt:lpstr>
      <vt:lpstr>What’s Wrong with This URL? Round 2</vt:lpstr>
      <vt:lpstr>What’s Wrong with This URL? Round 3</vt:lpstr>
      <vt:lpstr>Uniform Interface Constraint #3 Self-Descriptive Messages</vt:lpstr>
      <vt:lpstr>Building a RESTful Service</vt:lpstr>
      <vt:lpstr>Uniform Interface Constraint #4 HATEOAS</vt:lpstr>
      <vt:lpstr>Integrating RESTful Resources into a Full Featured UI</vt:lpstr>
      <vt:lpstr>The End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Chris Broski</dc:creator>
  <cp:lastModifiedBy>Chris Broski</cp:lastModifiedBy>
  <cp:revision>54</cp:revision>
  <dcterms:created xsi:type="dcterms:W3CDTF">2016-09-23T12:33:21Z</dcterms:created>
  <dcterms:modified xsi:type="dcterms:W3CDTF">2016-11-11T20:29:14Z</dcterms:modified>
</cp:coreProperties>
</file>