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66" r:id="rId1"/>
    <p:sldMasterId id="2147484591" r:id="rId2"/>
    <p:sldMasterId id="2147484598" r:id="rId3"/>
    <p:sldMasterId id="2147484605" r:id="rId4"/>
    <p:sldMasterId id="2147484617" r:id="rId5"/>
    <p:sldMasterId id="2147484624" r:id="rId6"/>
  </p:sldMasterIdLst>
  <p:notesMasterIdLst>
    <p:notesMasterId r:id="rId18"/>
  </p:notesMasterIdLst>
  <p:handoutMasterIdLst>
    <p:handoutMasterId r:id="rId19"/>
  </p:handoutMasterIdLst>
  <p:sldIdLst>
    <p:sldId id="349" r:id="rId7"/>
    <p:sldId id="327" r:id="rId8"/>
    <p:sldId id="379" r:id="rId9"/>
    <p:sldId id="380" r:id="rId10"/>
    <p:sldId id="381" r:id="rId11"/>
    <p:sldId id="377" r:id="rId12"/>
    <p:sldId id="378" r:id="rId13"/>
    <p:sldId id="382" r:id="rId14"/>
    <p:sldId id="383" r:id="rId15"/>
    <p:sldId id="384" r:id="rId16"/>
    <p:sldId id="385" r:id="rId17"/>
  </p:sldIdLst>
  <p:sldSz cx="16256000" cy="9753600"/>
  <p:notesSz cx="6950075" cy="9236075"/>
  <p:defaultTextStyle>
    <a:defPPr>
      <a:defRPr lang="en-US"/>
    </a:defPPr>
    <a:lvl1pPr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1pPr>
    <a:lvl2pPr marL="4572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2pPr>
    <a:lvl3pPr marL="9144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3pPr>
    <a:lvl4pPr marL="13716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4pPr>
    <a:lvl5pPr marL="18288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000000"/>
        </a:solidFill>
        <a:latin typeface="Gill Sans"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3072">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6F37"/>
    <a:srgbClr val="306199"/>
    <a:srgbClr val="F07330"/>
    <a:srgbClr val="F78932"/>
    <a:srgbClr val="A1CE57"/>
    <a:srgbClr val="01A998"/>
    <a:srgbClr val="ABD284"/>
    <a:srgbClr val="3441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188" autoAdjust="0"/>
  </p:normalViewPr>
  <p:slideViewPr>
    <p:cSldViewPr>
      <p:cViewPr varScale="1">
        <p:scale>
          <a:sx n="30" d="100"/>
          <a:sy n="30" d="100"/>
        </p:scale>
        <p:origin x="1805" y="38"/>
      </p:cViewPr>
      <p:guideLst>
        <p:guide orient="horz" pos="3072"/>
        <p:guide pos="5120"/>
      </p:guideLst>
    </p:cSldViewPr>
  </p:slideViewPr>
  <p:notesTextViewPr>
    <p:cViewPr>
      <p:scale>
        <a:sx n="100" d="100"/>
        <a:sy n="100" d="100"/>
      </p:scale>
      <p:origin x="0" y="0"/>
    </p:cViewPr>
  </p:notesTextViewPr>
  <p:sorterViewPr>
    <p:cViewPr varScale="1">
      <p:scale>
        <a:sx n="1" d="1"/>
        <a:sy n="1" d="1"/>
      </p:scale>
      <p:origin x="0" y="-6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2492" tIns="46246" rIns="92492" bIns="46246" rtlCol="0"/>
          <a:lstStyle>
            <a:lvl1pPr algn="l">
              <a:defRPr sz="1200"/>
            </a:lvl1pPr>
          </a:lstStyle>
          <a:p>
            <a:pPr>
              <a:defRPr/>
            </a:pPr>
            <a:endParaRPr lang="en-US"/>
          </a:p>
        </p:txBody>
      </p:sp>
      <p:sp>
        <p:nvSpPr>
          <p:cNvPr id="3" name="Date Placeholder 2"/>
          <p:cNvSpPr>
            <a:spLocks noGrp="1"/>
          </p:cNvSpPr>
          <p:nvPr>
            <p:ph type="dt" sz="quarter" idx="1"/>
          </p:nvPr>
        </p:nvSpPr>
        <p:spPr>
          <a:xfrm>
            <a:off x="3937000" y="0"/>
            <a:ext cx="3011488" cy="463550"/>
          </a:xfrm>
          <a:prstGeom prst="rect">
            <a:avLst/>
          </a:prstGeom>
        </p:spPr>
        <p:txBody>
          <a:bodyPr vert="horz" lIns="92492" tIns="46246" rIns="92492" bIns="46246" rtlCol="0"/>
          <a:lstStyle>
            <a:lvl1pPr algn="r">
              <a:defRPr sz="1200"/>
            </a:lvl1pPr>
          </a:lstStyle>
          <a:p>
            <a:pPr>
              <a:defRPr/>
            </a:pPr>
            <a:fld id="{F6CF2F94-2919-44DD-9919-192D4A59F42B}" type="datetimeFigureOut">
              <a:rPr lang="en-US"/>
              <a:pPr>
                <a:defRPr/>
              </a:pPr>
              <a:t>1/10/2017</a:t>
            </a:fld>
            <a:endParaRPr lang="en-US"/>
          </a:p>
        </p:txBody>
      </p:sp>
      <p:sp>
        <p:nvSpPr>
          <p:cNvPr id="4" name="Footer Placeholder 3"/>
          <p:cNvSpPr>
            <a:spLocks noGrp="1"/>
          </p:cNvSpPr>
          <p:nvPr>
            <p:ph type="ftr" sz="quarter" idx="2"/>
          </p:nvPr>
        </p:nvSpPr>
        <p:spPr>
          <a:xfrm>
            <a:off x="0" y="8772525"/>
            <a:ext cx="3011488" cy="463550"/>
          </a:xfrm>
          <a:prstGeom prst="rect">
            <a:avLst/>
          </a:prstGeom>
        </p:spPr>
        <p:txBody>
          <a:bodyPr vert="horz" lIns="92492" tIns="46246" rIns="92492" bIns="46246"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37000" y="8772525"/>
            <a:ext cx="3011488" cy="463550"/>
          </a:xfrm>
          <a:prstGeom prst="rect">
            <a:avLst/>
          </a:prstGeom>
        </p:spPr>
        <p:txBody>
          <a:bodyPr vert="horz" lIns="92492" tIns="46246" rIns="92492" bIns="46246" rtlCol="0" anchor="b"/>
          <a:lstStyle>
            <a:lvl1pPr algn="r">
              <a:defRPr sz="1200"/>
            </a:lvl1pPr>
          </a:lstStyle>
          <a:p>
            <a:pPr>
              <a:defRPr/>
            </a:pPr>
            <a:fld id="{FC07C5BB-6F8F-4FB1-9993-E2B2327FB6C3}" type="slidenum">
              <a:rPr lang="en-US"/>
              <a:pPr>
                <a:defRPr/>
              </a:pPr>
              <a:t>‹#›</a:t>
            </a:fld>
            <a:endParaRPr lang="en-US"/>
          </a:p>
        </p:txBody>
      </p:sp>
    </p:spTree>
    <p:extLst>
      <p:ext uri="{BB962C8B-B14F-4D97-AF65-F5344CB8AC3E}">
        <p14:creationId xmlns:p14="http://schemas.microsoft.com/office/powerpoint/2010/main" val="121228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2492" tIns="46246" rIns="92492" bIns="46246" rtlCol="0"/>
          <a:lstStyle>
            <a:lvl1pPr algn="l" eaLnBrk="1" hangingPunct="1">
              <a:defRPr sz="12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wrap="square" lIns="92492" tIns="46246" rIns="92492" bIns="46246" numCol="1" anchor="t" anchorCtr="0" compatLnSpc="1">
            <a:prstTxWarp prst="textNoShape">
              <a:avLst/>
            </a:prstTxWarp>
          </a:bodyPr>
          <a:lstStyle>
            <a:lvl1pPr algn="r" eaLnBrk="1" hangingPunct="1">
              <a:defRPr sz="1200"/>
            </a:lvl1pPr>
          </a:lstStyle>
          <a:p>
            <a:pPr>
              <a:defRPr/>
            </a:pPr>
            <a:fld id="{1BD269CD-FC67-4968-95FF-492B4A6E3C03}" type="datetimeFigureOut">
              <a:rPr lang="en-US"/>
              <a:pPr>
                <a:defRPr/>
              </a:pPr>
              <a:t>1/10/2017</a:t>
            </a:fld>
            <a:endParaRPr lang="en-US"/>
          </a:p>
        </p:txBody>
      </p:sp>
      <p:sp>
        <p:nvSpPr>
          <p:cNvPr id="4" name="Slide Image Placeholder 3"/>
          <p:cNvSpPr>
            <a:spLocks noGrp="1" noRot="1" noChangeAspect="1"/>
          </p:cNvSpPr>
          <p:nvPr>
            <p:ph type="sldImg" idx="2"/>
          </p:nvPr>
        </p:nvSpPr>
        <p:spPr>
          <a:xfrm>
            <a:off x="588963" y="692150"/>
            <a:ext cx="5772150" cy="3463925"/>
          </a:xfrm>
          <a:prstGeom prst="rect">
            <a:avLst/>
          </a:prstGeom>
          <a:noFill/>
          <a:ln w="12700">
            <a:solidFill>
              <a:prstClr val="black"/>
            </a:solidFill>
          </a:ln>
        </p:spPr>
        <p:txBody>
          <a:bodyPr vert="horz" lIns="92492" tIns="46246" rIns="92492" bIns="46246" rtlCol="0" anchor="ctr"/>
          <a:lstStyle/>
          <a:p>
            <a:pPr lvl="0"/>
            <a:endParaRPr lang="en-US" noProof="0" smtClean="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2492" tIns="46246" rIns="92492" bIns="46246"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2492" tIns="46246" rIns="92492" bIns="46246" rtlCol="0" anchor="b"/>
          <a:lstStyle>
            <a:lvl1pPr algn="l" eaLnBrk="1" hangingPunct="1">
              <a:defRPr sz="12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wrap="square" lIns="92492" tIns="46246" rIns="92492" bIns="46246" numCol="1" anchor="b" anchorCtr="0" compatLnSpc="1">
            <a:prstTxWarp prst="textNoShape">
              <a:avLst/>
            </a:prstTxWarp>
          </a:bodyPr>
          <a:lstStyle>
            <a:lvl1pPr algn="r" eaLnBrk="1" hangingPunct="1">
              <a:defRPr sz="1200"/>
            </a:lvl1pPr>
          </a:lstStyle>
          <a:p>
            <a:pPr>
              <a:defRPr/>
            </a:pPr>
            <a:fld id="{12CD6463-D4CB-4E18-A667-921951186F21}" type="slidenum">
              <a:rPr lang="en-US"/>
              <a:pPr>
                <a:defRPr/>
              </a:pPr>
              <a:t>‹#›</a:t>
            </a:fld>
            <a:endParaRPr lang="en-US"/>
          </a:p>
        </p:txBody>
      </p:sp>
    </p:spTree>
    <p:extLst>
      <p:ext uri="{BB962C8B-B14F-4D97-AF65-F5344CB8AC3E}">
        <p14:creationId xmlns:p14="http://schemas.microsoft.com/office/powerpoint/2010/main" val="241541267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impossible to understand C# effectively without</a:t>
            </a:r>
            <a:r>
              <a:rPr lang="en-US" baseline="0" dirty="0" smtClean="0"/>
              <a:t> understanding object-orientation and what it implies.  So I’m going to take a few moments now to briefly discuss what is meant by object-oriented programming and some of the more important features of this paradigm.</a:t>
            </a:r>
          </a:p>
          <a:p>
            <a:endParaRPr lang="en-US" baseline="0" dirty="0" smtClean="0"/>
          </a:p>
          <a:p>
            <a:r>
              <a:rPr lang="en-US" baseline="0" dirty="0" smtClean="0"/>
              <a:t>First of all, it’s important to define what we mean by “Object”.  An object is some thing in the universe that is of interest to us in the software we’re designing.  It doesn’t have to be a physical thing—a month is an object but one cannot put one’s hands on a “month”.  Most importantly for our purposes there are two things that all objects share in common:</a:t>
            </a:r>
          </a:p>
          <a:p>
            <a:endParaRPr lang="en-US" baseline="0" dirty="0" smtClean="0"/>
          </a:p>
          <a:p>
            <a:r>
              <a:rPr lang="en-US" baseline="0" dirty="0" smtClean="0"/>
              <a:t>1.) All objects have a finite life which implies a life-cycle of some sort.</a:t>
            </a:r>
          </a:p>
          <a:p>
            <a:endParaRPr lang="en-US" baseline="0" dirty="0" smtClean="0"/>
          </a:p>
          <a:p>
            <a:r>
              <a:rPr lang="en-US" baseline="0" dirty="0" smtClean="0"/>
              <a:t>2.) All objects fit into a hierarchy of some sort, descending from the most general to more specific instances.  In C# specifically the root object is called, not surprisingly “Object”.  </a:t>
            </a:r>
          </a:p>
          <a:p>
            <a:endParaRPr lang="en-US" baseline="0" dirty="0" smtClean="0"/>
          </a:p>
          <a:p>
            <a:r>
              <a:rPr lang="en-US" baseline="0" dirty="0" smtClean="0"/>
              <a:t>We must make a distinction between two related concepts.  There’s the concept of a class which is a template for objects and there’s the concept of an “object” which is a specific thing in the universe.  One example of this distinction would be speaking of a “Ford” in terms of an automobile and speaking of “My 2013 Ford Escape which is parked outside”.  Ford would be a class and my Ford Escape would be a specific object.</a:t>
            </a:r>
          </a:p>
          <a:p>
            <a:endParaRPr lang="en-US" baseline="0" dirty="0" smtClean="0"/>
          </a:p>
          <a:p>
            <a:r>
              <a:rPr lang="en-US" baseline="0" dirty="0" smtClean="0"/>
              <a:t>As I said, classes are related to one another in a hierarchy.  This is referred to as an inheritance hierarchy.  Classes lower in the hierarchy inherit the behaviors and properties of classes higher in the hierarchy from which they descend.  For example, the Object class in C# contains a </a:t>
            </a:r>
            <a:r>
              <a:rPr lang="en-US" baseline="0" dirty="0" err="1" smtClean="0"/>
              <a:t>GetHashCode</a:t>
            </a:r>
            <a:r>
              <a:rPr lang="en-US" baseline="0" dirty="0" smtClean="0"/>
              <a:t> method.  All classes descend from Object so all classes inherit the </a:t>
            </a:r>
            <a:r>
              <a:rPr lang="en-US" baseline="0" dirty="0" err="1" smtClean="0"/>
              <a:t>GetHashCode</a:t>
            </a:r>
            <a:r>
              <a:rPr lang="en-US" baseline="0" dirty="0" smtClean="0"/>
              <a:t> method.  If we don’t change the behavior in the descendant class then the behavior is the behavior defined in the ancestor class.  Changing the behavior of a method in a descendant class is called “overriding” the behavior.  </a:t>
            </a:r>
          </a:p>
          <a:p>
            <a:endParaRPr lang="en-US" baseline="0" dirty="0" smtClean="0"/>
          </a:p>
          <a:p>
            <a:r>
              <a:rPr lang="en-US" baseline="0" dirty="0" smtClean="0"/>
              <a:t>By the way, developers do not use the terms “descendant” and “ancestor” to refer to classes in a hierarchy.  Instead developers prefer the terminology base and derived.  A base class is an ancestor and a derived class is a descendant.  Use the terms base and derived from here out. </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2</a:t>
            </a:fld>
            <a:endParaRPr lang="en-US"/>
          </a:p>
        </p:txBody>
      </p:sp>
    </p:spTree>
    <p:extLst>
      <p:ext uri="{BB962C8B-B14F-4D97-AF65-F5344CB8AC3E}">
        <p14:creationId xmlns:p14="http://schemas.microsoft.com/office/powerpoint/2010/main" val="234588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C# there are a few constructs to control the flow of the code.  These are the if, the ternary operator and the switch statement.  There’s also a few other control flow keywords but we won’t discuss them at this time.  </a:t>
            </a:r>
          </a:p>
          <a:p>
            <a:endParaRPr lang="en-US" baseline="0" dirty="0" smtClean="0"/>
          </a:p>
          <a:p>
            <a:r>
              <a:rPr lang="en-US" baseline="0" dirty="0" smtClean="0"/>
              <a:t>First the ternary operator.  This is operator immediately assigns the result of an expression to a variable depending on the value of a test.  For example </a:t>
            </a:r>
          </a:p>
          <a:p>
            <a:endParaRPr lang="en-US" baseline="0" dirty="0" smtClean="0"/>
          </a:p>
          <a:p>
            <a:r>
              <a:rPr lang="en-US" baseline="0" dirty="0" err="1" smtClean="0"/>
              <a:t>var</a:t>
            </a:r>
            <a:r>
              <a:rPr lang="en-US" baseline="0" dirty="0" smtClean="0"/>
              <a:t> x = (1 &gt; 2) ? “True Branch” : “False Branch”</a:t>
            </a:r>
          </a:p>
          <a:p>
            <a:endParaRPr lang="en-US" baseline="0" dirty="0" smtClean="0"/>
          </a:p>
          <a:p>
            <a:r>
              <a:rPr lang="en-US" baseline="0" dirty="0" smtClean="0"/>
              <a:t>After this code is run since 1 is never greater than 2, x will contain “False Branch”.  </a:t>
            </a:r>
          </a:p>
          <a:p>
            <a:endParaRPr lang="en-US" baseline="0" dirty="0" smtClean="0"/>
          </a:p>
          <a:p>
            <a:r>
              <a:rPr lang="en-US" baseline="0" dirty="0" smtClean="0"/>
              <a:t>The </a:t>
            </a:r>
            <a:r>
              <a:rPr lang="en-US" i="1" baseline="0" dirty="0" smtClean="0"/>
              <a:t>if</a:t>
            </a:r>
            <a:r>
              <a:rPr lang="en-US" baseline="0" dirty="0" smtClean="0"/>
              <a:t> statement is a bit more involved and it doesn’t assign the result of the test to anything. It takes the form </a:t>
            </a:r>
          </a:p>
          <a:p>
            <a:endParaRPr lang="en-US" baseline="0" dirty="0" smtClean="0"/>
          </a:p>
          <a:p>
            <a:r>
              <a:rPr lang="en-US" baseline="0" dirty="0" smtClean="0"/>
              <a:t>if (</a:t>
            </a:r>
            <a:r>
              <a:rPr lang="en-US" i="1" baseline="0" dirty="0" err="1" smtClean="0"/>
              <a:t>boolean</a:t>
            </a:r>
            <a:r>
              <a:rPr lang="en-US" i="1" baseline="0" dirty="0" smtClean="0"/>
              <a:t> test</a:t>
            </a:r>
            <a:r>
              <a:rPr lang="en-US" baseline="0" dirty="0" smtClean="0"/>
              <a:t>) </a:t>
            </a:r>
          </a:p>
          <a:p>
            <a:r>
              <a:rPr lang="en-US" baseline="0" dirty="0" smtClean="0"/>
              <a:t>{  // a </a:t>
            </a:r>
          </a:p>
          <a:p>
            <a:r>
              <a:rPr lang="en-US" baseline="0" dirty="0" smtClean="0"/>
              <a:t>    // Statements to be executed if true</a:t>
            </a:r>
          </a:p>
          <a:p>
            <a:r>
              <a:rPr lang="en-US" baseline="0" dirty="0" smtClean="0"/>
              <a:t>    // Additional statements if needed</a:t>
            </a:r>
          </a:p>
          <a:p>
            <a:r>
              <a:rPr lang="en-US" baseline="0" dirty="0" smtClean="0"/>
              <a:t>}</a:t>
            </a:r>
          </a:p>
          <a:p>
            <a:r>
              <a:rPr lang="en-US" baseline="0" dirty="0" smtClean="0"/>
              <a:t>else</a:t>
            </a:r>
          </a:p>
          <a:p>
            <a:r>
              <a:rPr lang="en-US" baseline="0" dirty="0" smtClean="0"/>
              <a:t>{  // b</a:t>
            </a:r>
          </a:p>
          <a:p>
            <a:r>
              <a:rPr lang="en-US" baseline="0" dirty="0" smtClean="0"/>
              <a:t>   // Statements to be executed if false</a:t>
            </a:r>
          </a:p>
          <a:p>
            <a:r>
              <a:rPr lang="en-US" baseline="0" dirty="0" smtClean="0"/>
              <a:t>   // And maybe more statements etc.</a:t>
            </a:r>
          </a:p>
          <a:p>
            <a:r>
              <a:rPr lang="en-US" baseline="0" dirty="0" smtClean="0"/>
              <a:t>}</a:t>
            </a:r>
          </a:p>
          <a:p>
            <a:r>
              <a:rPr lang="en-US" baseline="0" dirty="0" smtClean="0"/>
              <a:t>// c</a:t>
            </a:r>
          </a:p>
          <a:p>
            <a:endParaRPr lang="en-US" baseline="0" dirty="0" smtClean="0"/>
          </a:p>
          <a:p>
            <a:r>
              <a:rPr lang="en-US" baseline="0" dirty="0" smtClean="0"/>
              <a:t>The </a:t>
            </a:r>
            <a:r>
              <a:rPr lang="en-US" baseline="0" dirty="0" err="1" smtClean="0"/>
              <a:t>boolean</a:t>
            </a:r>
            <a:r>
              <a:rPr lang="en-US" baseline="0" dirty="0" smtClean="0"/>
              <a:t> test in parentheses at the top of the code block is evaluated.  If it evaluates to true, control jumps to the line labelled “a”.  If it evaluates to false, control is transferred to the line labelled “b” Regardless of which statement block is executed, control is eventually transferred to line c and continues from there.  It is worth noting that the statements at line a and b are delimited with curly braces.  The curly braces are not strictly necessary but it’s United Shore’s coding standard to include them even if the </a:t>
            </a:r>
            <a:r>
              <a:rPr lang="en-US" i="1" baseline="0" dirty="0" smtClean="0"/>
              <a:t>if</a:t>
            </a:r>
            <a:r>
              <a:rPr lang="en-US" baseline="0" dirty="0" smtClean="0"/>
              <a:t> or </a:t>
            </a:r>
            <a:r>
              <a:rPr lang="en-US" i="1" baseline="0" dirty="0" smtClean="0"/>
              <a:t>else</a:t>
            </a:r>
            <a:r>
              <a:rPr lang="en-US" baseline="0" dirty="0" smtClean="0"/>
              <a:t> block is a single line.</a:t>
            </a:r>
          </a:p>
          <a:p>
            <a:endParaRPr lang="en-US" baseline="0" dirty="0" smtClean="0"/>
          </a:p>
          <a:p>
            <a:r>
              <a:rPr lang="en-US" baseline="0" dirty="0" smtClean="0"/>
              <a:t>Finally the </a:t>
            </a:r>
            <a:r>
              <a:rPr lang="en-US" i="1" baseline="0" dirty="0" smtClean="0"/>
              <a:t>switch</a:t>
            </a:r>
            <a:r>
              <a:rPr lang="en-US" baseline="0" dirty="0" smtClean="0"/>
              <a:t> statement is a way of better handling tests where several cases may be involved.  It takes the form:</a:t>
            </a:r>
          </a:p>
          <a:p>
            <a:endParaRPr lang="en-US" baseline="0" dirty="0" smtClean="0"/>
          </a:p>
          <a:p>
            <a:r>
              <a:rPr lang="en-US" baseline="0" dirty="0" smtClean="0"/>
              <a:t>switch (variable)</a:t>
            </a:r>
          </a:p>
          <a:p>
            <a:r>
              <a:rPr lang="en-US" baseline="0" dirty="0" smtClean="0"/>
              <a:t>{</a:t>
            </a:r>
          </a:p>
          <a:p>
            <a:r>
              <a:rPr lang="en-US" baseline="0" dirty="0" smtClean="0"/>
              <a:t>   case value1:</a:t>
            </a:r>
          </a:p>
          <a:p>
            <a:r>
              <a:rPr lang="en-US" baseline="0" dirty="0" smtClean="0"/>
              <a:t>    // code a</a:t>
            </a:r>
          </a:p>
          <a:p>
            <a:r>
              <a:rPr lang="en-US" baseline="0" dirty="0" smtClean="0"/>
              <a:t>    break;</a:t>
            </a:r>
          </a:p>
          <a:p>
            <a:endParaRPr lang="en-US" baseline="0" dirty="0" smtClean="0"/>
          </a:p>
          <a:p>
            <a:r>
              <a:rPr lang="en-US" baseline="0" dirty="0" smtClean="0"/>
              <a:t>   case value2:</a:t>
            </a:r>
          </a:p>
          <a:p>
            <a:r>
              <a:rPr lang="en-US" baseline="0" dirty="0" smtClean="0"/>
              <a:t>    // code b</a:t>
            </a:r>
          </a:p>
          <a:p>
            <a:r>
              <a:rPr lang="en-US" baseline="0" dirty="0" smtClean="0"/>
              <a:t>    break;</a:t>
            </a:r>
          </a:p>
          <a:p>
            <a:endParaRPr lang="en-US" baseline="0" dirty="0" smtClean="0"/>
          </a:p>
          <a:p>
            <a:r>
              <a:rPr lang="en-US" baseline="0" dirty="0" smtClean="0"/>
              <a:t>    default:</a:t>
            </a:r>
          </a:p>
          <a:p>
            <a:r>
              <a:rPr lang="en-US" baseline="0" dirty="0" smtClean="0"/>
              <a:t>    // code c</a:t>
            </a:r>
          </a:p>
          <a:p>
            <a:r>
              <a:rPr lang="en-US" baseline="0" dirty="0" smtClean="0"/>
              <a:t>    break; </a:t>
            </a:r>
          </a:p>
          <a:p>
            <a:r>
              <a:rPr lang="en-US" baseline="0" dirty="0" smtClean="0"/>
              <a:t>} // d</a:t>
            </a:r>
          </a:p>
          <a:p>
            <a:endParaRPr lang="en-US" baseline="0" dirty="0" smtClean="0"/>
          </a:p>
          <a:p>
            <a:r>
              <a:rPr lang="en-US" baseline="0" dirty="0" smtClean="0"/>
              <a:t>If the variable in the switch matches value1 then the code at label a is executed and then control is transferred to line d.  If the variable is value2 then the code in b is executed and then control is transferred to d.  If none of the values matches and a default clause is present then the code in the default clause (code c in this example) is executed else control is transferred to d. Note that each clause must end with the break keyword.  Also note that if I have multiple conditions which should execute the same code I can stack case statements if I need to. </a:t>
            </a:r>
          </a:p>
          <a:p>
            <a:endParaRPr lang="en-US" baseline="0" dirty="0" smtClean="0"/>
          </a:p>
          <a:p>
            <a:endParaRPr lang="en-US" baseline="0" dirty="0" smtClean="0"/>
          </a:p>
          <a:p>
            <a:endParaRPr lang="en-US" baseline="0" dirty="0" smtClean="0"/>
          </a:p>
          <a:p>
            <a:r>
              <a:rPr lang="en-US" baseline="0" dirty="0" smtClean="0"/>
              <a:t>  </a:t>
            </a:r>
            <a:endParaRPr lang="en-US" baseline="0" dirty="0" smtClean="0"/>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11</a:t>
            </a:fld>
            <a:endParaRPr lang="en-US"/>
          </a:p>
        </p:txBody>
      </p:sp>
    </p:spTree>
    <p:extLst>
      <p:ext uri="{BB962C8B-B14F-4D97-AF65-F5344CB8AC3E}">
        <p14:creationId xmlns:p14="http://schemas.microsoft.com/office/powerpoint/2010/main" val="3539395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said before all objects have a finite life-cycle</a:t>
            </a:r>
            <a:r>
              <a:rPr lang="en-US" baseline="0" dirty="0" smtClean="0"/>
              <a:t>.  Let’s discuss this idea a bit further.</a:t>
            </a:r>
          </a:p>
          <a:p>
            <a:endParaRPr lang="en-US" baseline="0" dirty="0" smtClean="0"/>
          </a:p>
          <a:p>
            <a:r>
              <a:rPr lang="en-US" baseline="0" dirty="0" smtClean="0"/>
              <a:t>The start of an object’s life cycle is controlled by a special method called the constructor.  The constructor allocates memory for a new object, initializes any member of the object to reasonable values and hands control back to the object which invoked the constructor. In C# one often sees a constructor with the “new” keyword </a:t>
            </a:r>
            <a:r>
              <a:rPr lang="en-US" baseline="0" dirty="0" err="1" smtClean="0"/>
              <a:t>i</a:t>
            </a:r>
            <a:r>
              <a:rPr lang="en-US" baseline="0" dirty="0" smtClean="0"/>
              <a:t>. e. new Object()</a:t>
            </a:r>
          </a:p>
          <a:p>
            <a:endParaRPr lang="en-US" baseline="0" dirty="0" smtClean="0"/>
          </a:p>
          <a:p>
            <a:r>
              <a:rPr lang="en-US" baseline="0" dirty="0" smtClean="0"/>
              <a:t>The object lives for a time during which it maintains the value of its various data members.</a:t>
            </a:r>
          </a:p>
          <a:p>
            <a:endParaRPr lang="en-US" baseline="0" dirty="0" smtClean="0"/>
          </a:p>
          <a:p>
            <a:r>
              <a:rPr lang="en-US" baseline="0" dirty="0" smtClean="0"/>
              <a:t>At some point the object is destroyed—if for no other reason than the program being terminated.  This is referred to as object disposal.  At this point any transient resources are released.  For example if there are connections to an external database they are closed and the memory allocated to the connections is freed up.  When everything else is done the memory which was allocated for the object is marked as free to be reused and, again, control is handled back to the object which caused the destruction of the object in question. </a:t>
            </a:r>
          </a:p>
          <a:p>
            <a:endParaRPr lang="en-US" baseline="0" dirty="0" smtClean="0"/>
          </a:p>
          <a:p>
            <a:r>
              <a:rPr lang="en-US" baseline="0" dirty="0" smtClean="0"/>
              <a:t>In C++ there was a specific name for the object disposal method; it was referred to as the class’ “Destructor.”  Neither C# nor Java have the idea of a destructor method.  In C# however, all classes which have non-trivial end of lifecycle behavior should implement a special method called “Finalize”.  This method will be called when the object is garbage collected and thus can be used to free any memory which may not have gotten freed prior. We should almost never need to define a finalize method.</a:t>
            </a:r>
          </a:p>
          <a:p>
            <a:endParaRPr lang="en-US" baseline="0" dirty="0" smtClean="0"/>
          </a:p>
          <a:p>
            <a:r>
              <a:rPr lang="en-US" baseline="0" dirty="0" smtClean="0"/>
              <a:t>A related standard method is the “Dispose” method.  The dispose method is intended to allow an object to free up resources before the object is garbage collected.  For example if we have a limited number of database connections available we want to let go of those connections as soon as we are finished with them.  If we let go of the connection in the finalize method, the connection may be kept open far long than is strictly necessary.  On the other hand if we implement the Dispose method we can be assured that the connection will be closed when the object goes out of scope.  We might even call the dispose method from the finalize method but we need to be careful if we do so. </a:t>
            </a:r>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3</a:t>
            </a:fld>
            <a:endParaRPr lang="en-US"/>
          </a:p>
        </p:txBody>
      </p:sp>
    </p:spTree>
    <p:extLst>
      <p:ext uri="{BB962C8B-B14F-4D97-AF65-F5344CB8AC3E}">
        <p14:creationId xmlns:p14="http://schemas.microsoft.com/office/powerpoint/2010/main" val="2076087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dealing with classes, not surprisingly there are often names that come up repeatedly. If I have a table class—well, what sort of table do I mean?  I may have a database for a furniture manufacturing company where it would be quite natural to have a table object (as in a database table) and a table object (as in a physical table which I am offering for sale to consumers).  So how can I handle this?</a:t>
            </a:r>
          </a:p>
          <a:p>
            <a:endParaRPr lang="en-US" baseline="0" dirty="0" smtClean="0"/>
          </a:p>
          <a:p>
            <a:r>
              <a:rPr lang="en-US" baseline="0" dirty="0" smtClean="0"/>
              <a:t>One approach would be to force some sort of artificial convention about names.  I might force my developers to append “database” in front of the name of any object related to the database.  And I might force them to append “product” in front of the name of anything we’re selling.  This may work out just fine.  </a:t>
            </a:r>
          </a:p>
          <a:p>
            <a:endParaRPr lang="en-US" baseline="0" dirty="0" smtClean="0"/>
          </a:p>
          <a:p>
            <a:r>
              <a:rPr lang="en-US" baseline="0" dirty="0" smtClean="0"/>
              <a:t>But now what if I want to use software which was developed by some third party?  Is it possible that that third party might also use the name “table” as well for something else?  And I can’t force them to comply with my naming conventions.  So, what can I do?</a:t>
            </a:r>
          </a:p>
          <a:p>
            <a:endParaRPr lang="en-US" baseline="0" dirty="0" smtClean="0"/>
          </a:p>
          <a:p>
            <a:r>
              <a:rPr lang="en-US" baseline="0" dirty="0" smtClean="0"/>
              <a:t>The simplest answer that we’ve devised is namespaces.  Namespaces permit us to use the same names for things but we can make them unambiguous by putting them into different containers.  So, following our furniture manufacturing example, we could have a “database” namespace and a “product” namespace and both of them could contain a table class and we’d have no issue whatever in deciding which table we were dealing with.  This also helps us in the case of third party software vendors because they put all of their names into a namespace which starts with their company name.  So I might have an </a:t>
            </a:r>
            <a:r>
              <a:rPr lang="en-US" baseline="0" dirty="0" err="1" smtClean="0"/>
              <a:t>OnorioFurniture</a:t>
            </a:r>
            <a:r>
              <a:rPr lang="en-US" baseline="0" dirty="0" smtClean="0"/>
              <a:t> namespace containing a Database namespace and a product namespace.  As with classes, namespaces are also organized in a hierarchical fashion.</a:t>
            </a:r>
          </a:p>
          <a:p>
            <a:endParaRPr lang="en-US" baseline="0" dirty="0" smtClean="0"/>
          </a:p>
          <a:p>
            <a:r>
              <a:rPr lang="en-US" baseline="0" dirty="0" smtClean="0"/>
              <a:t>Related to namespaces is the “using” keyword.  Used at the top of a source file, the using keyword instructs the compiler to put all of the names in the specified namespace into the current file.  For instance if I do “using System;” at the top of a file then all of the names in the System namespace are pulled into the current file.  Note that any namespace under the System namespace is special; it’s reserved by Microsoft for facilities that they provide for C#.  While we could make our own System namespace it’d a waste of time. Also note that we don’t need to put the using declaration at the top of the file.  We can specify the unambiguous name of the symbol in the file itself.  That is, for example, I can specify using System at the top of the file and then call </a:t>
            </a:r>
            <a:r>
              <a:rPr lang="en-US" baseline="0" dirty="0" err="1" smtClean="0"/>
              <a:t>Console.WriteLine</a:t>
            </a:r>
            <a:r>
              <a:rPr lang="en-US" baseline="0" dirty="0" smtClean="0"/>
              <a:t> in the code or I can use </a:t>
            </a:r>
            <a:r>
              <a:rPr lang="en-US" baseline="0" dirty="0" err="1" smtClean="0"/>
              <a:t>System.Console.WriteLine</a:t>
            </a:r>
            <a:r>
              <a:rPr lang="en-US" baseline="0" dirty="0" smtClean="0"/>
              <a:t> instead.  It sometimes makes sense if we’re only using one name from a namespace to give the full unambiguous name rather than importing the entire namespace.  </a:t>
            </a:r>
          </a:p>
          <a:p>
            <a:endParaRPr lang="en-US" baseline="0" dirty="0" smtClean="0"/>
          </a:p>
          <a:p>
            <a:r>
              <a:rPr lang="en-US" baseline="0" dirty="0" smtClean="0"/>
              <a:t>The using keyword is also used to create a sub-scope for a specific object.  When we declare an object with the using keyword when the object goes out of scope it’s dispose method is invoked immediately.  If we were to simply create the object without the using keyword then the object’s dispose method wouldn’t get called until memory is needed.  </a:t>
            </a:r>
          </a:p>
          <a:p>
            <a:endParaRPr lang="en-US" baseline="0" dirty="0" smtClean="0"/>
          </a:p>
          <a:p>
            <a:r>
              <a:rPr lang="en-US" baseline="0" dirty="0" smtClean="0"/>
              <a:t>Finally, namespaces usually correspond with assemblies.  I say “usually” because an assembly can contain multiple namespaces.  A namespace can be defined in multiple assemblies but this is a bad idea and the compiler will warn you if you do this.  </a:t>
            </a:r>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4</a:t>
            </a:fld>
            <a:endParaRPr lang="en-US"/>
          </a:p>
        </p:txBody>
      </p:sp>
    </p:spTree>
    <p:extLst>
      <p:ext uri="{BB962C8B-B14F-4D97-AF65-F5344CB8AC3E}">
        <p14:creationId xmlns:p14="http://schemas.microsoft.com/office/powerpoint/2010/main" val="420419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two distinct but related concepts that we need to define.  In Object-Oriented Programming (OOP) there’s the idea of a class which holds both data (members) and behavior (methods).  There’s also the idea of an interface which simply defines behavior.  C++ allows a class to be derived from multiple base classes.  This is referred to as “multiple inheritance”.  It wasn’t long before developers discovered a big pitfall in allowing this behavior.  Suppose I have a method called “calculate()”  Further suppose I have three classes Bb (the base), Bd1 (intermediately derived), Bd2 (also derived from Bb) and finally D which is derived from both Bd1 and Bd2.  Further let’s stipulate that I have overridden calculate in both Bd1 and Bd2.  Now I invoke calculate from D.  How can I tell which method should be called?  Should I call calculate in Bb, Bd1 or Bd2? This is referred to as the diamond inheritance problem, so named because of the shape of the inheritance hierarchy. </a:t>
            </a:r>
          </a:p>
          <a:p>
            <a:endParaRPr lang="en-US" baseline="0" dirty="0" smtClean="0"/>
          </a:p>
          <a:p>
            <a:r>
              <a:rPr lang="en-US" baseline="0" dirty="0" smtClean="0"/>
              <a:t>When Java and C# came along this diamond inheritance problem was well-known and so it was decided to simply disallow multiple inheritance.  However, there is a lot of utility in the idea of multiple inheritance and developers were reluctant to let it go entirely.  So a compromise of sorts was created.  C# and Java allow multiple inheritance but only of interfaces.  Because interfaces by definition force overriding of the methods in them, there can be no question about which method will be called. </a:t>
            </a:r>
          </a:p>
          <a:p>
            <a:endParaRPr lang="en-US" baseline="0" dirty="0" smtClean="0"/>
          </a:p>
          <a:p>
            <a:r>
              <a:rPr lang="en-US" baseline="0" dirty="0" smtClean="0"/>
              <a:t>Interfaces are typically named starting with a capital I. </a:t>
            </a:r>
          </a:p>
          <a:p>
            <a:endParaRPr lang="en-US" baseline="0" dirty="0" smtClean="0"/>
          </a:p>
          <a:p>
            <a:r>
              <a:rPr lang="en-US" baseline="0" dirty="0" smtClean="0"/>
              <a:t>There’s another important principle to mention at this point; that’s the idea of the </a:t>
            </a:r>
            <a:r>
              <a:rPr lang="en-US" baseline="0" dirty="0" err="1" smtClean="0"/>
              <a:t>Liskov</a:t>
            </a:r>
            <a:r>
              <a:rPr lang="en-US" baseline="0" dirty="0" smtClean="0"/>
              <a:t> Substitution.  If you’ve ever heard the acronym SOLID, the L is sometimes specified as “</a:t>
            </a:r>
            <a:r>
              <a:rPr lang="en-US" baseline="0" dirty="0" err="1" smtClean="0"/>
              <a:t>Liskov</a:t>
            </a:r>
            <a:r>
              <a:rPr lang="en-US" baseline="0" dirty="0" smtClean="0"/>
              <a:t> Substitution”.  While the actual statement of the </a:t>
            </a:r>
            <a:r>
              <a:rPr lang="en-US" baseline="0" dirty="0" err="1" smtClean="0"/>
              <a:t>Liskov</a:t>
            </a:r>
            <a:r>
              <a:rPr lang="en-US" baseline="0" dirty="0" smtClean="0"/>
              <a:t> Substitution Principle isn’t important in this context, what is important is to bear in mind that where possible we should usually prefer to code to base classes where we can.  That is if we return a class from a method, we want to try to return the base class if possible. If we pass a parameter we want to pass the parameter as the base type rather than the derived type if possible. </a:t>
            </a:r>
          </a:p>
          <a:p>
            <a:endParaRPr lang="en-US" baseline="0" dirty="0" smtClean="0"/>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5</a:t>
            </a:fld>
            <a:endParaRPr lang="en-US"/>
          </a:p>
        </p:txBody>
      </p:sp>
    </p:spTree>
    <p:extLst>
      <p:ext uri="{BB962C8B-B14F-4D97-AF65-F5344CB8AC3E}">
        <p14:creationId xmlns:p14="http://schemas.microsoft.com/office/powerpoint/2010/main" val="1530165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more important concepts we run across</a:t>
            </a:r>
            <a:r>
              <a:rPr lang="en-US" baseline="0" dirty="0" smtClean="0"/>
              <a:t> in C# is the notion of a generic type.  This allows us to be somewhat flexible in which class we want to use but still enforce some guarantees about the behavior. </a:t>
            </a:r>
          </a:p>
          <a:p>
            <a:endParaRPr lang="en-US" baseline="0" dirty="0" smtClean="0"/>
          </a:p>
          <a:p>
            <a:r>
              <a:rPr lang="en-US" baseline="0" dirty="0" smtClean="0"/>
              <a:t>I will give you a definition of generics via use.  I can have a list of objects.  Certain properties of a list are defined without reference to the type of objects in the list.  We can define the length of a list as the number of objects in the list.  The type of the objects in the list is immaterial to the length of the list; that is the definition of length holds whether we have a list of letters or a list of numbers or a list of an even more complex type.  Generics allow us to specify a list and the property of length without having to know which sorts of objects it will contain in advance.  </a:t>
            </a:r>
          </a:p>
          <a:p>
            <a:endParaRPr lang="en-US" baseline="0" dirty="0" smtClean="0"/>
          </a:p>
          <a:p>
            <a:r>
              <a:rPr lang="en-US" baseline="0" dirty="0" smtClean="0"/>
              <a:t>There are other interesting properties of generics which are beyond the scope of this brief introduction to C#.  </a:t>
            </a:r>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6</a:t>
            </a:fld>
            <a:endParaRPr lang="en-US"/>
          </a:p>
        </p:txBody>
      </p:sp>
    </p:spTree>
    <p:extLst>
      <p:ext uri="{BB962C8B-B14F-4D97-AF65-F5344CB8AC3E}">
        <p14:creationId xmlns:p14="http://schemas.microsoft.com/office/powerpoint/2010/main" val="329953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run an application there are a few approaches we can take in regards to the memory we need to perform</a:t>
            </a:r>
            <a:r>
              <a:rPr lang="en-US" baseline="0" dirty="0" smtClean="0"/>
              <a:t> computations.  First we could simply allocate a huge block of memory and hope we never need more.  Second we can request memory as we need it.  C and most languages in the C family take the latter approach.  C forced developers to request memory when they need it and later they had to be responsible for marking the memory as no longer needed.  Unfortunately this was a common source of problems in C because it was easy to forget to free up memory—especially if you requested memory in one part of your program and then had to release it in a different part.  </a:t>
            </a:r>
          </a:p>
          <a:p>
            <a:endParaRPr lang="en-US" baseline="0" dirty="0" smtClean="0"/>
          </a:p>
          <a:p>
            <a:r>
              <a:rPr lang="en-US" baseline="0" dirty="0" smtClean="0"/>
              <a:t>Java and a little later C# came up with the idea of automatic memory management.  That is, rather than a developer needing to ask for memory for operations that required it, the compiler could simply infer where the developer would need memory and how much he or she would need and give it to them.  Likewise the code could often infer when the user would be finished with the memory.  Every now and again, a special process called a garbage collector is run to identify memory which the app no longer needs and free it up.  It actually does a bit more than that but that’s outside of this discussion. This is part of the reason that both Java and C# run on a virtual machine.  The VM helps with the trickier issues of memory management.</a:t>
            </a:r>
          </a:p>
          <a:p>
            <a:endParaRPr lang="en-US" baseline="0" dirty="0" smtClean="0"/>
          </a:p>
          <a:p>
            <a:r>
              <a:rPr lang="en-US" baseline="0" dirty="0" smtClean="0"/>
              <a:t>The thing is, this turned out to be a bit tougher problem than the original developers of Java and C# anticipated it being.  For one thing, it can be difficult to truly tell when code is done using memory.  So the developers provided a mechanism for Java and C# developers to hint to the VM when they’re done using memory.  This is called “disposing”.  </a:t>
            </a:r>
          </a:p>
          <a:p>
            <a:endParaRPr lang="en-US" baseline="0" dirty="0" smtClean="0"/>
          </a:p>
          <a:p>
            <a:r>
              <a:rPr lang="en-US" baseline="0" dirty="0" smtClean="0"/>
              <a:t>It’s important to be aware (especially with long running processes like a webserver) of the issue of memory leaks.  A memory leak is when a process allocates memory but then doesn’t free it up when the process is finished.  As time goes on the process consumes more and more memory until eventually memory is exhausted.  This is not a common issue in C# but it is something we must guard against. </a:t>
            </a:r>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7</a:t>
            </a:fld>
            <a:endParaRPr lang="en-US"/>
          </a:p>
        </p:txBody>
      </p:sp>
    </p:spTree>
    <p:extLst>
      <p:ext uri="{BB962C8B-B14F-4D97-AF65-F5344CB8AC3E}">
        <p14:creationId xmlns:p14="http://schemas.microsoft.com/office/powerpoint/2010/main" val="156269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of the more important concepts to building good quality C# code is the idea of dependency injection.  First we need to define what we mean by dependency.  A dependency is a separate class that we use within our class.  For example, we might have a printer class that we use within an employee class.  In a sense our employee class </a:t>
            </a:r>
            <a:r>
              <a:rPr lang="en-US" i="1" baseline="0" dirty="0" smtClean="0"/>
              <a:t>depends</a:t>
            </a:r>
            <a:r>
              <a:rPr lang="en-US" baseline="0" dirty="0" smtClean="0"/>
              <a:t> on the printer class to accomplish its work.</a:t>
            </a:r>
          </a:p>
          <a:p>
            <a:endParaRPr lang="en-US" baseline="0" dirty="0" smtClean="0"/>
          </a:p>
          <a:p>
            <a:r>
              <a:rPr lang="en-US" baseline="0" dirty="0" smtClean="0"/>
              <a:t>Dependency injection means that rather than hardcoding the printer class that we’ll need we pass in an instance of the printer class.  This allows us to change the behavior of the printer class without having to completely recode the employee class.  We’ll talk more about dependency injection in terms of </a:t>
            </a:r>
            <a:r>
              <a:rPr lang="en-US" baseline="0" smtClean="0"/>
              <a:t>unit testing later on. </a:t>
            </a:r>
            <a:endParaRPr lang="en-US" baseline="0" dirty="0" smtClean="0"/>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8</a:t>
            </a:fld>
            <a:endParaRPr lang="en-US"/>
          </a:p>
        </p:txBody>
      </p:sp>
    </p:spTree>
    <p:extLst>
      <p:ext uri="{BB962C8B-B14F-4D97-AF65-F5344CB8AC3E}">
        <p14:creationId xmlns:p14="http://schemas.microsoft.com/office/powerpoint/2010/main" val="701326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important idea in C# which is unique to C# is the LINQ library.  </a:t>
            </a:r>
            <a:r>
              <a:rPr lang="en-US" baseline="0" dirty="0" err="1" smtClean="0"/>
              <a:t>Linq</a:t>
            </a:r>
            <a:r>
              <a:rPr lang="en-US" baseline="0" dirty="0" smtClean="0"/>
              <a:t> is short for Language Integrated Query. In general the notion of a query is reading something from a data source without modifying the data source. It also implies the idea of treating data as a </a:t>
            </a:r>
            <a:r>
              <a:rPr lang="en-US" i="1" baseline="0" dirty="0" smtClean="0"/>
              <a:t>set</a:t>
            </a:r>
            <a:r>
              <a:rPr lang="en-US" baseline="0" dirty="0" smtClean="0"/>
              <a:t> rather than as isolated pieces of data.</a:t>
            </a:r>
          </a:p>
          <a:p>
            <a:endParaRPr lang="en-US" baseline="0" dirty="0" smtClean="0"/>
          </a:p>
          <a:p>
            <a:r>
              <a:rPr lang="en-US" baseline="0" dirty="0" smtClean="0"/>
              <a:t>Again a concrete example will, I hope, make this idea clearer.  Let’s say we’ve got a list of data points.  We want to select all the data points in the set which are greater than 0 (we’ve got a mixture of negative and positive readings).  A </a:t>
            </a:r>
            <a:r>
              <a:rPr lang="en-US" i="1" baseline="0" dirty="0" smtClean="0"/>
              <a:t>predicate</a:t>
            </a:r>
            <a:r>
              <a:rPr lang="en-US" baseline="0" dirty="0" smtClean="0"/>
              <a:t> is simply a function which checks some Boolean condition and returns true or false dependent on the test.  We may create a predicate which simply tests whether the number passed to it is greater than 0 or not.  </a:t>
            </a:r>
            <a:r>
              <a:rPr lang="en-US" baseline="0" dirty="0" err="1" smtClean="0"/>
              <a:t>Linq</a:t>
            </a:r>
            <a:r>
              <a:rPr lang="en-US" baseline="0" dirty="0" smtClean="0"/>
              <a:t> then provides us with the ability to iteratively apply the predicate to each member of the set in turn and create a new set with only those members for which the predicate evaluates as true. </a:t>
            </a:r>
          </a:p>
          <a:p>
            <a:endParaRPr lang="en-US" baseline="0" dirty="0" smtClean="0"/>
          </a:p>
          <a:p>
            <a:r>
              <a:rPr lang="en-US" baseline="0" dirty="0" smtClean="0"/>
              <a:t>Filter is a concept borrowed from mathematics which several different languages implement in libraries.  In fact it would be most correct to refer to filter as a higher-order function; that is a function that takes another function as an argument.  </a:t>
            </a:r>
            <a:r>
              <a:rPr lang="en-US" baseline="0" dirty="0" err="1" smtClean="0"/>
              <a:t>Jquery</a:t>
            </a:r>
            <a:r>
              <a:rPr lang="en-US" baseline="0" dirty="0" smtClean="0"/>
              <a:t> implements a filter construct; </a:t>
            </a:r>
            <a:r>
              <a:rPr lang="en-US" baseline="0" dirty="0" err="1" smtClean="0"/>
              <a:t>Linq</a:t>
            </a:r>
            <a:r>
              <a:rPr lang="en-US" baseline="0" dirty="0" smtClean="0"/>
              <a:t> likewise implements a filter construct only the operator associated with filtering is “where”.  </a:t>
            </a:r>
          </a:p>
          <a:p>
            <a:endParaRPr lang="en-US" baseline="0" dirty="0" smtClean="0"/>
          </a:p>
          <a:p>
            <a:r>
              <a:rPr lang="en-US" baseline="0" dirty="0" smtClean="0"/>
              <a:t>Because predicates are usually very simple functions we often implement predicates via lambda functions.  A </a:t>
            </a:r>
            <a:r>
              <a:rPr lang="en-US" i="1" baseline="0" dirty="0" smtClean="0"/>
              <a:t>lambda function</a:t>
            </a:r>
            <a:r>
              <a:rPr lang="en-US" baseline="0" dirty="0" smtClean="0"/>
              <a:t> is an unnamed function.  The advantage of using a lambda is that it makes the idea of a predicate more apparent which (usually) makes the code easier to understand. </a:t>
            </a:r>
            <a:endParaRPr lang="en-US" baseline="0" dirty="0" smtClean="0"/>
          </a:p>
          <a:p>
            <a:endParaRPr lang="en-US" baseline="0" dirty="0" smtClean="0"/>
          </a:p>
          <a:p>
            <a:r>
              <a:rPr lang="en-US" baseline="0" dirty="0" smtClean="0"/>
              <a:t>One suggestion for improving your </a:t>
            </a:r>
            <a:r>
              <a:rPr lang="en-US" baseline="0" dirty="0" err="1" smtClean="0"/>
              <a:t>Linq</a:t>
            </a:r>
            <a:r>
              <a:rPr lang="en-US" baseline="0" dirty="0" smtClean="0"/>
              <a:t> game is to get a utility called </a:t>
            </a:r>
            <a:r>
              <a:rPr lang="en-US" baseline="0" dirty="0" err="1" smtClean="0"/>
              <a:t>LinqPad</a:t>
            </a:r>
            <a:r>
              <a:rPr lang="en-US" baseline="0" dirty="0" smtClean="0"/>
              <a:t>.  </a:t>
            </a:r>
            <a:r>
              <a:rPr lang="en-US" baseline="0" dirty="0" err="1" smtClean="0"/>
              <a:t>LinqPad</a:t>
            </a:r>
            <a:r>
              <a:rPr lang="en-US" baseline="0" dirty="0" smtClean="0"/>
              <a:t> will allow you to construct simple </a:t>
            </a:r>
            <a:r>
              <a:rPr lang="en-US" baseline="0" dirty="0" err="1" smtClean="0"/>
              <a:t>Linq</a:t>
            </a:r>
            <a:r>
              <a:rPr lang="en-US" baseline="0" dirty="0" smtClean="0"/>
              <a:t> statements and try them out to check their correctness without having to build an entire C# application.  </a:t>
            </a:r>
            <a:endParaRPr lang="en-US" baseline="0" dirty="0" smtClean="0"/>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9</a:t>
            </a:fld>
            <a:endParaRPr lang="en-US"/>
          </a:p>
        </p:txBody>
      </p:sp>
    </p:spTree>
    <p:extLst>
      <p:ext uri="{BB962C8B-B14F-4D97-AF65-F5344CB8AC3E}">
        <p14:creationId xmlns:p14="http://schemas.microsoft.com/office/powerpoint/2010/main" val="117267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important construct in any software development is the ability to repeat instructions.  We might repeat the given set of instructions for a definite number of times or an indefinite number of times.  </a:t>
            </a:r>
          </a:p>
          <a:p>
            <a:endParaRPr lang="en-US" baseline="0" dirty="0" smtClean="0"/>
          </a:p>
          <a:p>
            <a:r>
              <a:rPr lang="en-US" baseline="0" dirty="0" smtClean="0"/>
              <a:t>Usually when we know we need a loop executed a number of times we use a </a:t>
            </a:r>
            <a:r>
              <a:rPr lang="en-US" i="1" baseline="0" dirty="0" smtClean="0"/>
              <a:t>for</a:t>
            </a:r>
            <a:r>
              <a:rPr lang="en-US" baseline="0" dirty="0" smtClean="0"/>
              <a:t> loop.  We need to be careful of this construct because if we set the number of iterations in the loop and we set the size of the structure in a different location it’s easy for the two items to get out of sync.  And this can be an insidious problem to track.</a:t>
            </a:r>
          </a:p>
          <a:p>
            <a:endParaRPr lang="en-US" baseline="0" dirty="0" smtClean="0"/>
          </a:p>
          <a:p>
            <a:r>
              <a:rPr lang="en-US" baseline="0" dirty="0" smtClean="0"/>
              <a:t>When we are sure we need to execute something at least once, we tend to use a do/while looping construct. This puts the test for termination of the loop at the end of the loop so it is guaranteed to execute at least once.  </a:t>
            </a:r>
            <a:endParaRPr lang="en-US" baseline="0" dirty="0" smtClean="0"/>
          </a:p>
          <a:p>
            <a:endParaRPr lang="en-US" baseline="0" dirty="0" smtClean="0"/>
          </a:p>
          <a:p>
            <a:r>
              <a:rPr lang="en-US" baseline="0" dirty="0" smtClean="0"/>
              <a:t>A few general points on looping code:</a:t>
            </a:r>
          </a:p>
          <a:p>
            <a:endParaRPr lang="en-US" baseline="0" dirty="0" smtClean="0"/>
          </a:p>
          <a:p>
            <a:r>
              <a:rPr lang="en-US" baseline="0" dirty="0" smtClean="0"/>
              <a:t>1.) Try, as much as possible, to make your loops black boxes.  That is, try not to reference variables outside of the loop if you can avoid it.  If you must initialize a value for use in the loop, initialize it as close to the loop as possible because that way it’s less likely to be missed if it needs to be modified in code maintenance. </a:t>
            </a:r>
          </a:p>
          <a:p>
            <a:endParaRPr lang="en-US" baseline="0" dirty="0" smtClean="0"/>
          </a:p>
          <a:p>
            <a:r>
              <a:rPr lang="en-US" baseline="0" dirty="0" smtClean="0"/>
              <a:t>2.) When constructing looping code opt to use </a:t>
            </a:r>
            <a:r>
              <a:rPr lang="en-US" baseline="0" dirty="0" err="1" smtClean="0"/>
              <a:t>Linq</a:t>
            </a:r>
            <a:r>
              <a:rPr lang="en-US" baseline="0" dirty="0" smtClean="0"/>
              <a:t> if possible.  Any loop that has to do any sort of counting of items can become a problem when it’s maintained.  </a:t>
            </a:r>
            <a:r>
              <a:rPr lang="en-US" baseline="0" dirty="0" err="1" smtClean="0"/>
              <a:t>Linq</a:t>
            </a:r>
            <a:r>
              <a:rPr lang="en-US" baseline="0" dirty="0" smtClean="0"/>
              <a:t> allows us to work with sets without so much concern about the actual size of the set.  Strive to build code which basically has two cases: 0 items or more than 0 items.  </a:t>
            </a:r>
            <a:endParaRPr lang="en-US" baseline="0" dirty="0" smtClean="0"/>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10</a:t>
            </a:fld>
            <a:endParaRPr lang="en-US"/>
          </a:p>
        </p:txBody>
      </p:sp>
    </p:spTree>
    <p:extLst>
      <p:ext uri="{BB962C8B-B14F-4D97-AF65-F5344CB8AC3E}">
        <p14:creationId xmlns:p14="http://schemas.microsoft.com/office/powerpoint/2010/main" val="1273796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range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b="0" i="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0879C74F-6365-444D-AF20-93AA4AB6768F}" type="slidenum">
              <a:rPr lang="en-US"/>
              <a:pPr>
                <a:defRPr/>
              </a:pPr>
              <a:t>‹#›</a:t>
            </a:fld>
            <a:endParaRPr lang="en-US"/>
          </a:p>
        </p:txBody>
      </p:sp>
    </p:spTree>
    <p:extLst>
      <p:ext uri="{BB962C8B-B14F-4D97-AF65-F5344CB8AC3E}">
        <p14:creationId xmlns:p14="http://schemas.microsoft.com/office/powerpoint/2010/main" val="240987072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Blue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5CDB984-8378-47A3-891F-38A8EF5CDD29}" type="slidenum">
              <a:rPr lang="en-US"/>
              <a:pPr>
                <a:defRPr/>
              </a:pPr>
              <a:t>‹#›</a:t>
            </a:fld>
            <a:endParaRPr lang="en-US"/>
          </a:p>
        </p:txBody>
      </p:sp>
    </p:spTree>
    <p:extLst>
      <p:ext uri="{BB962C8B-B14F-4D97-AF65-F5344CB8AC3E}">
        <p14:creationId xmlns:p14="http://schemas.microsoft.com/office/powerpoint/2010/main" val="10829519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AGENDA">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16256000" cy="2090737"/>
          </a:xfrm>
        </p:spPr>
        <p:txBody>
          <a:bodyPr anchor="b"/>
          <a:lstStyle>
            <a:lvl1pPr algn="ctr">
              <a:defRPr sz="4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2743200"/>
            <a:ext cx="16256000" cy="2492375"/>
          </a:xfrm>
          <a:prstGeom prst="rect">
            <a:avLst/>
          </a:prstGeom>
        </p:spPr>
        <p:txBody>
          <a:bodyPr vert="horz"/>
          <a:lstStyle>
            <a:lvl1pPr marL="0" indent="0" algn="ctr">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45B29553-16FC-462D-9159-1D4FB593B3ED}" type="slidenum">
              <a:rPr lang="en-US"/>
              <a:pPr>
                <a:defRPr/>
              </a:pPr>
              <a:t>‹#›</a:t>
            </a:fld>
            <a:endParaRPr lang="en-US"/>
          </a:p>
        </p:txBody>
      </p:sp>
    </p:spTree>
    <p:extLst>
      <p:ext uri="{BB962C8B-B14F-4D97-AF65-F5344CB8AC3E}">
        <p14:creationId xmlns:p14="http://schemas.microsoft.com/office/powerpoint/2010/main" val="30410131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A9BAAB15-30B1-4672-853F-D246CC33980A}" type="slidenum">
              <a:rPr lang="en-US"/>
              <a:pPr>
                <a:defRPr/>
              </a:pPr>
              <a:t>‹#›</a:t>
            </a:fld>
            <a:endParaRPr lang="en-US"/>
          </a:p>
        </p:txBody>
      </p:sp>
    </p:spTree>
    <p:extLst>
      <p:ext uri="{BB962C8B-B14F-4D97-AF65-F5344CB8AC3E}">
        <p14:creationId xmlns:p14="http://schemas.microsoft.com/office/powerpoint/2010/main" val="23407866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0317AB14-3A5D-4895-B1C7-792296DEA6F0}" type="slidenum">
              <a:rPr lang="en-US"/>
              <a:pPr>
                <a:defRPr/>
              </a:pPr>
              <a:t>‹#›</a:t>
            </a:fld>
            <a:endParaRPr lang="en-US"/>
          </a:p>
        </p:txBody>
      </p:sp>
    </p:spTree>
    <p:extLst>
      <p:ext uri="{BB962C8B-B14F-4D97-AF65-F5344CB8AC3E}">
        <p14:creationId xmlns:p14="http://schemas.microsoft.com/office/powerpoint/2010/main" val="281975788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F99055BA-1063-4A4B-9365-BE4CB661FF03}" type="slidenum">
              <a:rPr lang="en-US"/>
              <a:pPr>
                <a:defRPr/>
              </a:pPr>
              <a:t>‹#›</a:t>
            </a:fld>
            <a:endParaRPr lang="en-US"/>
          </a:p>
        </p:txBody>
      </p:sp>
    </p:spTree>
    <p:extLst>
      <p:ext uri="{BB962C8B-B14F-4D97-AF65-F5344CB8AC3E}">
        <p14:creationId xmlns:p14="http://schemas.microsoft.com/office/powerpoint/2010/main" val="310368917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FD34807B-3BEF-43F1-A5D2-E5F456D8B75D}" type="slidenum">
              <a:rPr lang="en-US"/>
              <a:pPr>
                <a:defRPr/>
              </a:pPr>
              <a:t>‹#›</a:t>
            </a:fld>
            <a:endParaRPr lang="en-US"/>
          </a:p>
        </p:txBody>
      </p:sp>
    </p:spTree>
    <p:extLst>
      <p:ext uri="{BB962C8B-B14F-4D97-AF65-F5344CB8AC3E}">
        <p14:creationId xmlns:p14="http://schemas.microsoft.com/office/powerpoint/2010/main" val="238098646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y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465A9800-10F9-40F9-B5CE-88BABC023595}" type="slidenum">
              <a:rPr lang="en-US"/>
              <a:pPr>
                <a:defRPr/>
              </a:pPr>
              <a:t>‹#›</a:t>
            </a:fld>
            <a:endParaRPr lang="en-US"/>
          </a:p>
        </p:txBody>
      </p:sp>
    </p:spTree>
    <p:extLst>
      <p:ext uri="{BB962C8B-B14F-4D97-AF65-F5344CB8AC3E}">
        <p14:creationId xmlns:p14="http://schemas.microsoft.com/office/powerpoint/2010/main" val="194249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Gray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71506C5E-26F6-43E6-940B-C013D71DED71}" type="slidenum">
              <a:rPr lang="en-US"/>
              <a:pPr>
                <a:defRPr/>
              </a:pPr>
              <a:t>‹#›</a:t>
            </a:fld>
            <a:endParaRPr lang="en-US"/>
          </a:p>
        </p:txBody>
      </p:sp>
    </p:spTree>
    <p:extLst>
      <p:ext uri="{BB962C8B-B14F-4D97-AF65-F5344CB8AC3E}">
        <p14:creationId xmlns:p14="http://schemas.microsoft.com/office/powerpoint/2010/main" val="29316648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y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1B3DB87-BD41-40D3-B873-7266EA5894C7}" type="slidenum">
              <a:rPr lang="en-US"/>
              <a:pPr>
                <a:defRPr/>
              </a:pPr>
              <a:t>‹#›</a:t>
            </a:fld>
            <a:endParaRPr lang="en-US"/>
          </a:p>
        </p:txBody>
      </p:sp>
    </p:spTree>
    <p:extLst>
      <p:ext uri="{BB962C8B-B14F-4D97-AF65-F5344CB8AC3E}">
        <p14:creationId xmlns:p14="http://schemas.microsoft.com/office/powerpoint/2010/main" val="42557977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rang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E37F9A06-9C14-4869-8E80-652564402AFA}" type="slidenum">
              <a:rPr lang="en-US"/>
              <a:pPr>
                <a:defRPr/>
              </a:pPr>
              <a:t>‹#›</a:t>
            </a:fld>
            <a:endParaRPr lang="en-US"/>
          </a:p>
        </p:txBody>
      </p:sp>
    </p:spTree>
    <p:extLst>
      <p:ext uri="{BB962C8B-B14F-4D97-AF65-F5344CB8AC3E}">
        <p14:creationId xmlns:p14="http://schemas.microsoft.com/office/powerpoint/2010/main" val="6947450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Orange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A1B04D3A-2788-41CA-A6DC-CE68222B43C5}" type="slidenum">
              <a:rPr lang="en-US"/>
              <a:pPr>
                <a:defRPr/>
              </a:pPr>
              <a:t>‹#›</a:t>
            </a:fld>
            <a:endParaRPr lang="en-US"/>
          </a:p>
        </p:txBody>
      </p:sp>
    </p:spTree>
    <p:extLst>
      <p:ext uri="{BB962C8B-B14F-4D97-AF65-F5344CB8AC3E}">
        <p14:creationId xmlns:p14="http://schemas.microsoft.com/office/powerpoint/2010/main" val="167085232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FE588E49-0B8F-4582-971B-8C824415B3E6}" type="slidenum">
              <a:rPr lang="en-US"/>
              <a:pPr>
                <a:defRPr/>
              </a:pPr>
              <a:t>‹#›</a:t>
            </a:fld>
            <a:endParaRPr lang="en-US"/>
          </a:p>
        </p:txBody>
      </p:sp>
    </p:spTree>
    <p:extLst>
      <p:ext uri="{BB962C8B-B14F-4D97-AF65-F5344CB8AC3E}">
        <p14:creationId xmlns:p14="http://schemas.microsoft.com/office/powerpoint/2010/main" val="91508466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Orang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359DB3D2-7987-453F-9046-371C2170D02A}" type="slidenum">
              <a:rPr lang="en-US"/>
              <a:pPr>
                <a:defRPr/>
              </a:pPr>
              <a:t>‹#›</a:t>
            </a:fld>
            <a:endParaRPr lang="en-US"/>
          </a:p>
        </p:txBody>
      </p:sp>
    </p:spTree>
    <p:extLst>
      <p:ext uri="{BB962C8B-B14F-4D97-AF65-F5344CB8AC3E}">
        <p14:creationId xmlns:p14="http://schemas.microsoft.com/office/powerpoint/2010/main" val="11477026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C2DEB33-5232-4D5E-AA1A-AF07CAF9BCBA}" type="slidenum">
              <a:rPr lang="en-US"/>
              <a:pPr>
                <a:defRPr/>
              </a:pPr>
              <a:t>‹#›</a:t>
            </a:fld>
            <a:endParaRPr lang="en-US"/>
          </a:p>
        </p:txBody>
      </p:sp>
    </p:spTree>
    <p:extLst>
      <p:ext uri="{BB962C8B-B14F-4D97-AF65-F5344CB8AC3E}">
        <p14:creationId xmlns:p14="http://schemas.microsoft.com/office/powerpoint/2010/main" val="243298692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er_A">
    <p:spTree>
      <p:nvGrpSpPr>
        <p:cNvPr id="1" name=""/>
        <p:cNvGrpSpPr/>
        <p:nvPr/>
      </p:nvGrpSpPr>
      <p:grpSpPr>
        <a:xfrm>
          <a:off x="0" y="0"/>
          <a:ext cx="0" cy="0"/>
          <a:chOff x="0" y="0"/>
          <a:chExt cx="0" cy="0"/>
        </a:xfrm>
      </p:grpSpPr>
      <p:pic>
        <p:nvPicPr>
          <p:cNvPr id="3" name="Picture 4" descr="pic 1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4050"/>
            <a:ext cx="16256000" cy="83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6750"/>
            <a:ext cx="16281400" cy="832485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89605B34-225A-422B-9CF5-D6C9771E5E62}" type="slidenum">
              <a:rPr lang="en-US"/>
              <a:pPr>
                <a:defRPr/>
              </a:pPr>
              <a:t>‹#›</a:t>
            </a:fld>
            <a:endParaRPr lang="en-US"/>
          </a:p>
        </p:txBody>
      </p:sp>
    </p:spTree>
    <p:extLst>
      <p:ext uri="{BB962C8B-B14F-4D97-AF65-F5344CB8AC3E}">
        <p14:creationId xmlns:p14="http://schemas.microsoft.com/office/powerpoint/2010/main" val="396860949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E9E454D6-C84F-45F7-B956-AF705A0D3833}" type="slidenum">
              <a:rPr lang="en-US"/>
              <a:pPr>
                <a:defRPr/>
              </a:pPr>
              <a:t>‹#›</a:t>
            </a:fld>
            <a:endParaRPr lang="en-US"/>
          </a:p>
        </p:txBody>
      </p:sp>
    </p:spTree>
    <p:extLst>
      <p:ext uri="{BB962C8B-B14F-4D97-AF65-F5344CB8AC3E}">
        <p14:creationId xmlns:p14="http://schemas.microsoft.com/office/powerpoint/2010/main" val="183612768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6FE288D-914C-42D8-9417-44918A343898}" type="slidenum">
              <a:rPr lang="en-US"/>
              <a:pPr>
                <a:defRPr/>
              </a:pPr>
              <a:t>‹#›</a:t>
            </a:fld>
            <a:endParaRPr lang="en-US"/>
          </a:p>
        </p:txBody>
      </p:sp>
    </p:spTree>
    <p:extLst>
      <p:ext uri="{BB962C8B-B14F-4D97-AF65-F5344CB8AC3E}">
        <p14:creationId xmlns:p14="http://schemas.microsoft.com/office/powerpoint/2010/main" val="102624206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85800"/>
            <a:ext cx="16306800" cy="830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76275"/>
            <a:ext cx="16281400" cy="832485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246BD3A9-897B-4FCB-A42E-5890AD7C0A76}" type="slidenum">
              <a:rPr lang="en-US"/>
              <a:pPr>
                <a:defRPr/>
              </a:pPr>
              <a:t>‹#›</a:t>
            </a:fld>
            <a:endParaRPr lang="en-US"/>
          </a:p>
        </p:txBody>
      </p:sp>
    </p:spTree>
    <p:extLst>
      <p:ext uri="{BB962C8B-B14F-4D97-AF65-F5344CB8AC3E}">
        <p14:creationId xmlns:p14="http://schemas.microsoft.com/office/powerpoint/2010/main" val="350175353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1588"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0756799-9173-436A-9F40-96556448FFC7}" type="slidenum">
              <a:rPr lang="en-US"/>
              <a:pPr>
                <a:defRPr/>
              </a:pPr>
              <a:t>‹#›</a:t>
            </a:fld>
            <a:endParaRPr lang="en-US"/>
          </a:p>
        </p:txBody>
      </p:sp>
    </p:spTree>
    <p:extLst>
      <p:ext uri="{BB962C8B-B14F-4D97-AF65-F5344CB8AC3E}">
        <p14:creationId xmlns:p14="http://schemas.microsoft.com/office/powerpoint/2010/main" val="340335455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6000" cy="837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12700" y="60325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D6D28386-5E2E-419C-A9D4-3CE823A4782F}" type="slidenum">
              <a:rPr lang="en-US"/>
              <a:pPr>
                <a:defRPr/>
              </a:pPr>
              <a:t>‹#›</a:t>
            </a:fld>
            <a:endParaRPr lang="en-US"/>
          </a:p>
        </p:txBody>
      </p:sp>
    </p:spTree>
    <p:extLst>
      <p:ext uri="{BB962C8B-B14F-4D97-AF65-F5344CB8AC3E}">
        <p14:creationId xmlns:p14="http://schemas.microsoft.com/office/powerpoint/2010/main" val="8519680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19125"/>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A1A39B61-3CDC-4D01-812A-D4304ABD9F67}" type="slidenum">
              <a:rPr lang="en-US"/>
              <a:pPr>
                <a:defRPr/>
              </a:pPr>
              <a:t>‹#›</a:t>
            </a:fld>
            <a:endParaRPr lang="en-US"/>
          </a:p>
        </p:txBody>
      </p:sp>
    </p:spTree>
    <p:extLst>
      <p:ext uri="{BB962C8B-B14F-4D97-AF65-F5344CB8AC3E}">
        <p14:creationId xmlns:p14="http://schemas.microsoft.com/office/powerpoint/2010/main" val="10112225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ange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227CDE93-8B6D-41FF-B5E8-D4733300A6C9}" type="slidenum">
              <a:rPr lang="en-US"/>
              <a:pPr>
                <a:defRPr/>
              </a:pPr>
              <a:t>‹#›</a:t>
            </a:fld>
            <a:endParaRPr lang="en-US"/>
          </a:p>
        </p:txBody>
      </p:sp>
    </p:spTree>
    <p:extLst>
      <p:ext uri="{BB962C8B-B14F-4D97-AF65-F5344CB8AC3E}">
        <p14:creationId xmlns:p14="http://schemas.microsoft.com/office/powerpoint/2010/main" val="154575326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F9D1645-785C-44BB-B56E-D2142EEE7F49}" type="slidenum">
              <a:rPr lang="en-US"/>
              <a:pPr>
                <a:defRPr/>
              </a:pPr>
              <a:t>‹#›</a:t>
            </a:fld>
            <a:endParaRPr lang="en-US"/>
          </a:p>
        </p:txBody>
      </p:sp>
    </p:spTree>
    <p:extLst>
      <p:ext uri="{BB962C8B-B14F-4D97-AF65-F5344CB8AC3E}">
        <p14:creationId xmlns:p14="http://schemas.microsoft.com/office/powerpoint/2010/main" val="104813439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Breaker_B">
    <p:spTree>
      <p:nvGrpSpPr>
        <p:cNvPr id="1" name=""/>
        <p:cNvGrpSpPr/>
        <p:nvPr/>
      </p:nvGrpSpPr>
      <p:grpSpPr>
        <a:xfrm>
          <a:off x="0" y="0"/>
          <a:ext cx="0" cy="0"/>
          <a:chOff x="0" y="0"/>
          <a:chExt cx="0" cy="0"/>
        </a:xfrm>
      </p:grpSpPr>
      <p:pic>
        <p:nvPicPr>
          <p:cNvPr id="3" name="Picture 4" descr="pic 3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46038" y="625475"/>
            <a:ext cx="16327438" cy="8361363"/>
          </a:xfrm>
          <a:prstGeom prst="rect">
            <a:avLst/>
          </a:prstGeom>
          <a:solidFill>
            <a:schemeClr val="tx1">
              <a:alpha val="10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F0318C2-8C29-4797-8FEF-70EA238977F0}" type="slidenum">
              <a:rPr lang="en-US"/>
              <a:pPr>
                <a:defRPr/>
              </a:pPr>
              <a:t>‹#›</a:t>
            </a:fld>
            <a:endParaRPr lang="en-US"/>
          </a:p>
        </p:txBody>
      </p:sp>
    </p:spTree>
    <p:extLst>
      <p:ext uri="{BB962C8B-B14F-4D97-AF65-F5344CB8AC3E}">
        <p14:creationId xmlns:p14="http://schemas.microsoft.com/office/powerpoint/2010/main" val="382834748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Breaker_B">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22300"/>
            <a:ext cx="16306800" cy="836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46038" y="622300"/>
            <a:ext cx="16327438" cy="8361363"/>
          </a:xfrm>
          <a:prstGeom prst="rect">
            <a:avLst/>
          </a:prstGeom>
          <a:solidFill>
            <a:schemeClr val="tx1">
              <a:alpha val="10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838A4FB-EA6D-48D3-B8F6-E9EABB4C6929}" type="slidenum">
              <a:rPr lang="en-US"/>
              <a:pPr>
                <a:defRPr/>
              </a:pPr>
              <a:t>‹#›</a:t>
            </a:fld>
            <a:endParaRPr lang="en-US"/>
          </a:p>
        </p:txBody>
      </p:sp>
    </p:spTree>
    <p:extLst>
      <p:ext uri="{BB962C8B-B14F-4D97-AF65-F5344CB8AC3E}">
        <p14:creationId xmlns:p14="http://schemas.microsoft.com/office/powerpoint/2010/main" val="132017951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0960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0DF62C80-71D8-49FB-8577-634CBB980280}" type="slidenum">
              <a:rPr lang="en-US"/>
              <a:pPr>
                <a:defRPr/>
              </a:pPr>
              <a:t>‹#›</a:t>
            </a:fld>
            <a:endParaRPr lang="en-US"/>
          </a:p>
        </p:txBody>
      </p:sp>
    </p:spTree>
    <p:extLst>
      <p:ext uri="{BB962C8B-B14F-4D97-AF65-F5344CB8AC3E}">
        <p14:creationId xmlns:p14="http://schemas.microsoft.com/office/powerpoint/2010/main" val="23993910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7588"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57785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F0F3319-E54F-4C7A-90DD-519684102A75}" type="slidenum">
              <a:rPr lang="en-US"/>
              <a:pPr>
                <a:defRPr/>
              </a:pPr>
              <a:t>‹#›</a:t>
            </a:fld>
            <a:endParaRPr lang="en-US"/>
          </a:p>
        </p:txBody>
      </p:sp>
    </p:spTree>
    <p:extLst>
      <p:ext uri="{BB962C8B-B14F-4D97-AF65-F5344CB8AC3E}">
        <p14:creationId xmlns:p14="http://schemas.microsoft.com/office/powerpoint/2010/main" val="392226670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593725"/>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1C1EB41-0229-49FB-8DE0-558A11BB3310}" type="slidenum">
              <a:rPr lang="en-US"/>
              <a:pPr>
                <a:defRPr/>
              </a:pPr>
              <a:t>‹#›</a:t>
            </a:fld>
            <a:endParaRPr lang="en-US"/>
          </a:p>
        </p:txBody>
      </p:sp>
    </p:spTree>
    <p:extLst>
      <p:ext uri="{BB962C8B-B14F-4D97-AF65-F5344CB8AC3E}">
        <p14:creationId xmlns:p14="http://schemas.microsoft.com/office/powerpoint/2010/main" val="108898842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7588"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57785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01399A9C-333A-4274-B3C2-1240F96D9318}" type="slidenum">
              <a:rPr lang="en-US"/>
              <a:pPr>
                <a:defRPr/>
              </a:pPr>
              <a:t>‹#›</a:t>
            </a:fld>
            <a:endParaRPr lang="en-US"/>
          </a:p>
        </p:txBody>
      </p:sp>
    </p:spTree>
    <p:extLst>
      <p:ext uri="{BB962C8B-B14F-4D97-AF65-F5344CB8AC3E}">
        <p14:creationId xmlns:p14="http://schemas.microsoft.com/office/powerpoint/2010/main" val="419204677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900" y="609600"/>
            <a:ext cx="163449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57150" y="57785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B768CBE8-C9B5-4723-BBEF-3E5ABBBF96D8}" type="slidenum">
              <a:rPr lang="en-US"/>
              <a:pPr>
                <a:defRPr/>
              </a:pPr>
              <a:t>‹#›</a:t>
            </a:fld>
            <a:endParaRPr lang="en-US"/>
          </a:p>
        </p:txBody>
      </p:sp>
    </p:spTree>
    <p:extLst>
      <p:ext uri="{BB962C8B-B14F-4D97-AF65-F5344CB8AC3E}">
        <p14:creationId xmlns:p14="http://schemas.microsoft.com/office/powerpoint/2010/main" val="421179666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er_D">
    <p:spTree>
      <p:nvGrpSpPr>
        <p:cNvPr id="1" name=""/>
        <p:cNvGrpSpPr/>
        <p:nvPr/>
      </p:nvGrpSpPr>
      <p:grpSpPr>
        <a:xfrm>
          <a:off x="0" y="0"/>
          <a:ext cx="0" cy="0"/>
          <a:chOff x="0" y="0"/>
          <a:chExt cx="0" cy="0"/>
        </a:xfrm>
      </p:grpSpPr>
      <p:pic>
        <p:nvPicPr>
          <p:cNvPr id="3" name="Picture 4" descr="pic 5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16256000" cy="849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040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222F622-334B-4421-B6AB-07D0D6C2E27D}" type="slidenum">
              <a:rPr lang="en-US"/>
              <a:pPr>
                <a:defRPr/>
              </a:pPr>
              <a:t>‹#›</a:t>
            </a:fld>
            <a:endParaRPr lang="en-US"/>
          </a:p>
        </p:txBody>
      </p:sp>
    </p:spTree>
    <p:extLst>
      <p:ext uri="{BB962C8B-B14F-4D97-AF65-F5344CB8AC3E}">
        <p14:creationId xmlns:p14="http://schemas.microsoft.com/office/powerpoint/2010/main" val="157023590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er_E">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4" descr="Untitled-5.jpg"/>
          <p:cNvSpPr>
            <a:spLocks noChangeAspect="1"/>
          </p:cNvSpPr>
          <p:nvPr userDrawn="1"/>
        </p:nvSpPr>
        <p:spPr bwMode="auto">
          <a:xfrm>
            <a:off x="0" y="60960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defRPr/>
            </a:pPr>
            <a:endParaRPr lang="en-US" altLang="en-US" smtClean="0"/>
          </a:p>
        </p:txBody>
      </p:sp>
      <p:sp>
        <p:nvSpPr>
          <p:cNvPr id="5" name="Shape 606"/>
          <p:cNvSpPr/>
          <p:nvPr userDrawn="1"/>
        </p:nvSpPr>
        <p:spPr>
          <a:xfrm>
            <a:off x="0" y="609600"/>
            <a:ext cx="16281400" cy="8382000"/>
          </a:xfrm>
          <a:prstGeom prst="rect">
            <a:avLst/>
          </a:prstGeom>
          <a:solidFill>
            <a:schemeClr val="tx1">
              <a:alpha val="21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6"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32F14A22-64C8-4FA0-AE31-37E4AD680B6A}" type="slidenum">
              <a:rPr lang="en-US"/>
              <a:pPr>
                <a:defRPr/>
              </a:pPr>
              <a:t>‹#›</a:t>
            </a:fld>
            <a:endParaRPr lang="en-US"/>
          </a:p>
        </p:txBody>
      </p:sp>
    </p:spTree>
    <p:extLst>
      <p:ext uri="{BB962C8B-B14F-4D97-AF65-F5344CB8AC3E}">
        <p14:creationId xmlns:p14="http://schemas.microsoft.com/office/powerpoint/2010/main" val="69521721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rang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395B3322-481A-418C-80A4-48DB860536C7}" type="slidenum">
              <a:rPr lang="en-US"/>
              <a:pPr>
                <a:defRPr/>
              </a:pPr>
              <a:t>‹#›</a:t>
            </a:fld>
            <a:endParaRPr lang="en-US"/>
          </a:p>
        </p:txBody>
      </p:sp>
    </p:spTree>
    <p:extLst>
      <p:ext uri="{BB962C8B-B14F-4D97-AF65-F5344CB8AC3E}">
        <p14:creationId xmlns:p14="http://schemas.microsoft.com/office/powerpoint/2010/main" val="1134726309"/>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er_G">
    <p:spTree>
      <p:nvGrpSpPr>
        <p:cNvPr id="1" name=""/>
        <p:cNvGrpSpPr/>
        <p:nvPr/>
      </p:nvGrpSpPr>
      <p:grpSpPr>
        <a:xfrm>
          <a:off x="0" y="0"/>
          <a:ext cx="0" cy="0"/>
          <a:chOff x="0" y="0"/>
          <a:chExt cx="0" cy="0"/>
        </a:xfrm>
      </p:grpSpPr>
      <p:pic>
        <p:nvPicPr>
          <p:cNvPr id="3" name="Picture 4" descr="pic 7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6675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6750"/>
            <a:ext cx="16281400" cy="8388350"/>
          </a:xfrm>
          <a:prstGeom prst="rect">
            <a:avLst/>
          </a:prstGeom>
          <a:solidFill>
            <a:schemeClr val="tx1">
              <a:alpha val="17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319F2731-0E45-422C-A153-498F7B259F3E}" type="slidenum">
              <a:rPr lang="en-US"/>
              <a:pPr>
                <a:defRPr/>
              </a:pPr>
              <a:t>‹#›</a:t>
            </a:fld>
            <a:endParaRPr lang="en-US"/>
          </a:p>
        </p:txBody>
      </p:sp>
    </p:spTree>
    <p:extLst>
      <p:ext uri="{BB962C8B-B14F-4D97-AF65-F5344CB8AC3E}">
        <p14:creationId xmlns:p14="http://schemas.microsoft.com/office/powerpoint/2010/main" val="185595432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er_H">
    <p:spTree>
      <p:nvGrpSpPr>
        <p:cNvPr id="1" name=""/>
        <p:cNvGrpSpPr/>
        <p:nvPr/>
      </p:nvGrpSpPr>
      <p:grpSpPr>
        <a:xfrm>
          <a:off x="0" y="0"/>
          <a:ext cx="0" cy="0"/>
          <a:chOff x="0" y="0"/>
          <a:chExt cx="0" cy="0"/>
        </a:xfrm>
      </p:grpSpPr>
      <p:pic>
        <p:nvPicPr>
          <p:cNvPr id="3" name="Picture 4" descr="pic 8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9288"/>
            <a:ext cx="16262350" cy="834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77863"/>
            <a:ext cx="16284575" cy="8331200"/>
          </a:xfrm>
          <a:prstGeom prst="rect">
            <a:avLst/>
          </a:prstGeom>
          <a:solidFill>
            <a:schemeClr val="tx1">
              <a:alpha val="8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796122DA-D1B6-45B7-91FE-FFA77C36E995}" type="slidenum">
              <a:rPr lang="en-US"/>
              <a:pPr>
                <a:defRPr/>
              </a:pPr>
              <a:t>‹#›</a:t>
            </a:fld>
            <a:endParaRPr lang="en-US"/>
          </a:p>
        </p:txBody>
      </p:sp>
    </p:spTree>
    <p:extLst>
      <p:ext uri="{BB962C8B-B14F-4D97-AF65-F5344CB8AC3E}">
        <p14:creationId xmlns:p14="http://schemas.microsoft.com/office/powerpoint/2010/main" val="278963854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Breaker_I">
    <p:spTree>
      <p:nvGrpSpPr>
        <p:cNvPr id="1" name=""/>
        <p:cNvGrpSpPr/>
        <p:nvPr/>
      </p:nvGrpSpPr>
      <p:grpSpPr>
        <a:xfrm>
          <a:off x="0" y="0"/>
          <a:ext cx="0" cy="0"/>
          <a:chOff x="0" y="0"/>
          <a:chExt cx="0" cy="0"/>
        </a:xfrm>
      </p:grpSpPr>
      <p:pic>
        <p:nvPicPr>
          <p:cNvPr id="3" name="Picture 4" descr="pic 9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4050"/>
            <a:ext cx="16281400" cy="839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6750"/>
            <a:ext cx="16275050" cy="8380413"/>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8DE170E-B6DA-4DE9-8E67-1BC063F4B58E}" type="slidenum">
              <a:rPr lang="en-US"/>
              <a:pPr>
                <a:defRPr/>
              </a:pPr>
              <a:t>‹#›</a:t>
            </a:fld>
            <a:endParaRPr lang="en-US"/>
          </a:p>
        </p:txBody>
      </p:sp>
    </p:spTree>
    <p:extLst>
      <p:ext uri="{BB962C8B-B14F-4D97-AF65-F5344CB8AC3E}">
        <p14:creationId xmlns:p14="http://schemas.microsoft.com/office/powerpoint/2010/main" val="266631140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er_J">
    <p:spTree>
      <p:nvGrpSpPr>
        <p:cNvPr id="1" name=""/>
        <p:cNvGrpSpPr/>
        <p:nvPr/>
      </p:nvGrpSpPr>
      <p:grpSpPr>
        <a:xfrm>
          <a:off x="0" y="0"/>
          <a:ext cx="0" cy="0"/>
          <a:chOff x="0" y="0"/>
          <a:chExt cx="0" cy="0"/>
        </a:xfrm>
      </p:grpSpPr>
      <p:pic>
        <p:nvPicPr>
          <p:cNvPr id="3" name="Picture 4" descr="pic 10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5475"/>
            <a:ext cx="16265525" cy="84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35000"/>
            <a:ext cx="16281400" cy="8401050"/>
          </a:xfrm>
          <a:prstGeom prst="rect">
            <a:avLst/>
          </a:prstGeom>
          <a:solidFill>
            <a:schemeClr val="tx1">
              <a:alpha val="14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FC3B78E-9B51-4C9C-9164-A81CF63A45A3}" type="slidenum">
              <a:rPr lang="en-US"/>
              <a:pPr>
                <a:defRPr/>
              </a:pPr>
              <a:t>‹#›</a:t>
            </a:fld>
            <a:endParaRPr lang="en-US"/>
          </a:p>
        </p:txBody>
      </p:sp>
    </p:spTree>
    <p:extLst>
      <p:ext uri="{BB962C8B-B14F-4D97-AF65-F5344CB8AC3E}">
        <p14:creationId xmlns:p14="http://schemas.microsoft.com/office/powerpoint/2010/main" val="226032136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er_K">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09600"/>
            <a:ext cx="16329026"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4" descr="pic 2_reduced.jpg"/>
          <p:cNvSpPr>
            <a:spLocks noChangeAspect="1"/>
          </p:cNvSpPr>
          <p:nvPr userDrawn="1"/>
        </p:nvSpPr>
        <p:spPr bwMode="auto">
          <a:xfrm>
            <a:off x="-25400" y="644525"/>
            <a:ext cx="16316325" cy="840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defRPr/>
            </a:pPr>
            <a:endParaRPr lang="en-US" altLang="en-US" smtClean="0"/>
          </a:p>
        </p:txBody>
      </p:sp>
      <p:sp>
        <p:nvSpPr>
          <p:cNvPr id="5" name="Shape 606"/>
          <p:cNvSpPr/>
          <p:nvPr userDrawn="1"/>
        </p:nvSpPr>
        <p:spPr>
          <a:xfrm>
            <a:off x="-28575" y="652463"/>
            <a:ext cx="16309975" cy="839470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6"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5B719EB2-446D-4A26-96D9-CB4F9FA1C79C}" type="slidenum">
              <a:rPr lang="en-US"/>
              <a:pPr>
                <a:defRPr/>
              </a:pPr>
              <a:t>‹#›</a:t>
            </a:fld>
            <a:endParaRPr lang="en-US"/>
          </a:p>
        </p:txBody>
      </p:sp>
    </p:spTree>
    <p:extLst>
      <p:ext uri="{BB962C8B-B14F-4D97-AF65-F5344CB8AC3E}">
        <p14:creationId xmlns:p14="http://schemas.microsoft.com/office/powerpoint/2010/main" val="255921475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White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rgbClr val="53585F"/>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8522D07A-8109-4BAB-88D7-48776210A7E3}" type="slidenum">
              <a:rPr lang="en-US"/>
              <a:pPr>
                <a:defRPr/>
              </a:pPr>
              <a:t>‹#›</a:t>
            </a:fld>
            <a:endParaRPr lang="en-US"/>
          </a:p>
        </p:txBody>
      </p:sp>
    </p:spTree>
    <p:extLst>
      <p:ext uri="{BB962C8B-B14F-4D97-AF65-F5344CB8AC3E}">
        <p14:creationId xmlns:p14="http://schemas.microsoft.com/office/powerpoint/2010/main" val="78868771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solidFill>
                  <a:srgbClr val="53585F"/>
                </a:solidFill>
                <a:latin typeface="HelveticaNeueLT Pro 55 Roman"/>
                <a:cs typeface="HelveticaNeueLT Pro 55 Roman"/>
              </a:defRPr>
            </a:lvl1pPr>
            <a:lvl2pPr marL="696913" indent="-342900" algn="l">
              <a:buFont typeface="Arial Narrow Italic"/>
              <a:buChar char="­"/>
              <a:tabLst/>
              <a:defRPr b="0" i="0">
                <a:solidFill>
                  <a:srgbClr val="53585F"/>
                </a:solidFill>
                <a:latin typeface="HelveticaNeueLT Pro 55 Roman"/>
                <a:cs typeface="HelveticaNeueLT Pro 55 Roman"/>
              </a:defRPr>
            </a:lvl2pPr>
            <a:lvl3pPr marL="1033463" indent="-342900" algn="l">
              <a:buFont typeface="Arial Narrow Italic"/>
              <a:buChar char="­"/>
              <a:defRPr b="0" i="0">
                <a:solidFill>
                  <a:srgbClr val="53585F"/>
                </a:solidFill>
                <a:latin typeface="HelveticaNeueLT Pro 55 Roman"/>
                <a:cs typeface="HelveticaNeueLT Pro 55 Roman"/>
              </a:defRPr>
            </a:lvl3pPr>
            <a:lvl4pPr marL="1363663" indent="-279400" algn="l">
              <a:buFont typeface="Arial Narrow Italic"/>
              <a:buChar char="­"/>
              <a:defRPr b="0" i="0">
                <a:solidFill>
                  <a:srgbClr val="53585F"/>
                </a:solidFill>
                <a:latin typeface="HelveticaNeueLT Pro 55 Roman"/>
                <a:cs typeface="HelveticaNeueLT Pro 55 Roman"/>
              </a:defRPr>
            </a:lvl4pPr>
            <a:lvl5pPr marL="1363663" indent="-279400" algn="l">
              <a:buFont typeface="Arial Narrow Italic"/>
              <a:buChar char="­"/>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523C4E1F-51AE-4AAE-97A6-93AD1A4A5AEA}" type="slidenum">
              <a:rPr lang="en-US"/>
              <a:pPr>
                <a:defRPr/>
              </a:pPr>
              <a:t>‹#›</a:t>
            </a:fld>
            <a:endParaRPr lang="en-US"/>
          </a:p>
        </p:txBody>
      </p:sp>
    </p:spTree>
    <p:extLst>
      <p:ext uri="{BB962C8B-B14F-4D97-AF65-F5344CB8AC3E}">
        <p14:creationId xmlns:p14="http://schemas.microsoft.com/office/powerpoint/2010/main" val="390157483"/>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hit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solidFill>
                  <a:srgbClr val="53585F"/>
                </a:solidFill>
                <a:latin typeface="HelveticaNeueLT Pro 55 Roman"/>
                <a:cs typeface="HelveticaNeueLT Pro 55 Roman"/>
              </a:defRPr>
            </a:lvl1pPr>
            <a:lvl2pPr marL="0" indent="0" algn="l">
              <a:tabLst/>
              <a:defRPr b="0" i="0">
                <a:solidFill>
                  <a:srgbClr val="53585F"/>
                </a:solidFill>
                <a:latin typeface="HelveticaNeueLT Pro 55 Roman"/>
                <a:cs typeface="HelveticaNeueLT Pro 55 Roman"/>
              </a:defRPr>
            </a:lvl2pPr>
            <a:lvl3pPr marL="0" indent="0" algn="l">
              <a:defRPr b="0" i="0">
                <a:solidFill>
                  <a:srgbClr val="53585F"/>
                </a:solidFill>
                <a:latin typeface="HelveticaNeueLT Pro 55 Roman"/>
                <a:cs typeface="HelveticaNeueLT Pro 55 Roman"/>
              </a:defRPr>
            </a:lvl3pPr>
            <a:lvl4pPr algn="l">
              <a:defRPr b="0" i="0">
                <a:solidFill>
                  <a:srgbClr val="53585F"/>
                </a:solidFill>
                <a:latin typeface="HelveticaNeueLT Pro 55 Roman"/>
                <a:cs typeface="HelveticaNeueLT Pro 55 Roman"/>
              </a:defRPr>
            </a:lvl4pPr>
            <a:lvl5pPr algn="l">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2572EAD9-4D74-4D5E-9E31-700A7409C7FA}" type="slidenum">
              <a:rPr lang="en-US"/>
              <a:pPr>
                <a:defRPr/>
              </a:pPr>
              <a:t>‹#›</a:t>
            </a:fld>
            <a:endParaRPr lang="en-US"/>
          </a:p>
        </p:txBody>
      </p:sp>
    </p:spTree>
    <p:extLst>
      <p:ext uri="{BB962C8B-B14F-4D97-AF65-F5344CB8AC3E}">
        <p14:creationId xmlns:p14="http://schemas.microsoft.com/office/powerpoint/2010/main" val="169085827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py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8585200" y="13390"/>
            <a:ext cx="75184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8585200" y="3429000"/>
            <a:ext cx="7010400" cy="5486400"/>
          </a:xfrm>
          <a:prstGeom prst="rect">
            <a:avLst/>
          </a:prstGeom>
        </p:spPr>
        <p:txBody>
          <a:bodyPr vert="horz" numCol="1"/>
          <a:lstStyle>
            <a:lvl1pPr algn="l">
              <a:defRPr b="1" i="0">
                <a:solidFill>
                  <a:srgbClr val="53585F"/>
                </a:solidFill>
                <a:latin typeface="HelveticaNeueLT Pro 55 Roman"/>
                <a:cs typeface="HelveticaNeueLT Pro 55 Roman"/>
              </a:defRPr>
            </a:lvl1pPr>
            <a:lvl2pPr marL="0" indent="0" algn="l">
              <a:tabLst/>
              <a:defRPr b="0" i="0">
                <a:solidFill>
                  <a:srgbClr val="53585F"/>
                </a:solidFill>
                <a:latin typeface="HelveticaNeueLT Pro 55 Roman"/>
                <a:cs typeface="HelveticaNeueLT Pro 55 Roman"/>
              </a:defRPr>
            </a:lvl2pPr>
            <a:lvl3pPr marL="0" indent="0" algn="l">
              <a:defRPr b="0" i="0">
                <a:solidFill>
                  <a:srgbClr val="53585F"/>
                </a:solidFill>
                <a:latin typeface="HelveticaNeueLT Pro 55 Roman"/>
                <a:cs typeface="HelveticaNeueLT Pro 55 Roman"/>
              </a:defRPr>
            </a:lvl3pPr>
            <a:lvl4pPr algn="l">
              <a:defRPr b="0" i="0">
                <a:solidFill>
                  <a:srgbClr val="53585F"/>
                </a:solidFill>
                <a:latin typeface="HelveticaNeueLT Pro 55 Roman"/>
                <a:cs typeface="HelveticaNeueLT Pro 55 Roman"/>
              </a:defRPr>
            </a:lvl4pPr>
            <a:lvl5pPr algn="l">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B4E45BD6-A4B5-445F-AFA3-A81906D53283}" type="slidenum">
              <a:rPr lang="en-US"/>
              <a:pPr>
                <a:defRPr/>
              </a:pPr>
              <a:t>‹#›</a:t>
            </a:fld>
            <a:endParaRPr lang="en-US"/>
          </a:p>
        </p:txBody>
      </p:sp>
    </p:spTree>
    <p:extLst>
      <p:ext uri="{BB962C8B-B14F-4D97-AF65-F5344CB8AC3E}">
        <p14:creationId xmlns:p14="http://schemas.microsoft.com/office/powerpoint/2010/main" val="298615425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hit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solidFill>
                  <a:srgbClr val="53585F"/>
                </a:solidFill>
                <a:latin typeface="HelveticaNeueLT Pro 55 Roman"/>
                <a:cs typeface="HelveticaNeueLT Pro 55 Roman"/>
              </a:defRPr>
            </a:lvl1pPr>
            <a:lvl2pPr marL="0" indent="0" algn="l">
              <a:tabLst/>
              <a:defRPr b="0" i="0">
                <a:solidFill>
                  <a:srgbClr val="53585F"/>
                </a:solidFill>
                <a:latin typeface="HelveticaNeueLT Pro 55 Roman"/>
                <a:cs typeface="HelveticaNeueLT Pro 55 Roman"/>
              </a:defRPr>
            </a:lvl2pPr>
            <a:lvl3pPr marL="0" indent="0" algn="l">
              <a:defRPr b="0" i="0">
                <a:solidFill>
                  <a:srgbClr val="53585F"/>
                </a:solidFill>
                <a:latin typeface="HelveticaNeueLT Pro 55 Roman"/>
                <a:cs typeface="HelveticaNeueLT Pro 55 Roman"/>
              </a:defRPr>
            </a:lvl3pPr>
            <a:lvl4pPr algn="l">
              <a:defRPr b="0" i="0">
                <a:solidFill>
                  <a:srgbClr val="53585F"/>
                </a:solidFill>
                <a:latin typeface="HelveticaNeueLT Pro 55 Roman"/>
                <a:cs typeface="HelveticaNeueLT Pro 55 Roman"/>
              </a:defRPr>
            </a:lvl4pPr>
            <a:lvl5pPr algn="l">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A7FE28B-2A22-4F7B-876F-0121B563DF75}" type="slidenum">
              <a:rPr lang="en-US"/>
              <a:pPr>
                <a:defRPr/>
              </a:pPr>
              <a:t>‹#›</a:t>
            </a:fld>
            <a:endParaRPr lang="en-US"/>
          </a:p>
        </p:txBody>
      </p:sp>
    </p:spTree>
    <p:extLst>
      <p:ext uri="{BB962C8B-B14F-4D97-AF65-F5344CB8AC3E}">
        <p14:creationId xmlns:p14="http://schemas.microsoft.com/office/powerpoint/2010/main" val="80071605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955E3C47-321C-4897-BB34-68362C5EF66A}" type="slidenum">
              <a:rPr lang="en-US"/>
              <a:pPr>
                <a:defRPr/>
              </a:pPr>
              <a:t>‹#›</a:t>
            </a:fld>
            <a:endParaRPr lang="en-US"/>
          </a:p>
        </p:txBody>
      </p:sp>
    </p:spTree>
    <p:extLst>
      <p:ext uri="{BB962C8B-B14F-4D97-AF65-F5344CB8AC3E}">
        <p14:creationId xmlns:p14="http://schemas.microsoft.com/office/powerpoint/2010/main" val="170304395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hit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solidFill>
                  <a:srgbClr val="53585F"/>
                </a:solidFill>
                <a:latin typeface="HelveticaNeueLT Pro 55 Roman"/>
                <a:cs typeface="HelveticaNeueLT Pro 55 Roman"/>
              </a:defRPr>
            </a:lvl1pPr>
            <a:lvl2pPr marL="0" indent="0" algn="l">
              <a:tabLst/>
              <a:defRPr sz="2000" b="0" i="0">
                <a:solidFill>
                  <a:srgbClr val="53585F"/>
                </a:solidFill>
                <a:latin typeface="HelveticaNeueLT Pro 55 Roman"/>
                <a:cs typeface="HelveticaNeueLT Pro 55 Roman"/>
              </a:defRPr>
            </a:lvl2pPr>
            <a:lvl3pPr marL="0" indent="0" algn="l">
              <a:defRPr sz="2000" b="0" i="0">
                <a:solidFill>
                  <a:srgbClr val="53585F"/>
                </a:solidFill>
                <a:latin typeface="HelveticaNeueLT Pro 55 Roman"/>
                <a:cs typeface="HelveticaNeueLT Pro 55 Roman"/>
              </a:defRPr>
            </a:lvl3pPr>
            <a:lvl4pPr algn="l">
              <a:defRPr sz="2000" b="0" i="0">
                <a:solidFill>
                  <a:srgbClr val="53585F"/>
                </a:solidFill>
                <a:latin typeface="HelveticaNeueLT Pro 55 Roman"/>
                <a:cs typeface="HelveticaNeueLT Pro 55 Roman"/>
              </a:defRPr>
            </a:lvl4pPr>
            <a:lvl5pPr algn="l">
              <a:defRPr sz="2000"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solidFill>
                  <a:srgbClr val="53585F"/>
                </a:solidFill>
                <a:latin typeface="HelveticaNeueLT Pro 55 Roman"/>
                <a:cs typeface="HelveticaNeueLT Pro 55 Roman"/>
              </a:defRPr>
            </a:lvl1pPr>
            <a:lvl2pPr marL="55563" indent="0" algn="l">
              <a:defRPr sz="4000" b="0" i="0">
                <a:solidFill>
                  <a:srgbClr val="53585F"/>
                </a:solidFill>
                <a:latin typeface="HelveticaNeueLT Pro 55 Roman"/>
                <a:cs typeface="HelveticaNeueLT Pro 55 Roman"/>
              </a:defRPr>
            </a:lvl2pPr>
            <a:lvl3pPr marL="55563" indent="0" algn="l">
              <a:defRPr sz="4000" b="0" i="0">
                <a:solidFill>
                  <a:srgbClr val="53585F"/>
                </a:solidFill>
                <a:latin typeface="HelveticaNeueLT Pro 55 Roman"/>
                <a:cs typeface="HelveticaNeueLT Pro 55 Roman"/>
              </a:defRPr>
            </a:lvl3pPr>
            <a:lvl4pPr marL="55563" indent="0" algn="l">
              <a:defRPr sz="4000" b="0" i="0">
                <a:solidFill>
                  <a:srgbClr val="53585F"/>
                </a:solidFill>
                <a:latin typeface="HelveticaNeueLT Pro 55 Roman"/>
                <a:cs typeface="HelveticaNeueLT Pro 55 Roman"/>
              </a:defRPr>
            </a:lvl4pPr>
            <a:lvl5pPr marL="55563" indent="0" algn="l">
              <a:defRPr sz="4000"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solidFill>
                  <a:srgbClr val="53585F"/>
                </a:solidFill>
                <a:latin typeface="Helvetica Neue" charset="0"/>
              </a:defRPr>
            </a:lvl1pPr>
          </a:lstStyle>
          <a:p>
            <a:pPr>
              <a:defRPr/>
            </a:pPr>
            <a:fld id="{CB2CD0D2-A4DC-41DE-A0AA-14F53612A0A7}" type="slidenum">
              <a:rPr lang="en-US"/>
              <a:pPr>
                <a:defRPr/>
              </a:pPr>
              <a:t>‹#›</a:t>
            </a:fld>
            <a:endParaRPr lang="en-US"/>
          </a:p>
        </p:txBody>
      </p:sp>
    </p:spTree>
    <p:extLst>
      <p:ext uri="{BB962C8B-B14F-4D97-AF65-F5344CB8AC3E}">
        <p14:creationId xmlns:p14="http://schemas.microsoft.com/office/powerpoint/2010/main" val="407413498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12820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E7EE6F90-D4BD-444C-8F1A-B9C7D3D555B9}" type="slidenum">
              <a:rPr lang="en-US"/>
              <a:pPr>
                <a:defRPr/>
              </a:pPr>
              <a:t>‹#›</a:t>
            </a:fld>
            <a:endParaRPr lang="en-US"/>
          </a:p>
        </p:txBody>
      </p:sp>
    </p:spTree>
    <p:extLst>
      <p:ext uri="{BB962C8B-B14F-4D97-AF65-F5344CB8AC3E}">
        <p14:creationId xmlns:p14="http://schemas.microsoft.com/office/powerpoint/2010/main" val="303942370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626CC684-3A93-4BD5-9FCE-281CB6FB95A6}" type="slidenum">
              <a:rPr lang="en-US"/>
              <a:pPr>
                <a:defRPr/>
              </a:pPr>
              <a:t>‹#›</a:t>
            </a:fld>
            <a:endParaRPr lang="en-US"/>
          </a:p>
        </p:txBody>
      </p:sp>
    </p:spTree>
    <p:extLst>
      <p:ext uri="{BB962C8B-B14F-4D97-AF65-F5344CB8AC3E}">
        <p14:creationId xmlns:p14="http://schemas.microsoft.com/office/powerpoint/2010/main" val="180514751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t Green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EB59393A-95DB-4EDB-B7E8-7793C53022CC}" type="slidenum">
              <a:rPr lang="en-US"/>
              <a:pPr>
                <a:defRPr/>
              </a:pPr>
              <a:t>‹#›</a:t>
            </a:fld>
            <a:endParaRPr lang="en-US"/>
          </a:p>
        </p:txBody>
      </p:sp>
    </p:spTree>
    <p:extLst>
      <p:ext uri="{BB962C8B-B14F-4D97-AF65-F5344CB8AC3E}">
        <p14:creationId xmlns:p14="http://schemas.microsoft.com/office/powerpoint/2010/main" val="32489915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Lt Green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474760AD-B2B2-4CD4-A70F-465873573C73}" type="slidenum">
              <a:rPr lang="en-US"/>
              <a:pPr>
                <a:defRPr/>
              </a:pPr>
              <a:t>‹#›</a:t>
            </a:fld>
            <a:endParaRPr lang="en-US"/>
          </a:p>
        </p:txBody>
      </p:sp>
    </p:spTree>
    <p:extLst>
      <p:ext uri="{BB962C8B-B14F-4D97-AF65-F5344CB8AC3E}">
        <p14:creationId xmlns:p14="http://schemas.microsoft.com/office/powerpoint/2010/main" val="101162224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t Green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F5EC0BED-B374-44F0-9E82-F810194D3AD2}" type="slidenum">
              <a:rPr lang="en-US"/>
              <a:pPr>
                <a:defRPr/>
              </a:pPr>
              <a:t>‹#›</a:t>
            </a:fld>
            <a:endParaRPr lang="en-US"/>
          </a:p>
        </p:txBody>
      </p:sp>
    </p:spTree>
    <p:extLst>
      <p:ext uri="{BB962C8B-B14F-4D97-AF65-F5344CB8AC3E}">
        <p14:creationId xmlns:p14="http://schemas.microsoft.com/office/powerpoint/2010/main" val="336019051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t Green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75A6E4CB-DD03-40FF-A214-113B8D1AE5A9}" type="slidenum">
              <a:rPr lang="en-US"/>
              <a:pPr>
                <a:defRPr/>
              </a:pPr>
              <a:t>‹#›</a:t>
            </a:fld>
            <a:endParaRPr lang="en-US"/>
          </a:p>
        </p:txBody>
      </p:sp>
    </p:spTree>
    <p:extLst>
      <p:ext uri="{BB962C8B-B14F-4D97-AF65-F5344CB8AC3E}">
        <p14:creationId xmlns:p14="http://schemas.microsoft.com/office/powerpoint/2010/main" val="412373018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t Green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59201C7-EB6A-4C30-BE0E-67502C231A86}" type="slidenum">
              <a:rPr lang="en-US"/>
              <a:pPr>
                <a:defRPr/>
              </a:pPr>
              <a:t>‹#›</a:t>
            </a:fld>
            <a:endParaRPr lang="en-US"/>
          </a:p>
        </p:txBody>
      </p:sp>
    </p:spTree>
    <p:extLst>
      <p:ext uri="{BB962C8B-B14F-4D97-AF65-F5344CB8AC3E}">
        <p14:creationId xmlns:p14="http://schemas.microsoft.com/office/powerpoint/2010/main" val="361581869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t Green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1">
                <a:latin typeface="Helvetica Neue"/>
                <a:cs typeface="Helvetica Neue"/>
              </a:defRPr>
            </a:lvl1pPr>
            <a:lvl2pPr marL="0" indent="0" algn="l">
              <a:tabLst/>
              <a:defRPr sz="2000">
                <a:latin typeface="Helvetica Neue"/>
                <a:cs typeface="Helvetica Neue"/>
              </a:defRPr>
            </a:lvl2pPr>
            <a:lvl3pPr marL="0" indent="0" algn="l">
              <a:defRPr sz="2000">
                <a:latin typeface="Helvetica Neue"/>
                <a:cs typeface="Helvetica Neue"/>
              </a:defRPr>
            </a:lvl3pPr>
            <a:lvl4pPr algn="l">
              <a:defRPr sz="2000">
                <a:latin typeface="Helvetica Neue"/>
                <a:cs typeface="Helvetica Neue"/>
              </a:defRPr>
            </a:lvl4pPr>
            <a:lvl5pPr algn="l">
              <a:defRPr sz="2000">
                <a:latin typeface="Helvetica Neue"/>
                <a:cs typeface="Helvetica Neu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9D075F37-1534-427C-AACB-3D8B5F6A04EF}" type="slidenum">
              <a:rPr lang="en-US"/>
              <a:pPr>
                <a:defRPr/>
              </a:pPr>
              <a:t>‹#›</a:t>
            </a:fld>
            <a:endParaRPr lang="en-US"/>
          </a:p>
        </p:txBody>
      </p:sp>
    </p:spTree>
    <p:extLst>
      <p:ext uri="{BB962C8B-B14F-4D97-AF65-F5344CB8AC3E}">
        <p14:creationId xmlns:p14="http://schemas.microsoft.com/office/powerpoint/2010/main" val="266560322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al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08BAEC3-F6D1-4FA7-AB46-CF4AD086355E}" type="slidenum">
              <a:rPr lang="en-US"/>
              <a:pPr>
                <a:defRPr/>
              </a:pPr>
              <a:t>‹#›</a:t>
            </a:fld>
            <a:endParaRPr lang="en-US"/>
          </a:p>
        </p:txBody>
      </p:sp>
    </p:spTree>
    <p:extLst>
      <p:ext uri="{BB962C8B-B14F-4D97-AF65-F5344CB8AC3E}">
        <p14:creationId xmlns:p14="http://schemas.microsoft.com/office/powerpoint/2010/main" val="407054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Orang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56E56B24-FB8A-438D-B1F7-7E3F069CD995}" type="slidenum">
              <a:rPr lang="en-US"/>
              <a:pPr>
                <a:defRPr/>
              </a:pPr>
              <a:t>‹#›</a:t>
            </a:fld>
            <a:endParaRPr lang="en-US"/>
          </a:p>
        </p:txBody>
      </p:sp>
    </p:spTree>
    <p:extLst>
      <p:ext uri="{BB962C8B-B14F-4D97-AF65-F5344CB8AC3E}">
        <p14:creationId xmlns:p14="http://schemas.microsoft.com/office/powerpoint/2010/main" val="2500433197"/>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eal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E261644-3A66-47AB-8732-756BD12A3004}" type="slidenum">
              <a:rPr lang="en-US"/>
              <a:pPr>
                <a:defRPr/>
              </a:pPr>
              <a:t>‹#›</a:t>
            </a:fld>
            <a:endParaRPr lang="en-US"/>
          </a:p>
        </p:txBody>
      </p:sp>
    </p:spTree>
    <p:extLst>
      <p:ext uri="{BB962C8B-B14F-4D97-AF65-F5344CB8AC3E}">
        <p14:creationId xmlns:p14="http://schemas.microsoft.com/office/powerpoint/2010/main" val="1188162960"/>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al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37EA4CDD-FD2E-441F-8DB9-37A2AE258FD0}" type="slidenum">
              <a:rPr lang="en-US"/>
              <a:pPr>
                <a:defRPr/>
              </a:pPr>
              <a:t>‹#›</a:t>
            </a:fld>
            <a:endParaRPr lang="en-US"/>
          </a:p>
        </p:txBody>
      </p:sp>
    </p:spTree>
    <p:extLst>
      <p:ext uri="{BB962C8B-B14F-4D97-AF65-F5344CB8AC3E}">
        <p14:creationId xmlns:p14="http://schemas.microsoft.com/office/powerpoint/2010/main" val="325388317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al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EFF2376-C237-4C74-8B02-6C7EA605208A}" type="slidenum">
              <a:rPr lang="en-US"/>
              <a:pPr>
                <a:defRPr/>
              </a:pPr>
              <a:t>‹#›</a:t>
            </a:fld>
            <a:endParaRPr lang="en-US"/>
          </a:p>
        </p:txBody>
      </p:sp>
    </p:spTree>
    <p:extLst>
      <p:ext uri="{BB962C8B-B14F-4D97-AF65-F5344CB8AC3E}">
        <p14:creationId xmlns:p14="http://schemas.microsoft.com/office/powerpoint/2010/main" val="374044447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al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3343CD27-2749-4C8E-87B7-20294B7EC847}" type="slidenum">
              <a:rPr lang="en-US"/>
              <a:pPr>
                <a:defRPr/>
              </a:pPr>
              <a:t>‹#›</a:t>
            </a:fld>
            <a:endParaRPr lang="en-US"/>
          </a:p>
        </p:txBody>
      </p:sp>
    </p:spTree>
    <p:extLst>
      <p:ext uri="{BB962C8B-B14F-4D97-AF65-F5344CB8AC3E}">
        <p14:creationId xmlns:p14="http://schemas.microsoft.com/office/powerpoint/2010/main" val="151356237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al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ECA4CF8B-05C0-408D-AA1E-EB4260C31347}" type="slidenum">
              <a:rPr lang="en-US"/>
              <a:pPr>
                <a:defRPr/>
              </a:pPr>
              <a:t>‹#›</a:t>
            </a:fld>
            <a:endParaRPr lang="en-US"/>
          </a:p>
        </p:txBody>
      </p:sp>
    </p:spTree>
    <p:extLst>
      <p:ext uri="{BB962C8B-B14F-4D97-AF65-F5344CB8AC3E}">
        <p14:creationId xmlns:p14="http://schemas.microsoft.com/office/powerpoint/2010/main" val="25238946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range_1 Line">
    <p:spTree>
      <p:nvGrpSpPr>
        <p:cNvPr id="1" name=""/>
        <p:cNvGrpSpPr/>
        <p:nvPr/>
      </p:nvGrpSpPr>
      <p:grpSpPr>
        <a:xfrm>
          <a:off x="0" y="0"/>
          <a:ext cx="0" cy="0"/>
          <a:chOff x="0" y="0"/>
          <a:chExt cx="0" cy="0"/>
        </a:xfrm>
      </p:grpSpPr>
      <p:pic>
        <p:nvPicPr>
          <p:cNvPr id="2" name="Picture 5" descr="Screen Shot 2014-05-27 at 9.14.31 AM.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8580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7801BCCE-31DD-4A7A-8090-2361B398AA82}" type="slidenum">
              <a:rPr lang="en-US"/>
              <a:pPr>
                <a:defRPr/>
              </a:pPr>
              <a:t>‹#›</a:t>
            </a:fld>
            <a:endParaRPr lang="en-US"/>
          </a:p>
        </p:txBody>
      </p:sp>
    </p:spTree>
    <p:extLst>
      <p:ext uri="{BB962C8B-B14F-4D97-AF65-F5344CB8AC3E}">
        <p14:creationId xmlns:p14="http://schemas.microsoft.com/office/powerpoint/2010/main" val="41035516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6CE3317F-B3B6-4BE5-9B45-0A106A9265A6}" type="slidenum">
              <a:rPr lang="en-US"/>
              <a:pPr>
                <a:defRPr/>
              </a:pPr>
              <a:t>‹#›</a:t>
            </a:fld>
            <a:endParaRPr lang="en-US"/>
          </a:p>
        </p:txBody>
      </p:sp>
    </p:spTree>
    <p:extLst>
      <p:ext uri="{BB962C8B-B14F-4D97-AF65-F5344CB8AC3E}">
        <p14:creationId xmlns:p14="http://schemas.microsoft.com/office/powerpoint/2010/main" val="32201715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OUNITED">
    <p:spTree>
      <p:nvGrpSpPr>
        <p:cNvPr id="1" name=""/>
        <p:cNvGrpSpPr/>
        <p:nvPr/>
      </p:nvGrpSpPr>
      <p:grpSpPr>
        <a:xfrm>
          <a:off x="0" y="0"/>
          <a:ext cx="0" cy="0"/>
          <a:chOff x="0" y="0"/>
          <a:chExt cx="0" cy="0"/>
        </a:xfrm>
      </p:grpSpPr>
      <p:pic>
        <p:nvPicPr>
          <p:cNvPr id="2" name="Picture 5" descr="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25900" y="4171950"/>
            <a:ext cx="81978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3985197-2F70-40EF-87CE-7BC9CAB2E8C3}" type="slidenum">
              <a:rPr lang="en-US"/>
              <a:pPr>
                <a:defRPr/>
              </a:pPr>
              <a:t>‹#›</a:t>
            </a:fld>
            <a:endParaRPr lang="en-US"/>
          </a:p>
        </p:txBody>
      </p:sp>
    </p:spTree>
    <p:extLst>
      <p:ext uri="{BB962C8B-B14F-4D97-AF65-F5344CB8AC3E}">
        <p14:creationId xmlns:p14="http://schemas.microsoft.com/office/powerpoint/2010/main" val="18708934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1.pn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image" Target="../media/image1.png"/><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theme" Target="../theme/theme4.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5.xml"/><Relationship Id="rId7"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Shape 635"/>
          <p:cNvSpPr/>
          <p:nvPr userDrawn="1"/>
        </p:nvSpPr>
        <p:spPr>
          <a:xfrm>
            <a:off x="0" y="660400"/>
            <a:ext cx="16281400" cy="8413750"/>
          </a:xfrm>
          <a:prstGeom prst="rect">
            <a:avLst/>
          </a:prstGeom>
          <a:solidFill>
            <a:srgbClr val="EF7131"/>
          </a:solidFill>
          <a:ln w="12700">
            <a:miter lim="400000"/>
          </a:ln>
        </p:spPr>
        <p:txBody>
          <a:bodyPr lIns="45713" tIns="45715" rIns="45713" bIns="45715" anchor="ctr"/>
          <a:lstStyle/>
          <a:p>
            <a:pPr algn="ctr" defTabSz="584133"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4671F5F1-4C1B-4F19-AE12-8A058108487F}" type="slidenum">
              <a:rPr lang="en-US"/>
              <a:pPr>
                <a:defRPr/>
              </a:pPr>
              <a:t>‹#›</a:t>
            </a:fld>
            <a:endParaRPr lang="en-US"/>
          </a:p>
        </p:txBody>
      </p:sp>
      <p:sp>
        <p:nvSpPr>
          <p:cNvPr id="1028"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1029" name="Picture 5" descr="Screen Shot 2014-04-25 at 9.42.46 AM.pn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688" r:id="rId1"/>
    <p:sldLayoutId id="2147486689" r:id="rId2"/>
    <p:sldLayoutId id="2147486690" r:id="rId3"/>
    <p:sldLayoutId id="2147486691" r:id="rId4"/>
    <p:sldLayoutId id="2147486692" r:id="rId5"/>
    <p:sldLayoutId id="2147486693" r:id="rId6"/>
    <p:sldLayoutId id="2147486694" r:id="rId7"/>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Shape 635"/>
          <p:cNvSpPr/>
          <p:nvPr userDrawn="1"/>
        </p:nvSpPr>
        <p:spPr>
          <a:xfrm>
            <a:off x="0" y="660400"/>
            <a:ext cx="16281400" cy="8413750"/>
          </a:xfrm>
          <a:prstGeom prst="rect">
            <a:avLst/>
          </a:prstGeom>
          <a:solidFill>
            <a:srgbClr val="344182"/>
          </a:solidFill>
          <a:ln w="12700">
            <a:miter lim="400000"/>
          </a:ln>
        </p:spPr>
        <p:txBody>
          <a:bodyPr lIns="45713" tIns="45715" rIns="45713" bIns="45715" anchor="ctr"/>
          <a:lstStyle/>
          <a:p>
            <a:pPr algn="ctr" defTabSz="584133"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77181CA4-875A-4243-9529-F54DF3C16402}" type="slidenum">
              <a:rPr lang="en-US"/>
              <a:pPr>
                <a:defRPr/>
              </a:pPr>
              <a:t>‹#›</a:t>
            </a:fld>
            <a:endParaRPr lang="en-US"/>
          </a:p>
        </p:txBody>
      </p:sp>
      <p:sp>
        <p:nvSpPr>
          <p:cNvPr id="2052"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2053" name="Picture 5" descr="Screen Shot 2014-04-25 at 9.42.46 AM.png"/>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695" r:id="rId1"/>
    <p:sldLayoutId id="2147486696" r:id="rId2"/>
    <p:sldLayoutId id="2147486697" r:id="rId3"/>
    <p:sldLayoutId id="2147486698" r:id="rId4"/>
    <p:sldLayoutId id="2147486699" r:id="rId5"/>
    <p:sldLayoutId id="2147486700" r:id="rId6"/>
    <p:sldLayoutId id="2147486701" r:id="rId7"/>
    <p:sldLayoutId id="2147486702" r:id="rId8"/>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hape 606"/>
          <p:cNvSpPr/>
          <p:nvPr userDrawn="1"/>
        </p:nvSpPr>
        <p:spPr>
          <a:xfrm>
            <a:off x="0" y="660400"/>
            <a:ext cx="16281400" cy="8413750"/>
          </a:xfrm>
          <a:prstGeom prst="rect">
            <a:avLst/>
          </a:prstGeom>
          <a:solidFill>
            <a:srgbClr val="A9AAA9"/>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4DD9E5A2-08A2-47E5-9DDF-AB7C7EAE5611}" type="slidenum">
              <a:rPr lang="en-US"/>
              <a:pPr>
                <a:defRPr/>
              </a:pPr>
              <a:t>‹#›</a:t>
            </a:fld>
            <a:endParaRPr lang="en-US"/>
          </a:p>
        </p:txBody>
      </p:sp>
      <p:sp>
        <p:nvSpPr>
          <p:cNvPr id="3076"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3077" name="Picture 5" descr="Screen Shot 2014-04-25 at 9.42.46 AM.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03" r:id="rId1"/>
    <p:sldLayoutId id="2147486704" r:id="rId2"/>
    <p:sldLayoutId id="2147486705" r:id="rId3"/>
    <p:sldLayoutId id="2147486706" r:id="rId4"/>
    <p:sldLayoutId id="2147486707" r:id="rId5"/>
    <p:sldLayoutId id="2147486708" r:id="rId6"/>
  </p:sldLayoutIdLst>
  <p:transition/>
  <p:hf hdr="0" ftr="0" dt="0"/>
  <p:txStyles>
    <p:titleStyle>
      <a:lvl1pPr algn="ctr" rtl="0" eaLnBrk="0" fontAlgn="base" hangingPunct="0">
        <a:spcBef>
          <a:spcPct val="0"/>
        </a:spcBef>
        <a:spcAft>
          <a:spcPct val="0"/>
        </a:spcAft>
        <a:defRPr sz="4000">
          <a:solidFill>
            <a:srgbClr val="EF6537"/>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25C45953-B1B0-4D45-81E8-B14AD2181180}" type="slidenum">
              <a:rPr lang="en-US"/>
              <a:pPr>
                <a:defRPr/>
              </a:pPr>
              <a:t>‹#›</a:t>
            </a:fld>
            <a:endParaRPr lang="en-US"/>
          </a:p>
        </p:txBody>
      </p:sp>
      <p:sp>
        <p:nvSpPr>
          <p:cNvPr id="4099"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4100" name="Picture 5" descr="Screen Shot 2014-04-25 at 9.42.46 AM.png"/>
          <p:cNvPicPr>
            <a:picLocks noChangeAspect="1"/>
          </p:cNvPicPr>
          <p:nvPr userDrawn="1"/>
        </p:nvPicPr>
        <p:blipFill>
          <a:blip r:embed="rId33">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09" r:id="rId1"/>
    <p:sldLayoutId id="2147486710" r:id="rId2"/>
    <p:sldLayoutId id="2147486711" r:id="rId3"/>
    <p:sldLayoutId id="2147486712" r:id="rId4"/>
    <p:sldLayoutId id="2147486713" r:id="rId5"/>
    <p:sldLayoutId id="2147486714" r:id="rId6"/>
    <p:sldLayoutId id="2147486715" r:id="rId7"/>
    <p:sldLayoutId id="2147486716" r:id="rId8"/>
    <p:sldLayoutId id="2147486717" r:id="rId9"/>
    <p:sldLayoutId id="2147486718" r:id="rId10"/>
    <p:sldLayoutId id="2147486719" r:id="rId11"/>
    <p:sldLayoutId id="2147486720" r:id="rId12"/>
    <p:sldLayoutId id="2147486721" r:id="rId13"/>
    <p:sldLayoutId id="2147486722" r:id="rId14"/>
    <p:sldLayoutId id="2147486723" r:id="rId15"/>
    <p:sldLayoutId id="2147486724" r:id="rId16"/>
    <p:sldLayoutId id="2147486725" r:id="rId17"/>
    <p:sldLayoutId id="2147486726" r:id="rId18"/>
    <p:sldLayoutId id="2147486727" r:id="rId19"/>
    <p:sldLayoutId id="2147486728" r:id="rId20"/>
    <p:sldLayoutId id="2147486729" r:id="rId21"/>
    <p:sldLayoutId id="2147486730" r:id="rId22"/>
    <p:sldLayoutId id="2147486731" r:id="rId23"/>
    <p:sldLayoutId id="2147486732" r:id="rId24"/>
    <p:sldLayoutId id="2147486733" r:id="rId25"/>
    <p:sldLayoutId id="2147486734" r:id="rId26"/>
    <p:sldLayoutId id="2147486735" r:id="rId27"/>
    <p:sldLayoutId id="2147486736" r:id="rId28"/>
    <p:sldLayoutId id="2147486737" r:id="rId29"/>
    <p:sldLayoutId id="2147486738" r:id="rId30"/>
    <p:sldLayoutId id="2147486739" r:id="rId31"/>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EF6537"/>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hape 673"/>
          <p:cNvSpPr/>
          <p:nvPr userDrawn="1"/>
        </p:nvSpPr>
        <p:spPr>
          <a:xfrm>
            <a:off x="0" y="660400"/>
            <a:ext cx="16281400" cy="8413750"/>
          </a:xfrm>
          <a:prstGeom prst="rect">
            <a:avLst/>
          </a:prstGeom>
          <a:solidFill>
            <a:srgbClr val="A0CE6A"/>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1F209CB4-9AE8-4E9C-8F93-503C0546ADF5}" type="slidenum">
              <a:rPr lang="en-US"/>
              <a:pPr>
                <a:defRPr/>
              </a:pPr>
              <a:t>‹#›</a:t>
            </a:fld>
            <a:endParaRPr lang="en-US"/>
          </a:p>
        </p:txBody>
      </p:sp>
      <p:sp>
        <p:nvSpPr>
          <p:cNvPr id="5124"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5125" name="Picture 5" descr="Screen Shot 2014-04-25 at 9.42.46 AM.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40" r:id="rId1"/>
    <p:sldLayoutId id="2147486741" r:id="rId2"/>
    <p:sldLayoutId id="2147486742" r:id="rId3"/>
    <p:sldLayoutId id="2147486743" r:id="rId4"/>
    <p:sldLayoutId id="2147486744" r:id="rId5"/>
    <p:sldLayoutId id="2147486745" r:id="rId6"/>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Shape 702"/>
          <p:cNvSpPr/>
          <p:nvPr userDrawn="1"/>
        </p:nvSpPr>
        <p:spPr>
          <a:xfrm>
            <a:off x="0" y="660400"/>
            <a:ext cx="16281400" cy="8413750"/>
          </a:xfrm>
          <a:prstGeom prst="rect">
            <a:avLst/>
          </a:prstGeom>
          <a:solidFill>
            <a:srgbClr val="00A99A"/>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7C5E769B-F8E9-402A-B8E3-574329EE08D9}" type="slidenum">
              <a:rPr lang="en-US"/>
              <a:pPr>
                <a:defRPr/>
              </a:pPr>
              <a:t>‹#›</a:t>
            </a:fld>
            <a:endParaRPr lang="en-US"/>
          </a:p>
        </p:txBody>
      </p:sp>
      <p:sp>
        <p:nvSpPr>
          <p:cNvPr id="6148"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6149" name="Picture 5" descr="Screen Shot 2014-04-25 at 9.42.46 AM.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46" r:id="rId1"/>
    <p:sldLayoutId id="2147486747" r:id="rId2"/>
    <p:sldLayoutId id="2147486748" r:id="rId3"/>
    <p:sldLayoutId id="2147486749" r:id="rId4"/>
    <p:sldLayoutId id="2147486750" r:id="rId5"/>
    <p:sldLayoutId id="2147486751" r:id="rId6"/>
  </p:sldLayoutIdLst>
  <p:transition/>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5778" name="Picture 3" descr="U for 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2438400"/>
            <a:ext cx="298291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Shape 503"/>
          <p:cNvSpPr>
            <a:spLocks noChangeArrowheads="1"/>
          </p:cNvSpPr>
          <p:nvPr/>
        </p:nvSpPr>
        <p:spPr bwMode="auto">
          <a:xfrm>
            <a:off x="6680200" y="4572000"/>
            <a:ext cx="8813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lnSpc>
                <a:spcPct val="90000"/>
              </a:lnSpc>
            </a:pPr>
            <a:r>
              <a:rPr lang="en-US" altLang="en-US" sz="4400" dirty="0" smtClean="0">
                <a:solidFill>
                  <a:srgbClr val="306199"/>
                </a:solidFill>
                <a:latin typeface="Futura LT Pro Medium" panose="020B0602020204020303" pitchFamily="34" charset="0"/>
                <a:sym typeface="Futura" pitchFamily="34" charset="0"/>
              </a:rPr>
              <a:t>Developer X</a:t>
            </a:r>
            <a:endParaRPr lang="en-US" altLang="en-US" sz="4400" dirty="0">
              <a:solidFill>
                <a:srgbClr val="306199"/>
              </a:solidFill>
              <a:latin typeface="Futura LT Pro Medium" panose="020B0602020204020303" pitchFamily="34" charset="0"/>
              <a:sym typeface="Futura" pitchFamily="34" charset="0"/>
            </a:endParaRPr>
          </a:p>
          <a:p>
            <a:pPr eaLnBrk="1" hangingPunct="1">
              <a:lnSpc>
                <a:spcPct val="90000"/>
              </a:lnSpc>
            </a:pPr>
            <a:r>
              <a:rPr lang="en-US" altLang="en-US" sz="8800" dirty="0">
                <a:solidFill>
                  <a:srgbClr val="F78932"/>
                </a:solidFill>
                <a:latin typeface="Futura LT Pro Medium" panose="020B0602020204020303" pitchFamily="34" charset="0"/>
                <a:sym typeface="Futura" pitchFamily="34" charset="0"/>
              </a:rPr>
              <a:t>		 </a:t>
            </a:r>
            <a:r>
              <a:rPr lang="en-US" altLang="en-US" sz="8800" dirty="0" smtClean="0">
                <a:solidFill>
                  <a:srgbClr val="F78932"/>
                </a:solidFill>
                <a:latin typeface="Futura LT Pro Medium" panose="020B0602020204020303" pitchFamily="34" charset="0"/>
                <a:sym typeface="Futura" pitchFamily="34" charset="0"/>
              </a:rPr>
              <a:t>Basics Of C#</a:t>
            </a:r>
            <a:endParaRPr lang="en-US" altLang="en-US" sz="8800" dirty="0">
              <a:solidFill>
                <a:srgbClr val="F78932"/>
              </a:solidFill>
              <a:latin typeface="Futura LT Pro Medium" panose="020B0602020204020303" pitchFamily="34" charset="0"/>
              <a:sym typeface="Futura"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r>
              <a:rPr lang="en-US" dirty="0" smtClean="0"/>
              <a:t>Lather, Rinse, Repeat . . . </a:t>
            </a: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t>Loops</a:t>
            </a:r>
            <a:endParaRPr lang="en-US" altLang="en-US" dirty="0" smtClean="0">
              <a:latin typeface="Helvetica Neue"/>
              <a:cs typeface="Consolas" panose="020B0609020204030204" pitchFamily="49"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10</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extLst>
      <p:ext uri="{BB962C8B-B14F-4D97-AF65-F5344CB8AC3E}">
        <p14:creationId xmlns:p14="http://schemas.microsoft.com/office/powerpoint/2010/main" val="11628936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r>
              <a:rPr lang="en-US" dirty="0" smtClean="0"/>
              <a:t>Control!</a:t>
            </a: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t>Logical Constructs In C#</a:t>
            </a:r>
            <a:endParaRPr lang="en-US" altLang="en-US" dirty="0" smtClean="0">
              <a:latin typeface="Helvetica Neue"/>
              <a:cs typeface="Consolas" panose="020B0609020204030204" pitchFamily="49"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11</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extLst>
      <p:ext uri="{BB962C8B-B14F-4D97-AF65-F5344CB8AC3E}">
        <p14:creationId xmlns:p14="http://schemas.microsoft.com/office/powerpoint/2010/main" val="413202669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r>
              <a:rPr lang="en-US" altLang="en-US" dirty="0" smtClean="0">
                <a:latin typeface="Helvetica Neue" charset="0"/>
              </a:rPr>
              <a:t>“</a:t>
            </a:r>
            <a:r>
              <a:rPr lang="en-US" altLang="en-US" dirty="0">
                <a:latin typeface="Helvetica Neue" charset="0"/>
              </a:rPr>
              <a:t>Everything is everything” – Lauryn Hill</a:t>
            </a:r>
            <a:br>
              <a:rPr lang="en-US" altLang="en-US" dirty="0">
                <a:latin typeface="Helvetica Neue" charset="0"/>
              </a:rPr>
            </a:b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t>Object-Orientation</a:t>
            </a:r>
            <a:endParaRPr lang="en-US" altLang="en-US" dirty="0" smtClean="0">
              <a:latin typeface="Helvetica Neue"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2</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r>
              <a:rPr lang="en-US" altLang="en-US" dirty="0">
                <a:latin typeface="Helvetica Neue" charset="0"/>
              </a:rPr>
              <a:t>“</a:t>
            </a:r>
            <a:r>
              <a:rPr lang="en-US" dirty="0"/>
              <a:t>A time to give birth and a time to die” – Ecclesiastes </a:t>
            </a:r>
            <a:r>
              <a:rPr lang="en-US" dirty="0" smtClean="0"/>
              <a:t>3:2</a:t>
            </a: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t>Object Life Cycle</a:t>
            </a:r>
            <a:endParaRPr lang="en-US" altLang="en-US" dirty="0" smtClean="0">
              <a:latin typeface="Helvetica Neue"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3</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extLst>
      <p:ext uri="{BB962C8B-B14F-4D97-AF65-F5344CB8AC3E}">
        <p14:creationId xmlns:p14="http://schemas.microsoft.com/office/powerpoint/2010/main" val="26505349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r>
              <a:rPr lang="en-US" altLang="en-US" dirty="0">
                <a:latin typeface="Helvetica Neue" charset="0"/>
              </a:rPr>
              <a:t>“</a:t>
            </a:r>
            <a:r>
              <a:rPr lang="en-US" dirty="0"/>
              <a:t>Will the real Slim Shady please stand up?” – Marshall Mathers aka </a:t>
            </a:r>
            <a:r>
              <a:rPr lang="en-US" dirty="0" smtClean="0"/>
              <a:t>Eminem</a:t>
            </a: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t>Namespaces</a:t>
            </a:r>
            <a:endParaRPr lang="en-US" altLang="en-US" dirty="0" smtClean="0">
              <a:latin typeface="Helvetica Neue"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4</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extLst>
      <p:ext uri="{BB962C8B-B14F-4D97-AF65-F5344CB8AC3E}">
        <p14:creationId xmlns:p14="http://schemas.microsoft.com/office/powerpoint/2010/main" val="40715145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t>Classes and Interfaces</a:t>
            </a:r>
            <a:endParaRPr lang="en-US" altLang="en-US" dirty="0" smtClean="0">
              <a:latin typeface="Helvetica Neue"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5</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extLst>
      <p:ext uri="{BB962C8B-B14F-4D97-AF65-F5344CB8AC3E}">
        <p14:creationId xmlns:p14="http://schemas.microsoft.com/office/powerpoint/2010/main" val="113609376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r>
              <a:rPr lang="en-US" dirty="0" smtClean="0"/>
              <a:t>Generally speaking . . . </a:t>
            </a: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t>Generics</a:t>
            </a:r>
            <a:endParaRPr lang="en-US" altLang="en-US" dirty="0" smtClean="0">
              <a:latin typeface="Helvetica Neue"/>
              <a:cs typeface="Consolas" panose="020B0609020204030204" pitchFamily="49"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6</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extLst>
      <p:ext uri="{BB962C8B-B14F-4D97-AF65-F5344CB8AC3E}">
        <p14:creationId xmlns:p14="http://schemas.microsoft.com/office/powerpoint/2010/main" val="272936448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r>
              <a:rPr lang="en-US" altLang="en-US" dirty="0">
                <a:latin typeface="Helvetica Neue"/>
                <a:cs typeface="Consolas" panose="020B0609020204030204" pitchFamily="49" charset="0"/>
              </a:rPr>
              <a:t>Oh Garbage Man</a:t>
            </a:r>
            <a:r>
              <a:rPr lang="en-US" altLang="en-US" dirty="0" smtClean="0">
                <a:latin typeface="Helvetica Neue"/>
                <a:cs typeface="Consolas" panose="020B0609020204030204" pitchFamily="49" charset="0"/>
              </a:rPr>
              <a:t>!</a:t>
            </a: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t>Automatic Memory Management</a:t>
            </a:r>
            <a:endParaRPr lang="en-US" altLang="en-US" dirty="0" smtClean="0">
              <a:latin typeface="Helvetica Neue"/>
              <a:cs typeface="Consolas" panose="020B0609020204030204" pitchFamily="49"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7</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extLst>
      <p:ext uri="{BB962C8B-B14F-4D97-AF65-F5344CB8AC3E}">
        <p14:creationId xmlns:p14="http://schemas.microsoft.com/office/powerpoint/2010/main" val="13180325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r>
              <a:rPr lang="en-US" altLang="en-US" dirty="0" smtClean="0">
                <a:latin typeface="Helvetica Neue"/>
                <a:cs typeface="Consolas" panose="020B0609020204030204" pitchFamily="49" charset="0"/>
              </a:rPr>
              <a:t>That depends . . . </a:t>
            </a: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t>Dependency Injection</a:t>
            </a:r>
            <a:endParaRPr lang="en-US" altLang="en-US" dirty="0" smtClean="0">
              <a:latin typeface="Helvetica Neue"/>
              <a:cs typeface="Consolas" panose="020B0609020204030204" pitchFamily="49"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8</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extLst>
      <p:ext uri="{BB962C8B-B14F-4D97-AF65-F5344CB8AC3E}">
        <p14:creationId xmlns:p14="http://schemas.microsoft.com/office/powerpoint/2010/main" val="283345680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r>
              <a:rPr lang="en-US" dirty="0" smtClean="0"/>
              <a:t>Data </a:t>
            </a:r>
            <a:r>
              <a:rPr lang="en-US" dirty="0" smtClean="0"/>
              <a:t>game, set, match . . . </a:t>
            </a:r>
            <a:endParaRPr lang="en-US" dirty="0"/>
          </a:p>
        </p:txBody>
      </p:sp>
      <p:sp>
        <p:nvSpPr>
          <p:cNvPr id="107523" name="Subtitle 2"/>
          <p:cNvSpPr>
            <a:spLocks noGrp="1"/>
          </p:cNvSpPr>
          <p:nvPr>
            <p:ph type="subTitle" idx="1"/>
          </p:nvPr>
        </p:nvSpPr>
        <p:spPr bwMode="auto">
          <a:xfrm>
            <a:off x="2438400" y="2819400"/>
            <a:ext cx="11785600"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smtClean="0"/>
              <a:t>LINQ</a:t>
            </a:r>
            <a:endParaRPr lang="en-US" altLang="en-US" dirty="0" smtClean="0">
              <a:latin typeface="Helvetica Neue"/>
              <a:cs typeface="Consolas" panose="020B0609020204030204" pitchFamily="49"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9</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spTree>
    <p:extLst>
      <p:ext uri="{BB962C8B-B14F-4D97-AF65-F5344CB8AC3E}">
        <p14:creationId xmlns:p14="http://schemas.microsoft.com/office/powerpoint/2010/main" val="342040169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4709</TotalTime>
  <Pages>0</Pages>
  <Words>3925</Words>
  <Characters>0</Characters>
  <Application>Microsoft Office PowerPoint</Application>
  <PresentationFormat>Custom</PresentationFormat>
  <Lines>0</Lines>
  <Paragraphs>168</Paragraphs>
  <Slides>11</Slides>
  <Notes>10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11</vt:i4>
      </vt:variant>
    </vt:vector>
  </HeadingPairs>
  <TitlesOfParts>
    <vt:vector size="32" baseType="lpstr">
      <vt:lpstr>ＭＳ Ｐゴシック</vt:lpstr>
      <vt:lpstr>ＭＳ Ｐゴシック</vt:lpstr>
      <vt:lpstr>Arial</vt:lpstr>
      <vt:lpstr>Arial Narrow Italic</vt:lpstr>
      <vt:lpstr>Avenir LT Std 35 Light</vt:lpstr>
      <vt:lpstr>Avenir LT Std 45 Book</vt:lpstr>
      <vt:lpstr>Calibri</vt:lpstr>
      <vt:lpstr>Calibri Light</vt:lpstr>
      <vt:lpstr>Consolas</vt:lpstr>
      <vt:lpstr>Futura</vt:lpstr>
      <vt:lpstr>Futura LT Pro Medium</vt:lpstr>
      <vt:lpstr>Gill Sans</vt:lpstr>
      <vt:lpstr>Helvetica Neue</vt:lpstr>
      <vt:lpstr>HelveticaNeueLT Pro 55 Roman</vt:lpstr>
      <vt:lpstr>ヒラギノ角ゴ ProN W3</vt:lpstr>
      <vt:lpstr>2_image</vt:lpstr>
      <vt:lpstr>3_image</vt:lpstr>
      <vt:lpstr>4_image</vt:lpstr>
      <vt:lpstr>5_image</vt:lpstr>
      <vt:lpstr>6_image</vt:lpstr>
      <vt:lpstr>7_image</vt:lpstr>
      <vt:lpstr>PowerPoint Presentation</vt:lpstr>
      <vt:lpstr>“Everything is everything” – Lauryn Hill </vt:lpstr>
      <vt:lpstr>“A time to give birth and a time to die” – Ecclesiastes 3:2</vt:lpstr>
      <vt:lpstr>“Will the real Slim Shady please stand up?” – Marshall Mathers aka Eminem</vt:lpstr>
      <vt:lpstr>PowerPoint Presentation</vt:lpstr>
      <vt:lpstr>Generally speaking . . . </vt:lpstr>
      <vt:lpstr>Oh Garbage Man!</vt:lpstr>
      <vt:lpstr>That depends . . . </vt:lpstr>
      <vt:lpstr>Data game, set, match . . . </vt:lpstr>
      <vt:lpstr>Lather, Rinse, Repeat . . . </vt:lpstr>
      <vt:lpstr>Control!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Cori Prainito</dc:creator>
  <cp:keywords/>
  <dc:description/>
  <cp:lastModifiedBy>Onorio Catenacci</cp:lastModifiedBy>
  <cp:revision>173</cp:revision>
  <cp:lastPrinted>2015-06-12T20:06:24Z</cp:lastPrinted>
  <dcterms:modified xsi:type="dcterms:W3CDTF">2017-01-10T16:26:11Z</dcterms:modified>
</cp:coreProperties>
</file>